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2" r:id="rId6"/>
    <p:sldId id="266" r:id="rId7"/>
    <p:sldId id="265" r:id="rId8"/>
    <p:sldId id="267" r:id="rId9"/>
    <p:sldId id="263" r:id="rId10"/>
    <p:sldId id="271" r:id="rId11"/>
    <p:sldId id="269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a%20Bonzi\Desktop\Encuesta%20Rotulado%20Frontal%202_30ago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a%20Bonzi\Desktop\Encuesta%20Rotulado%20Frontal%202_30ago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
<Relationships xmlns="http://schemas.openxmlformats.org/package/2006/relationships"><Relationship Id="rId2" Type="http://schemas.microsoft.com/office/2011/relationships/chartColorStyle" Target="colors3.xml"/><Relationship Id="rId1" Type="http://schemas.microsoft.com/office/2011/relationships/chartStyle" Target="style3.xml"/></Relationships>
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a%20Bonzi\Desktop\Encuesta%20Rotulado%20Frontal%202_30ago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a%20Bonzi\Desktop\Encuesta%20Rotulado%20Frontal%202_30ago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
<Relationships xmlns="http://schemas.openxmlformats.org/package/2006/relationships"><Relationship Id="rId2" Type="http://schemas.microsoft.com/office/2011/relationships/chartColorStyle" Target="colors6.xml"/><Relationship Id="rId1" Type="http://schemas.microsoft.com/office/2011/relationships/chartStyle" Target="style6.xml"/></Relationships>

</file>

<file path=ppt/charts/_rels/chart7.xml.rels><?xml version="1.0" encoding="UTF-8" standalone="yes"?>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a%20Bonzi\Desktop\Encuesta%20Rotulado%20Frontal%202_30ago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2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Escuchó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hablar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rotulado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frontal de </a:t>
            </a:r>
            <a:r>
              <a:rPr lang="en-US" sz="2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alimentos</a:t>
            </a:r>
            <a:r>
              <a:rPr lang="en-U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Hoja2!$C$90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033-4838-B250-3F54937044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033-4838-B250-3F5493704483}"/>
              </c:ext>
            </c:extLst>
          </c:dPt>
          <c:dLbls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Hoja2!$B$91:$B$92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Hoja2!$C$91:$C$92</c:f>
              <c:numCache>
                <c:formatCode>General</c:formatCode>
                <c:ptCount val="2"/>
                <c:pt idx="0">
                  <c:v>80.5</c:v>
                </c:pt>
                <c:pt idx="1">
                  <c:v>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33-4838-B250-3F54937044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ES" dirty="0">
                <a:solidFill>
                  <a:schemeClr val="tx1"/>
                </a:solidFill>
              </a:rPr>
              <a:t>p=0,422</a:t>
            </a:r>
          </a:p>
        </c:rich>
      </c:tx>
      <c:layout>
        <c:manualLayout>
          <c:xMode val="edge"/>
          <c:yMode val="edge"/>
          <c:x val="0.89729753464248363"/>
          <c:y val="2.38636377871413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'alerta más'!$A$6</c:f>
              <c:strCache>
                <c:ptCount val="1"/>
                <c:pt idx="0">
                  <c:v>Octógono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'alerta más'!$B$5:$C$5</c:f>
              <c:strCache>
                <c:ptCount val="2"/>
                <c:pt idx="0">
                  <c:v>Femenino (n=614)</c:v>
                </c:pt>
                <c:pt idx="1">
                  <c:v>Masculino (n=227)</c:v>
                </c:pt>
              </c:strCache>
            </c:strRef>
          </c:cat>
          <c:val>
            <c:numRef>
              <c:f>'alerta más'!$B$6:$C$6</c:f>
              <c:numCache>
                <c:formatCode>General</c:formatCode>
                <c:ptCount val="2"/>
                <c:pt idx="0">
                  <c:v>72</c:v>
                </c:pt>
                <c:pt idx="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8D-429E-A7D3-1ED37B54F2D6}"/>
            </c:ext>
          </c:extLst>
        </c:ser>
        <c:ser>
          <c:idx val="1"/>
          <c:order val="1"/>
          <c:tx>
            <c:strRef>
              <c:f>'alerta más'!$A$7</c:f>
              <c:strCache>
                <c:ptCount val="1"/>
                <c:pt idx="0">
                  <c:v>Lupa (%)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'alerta más'!$B$5:$C$5</c:f>
              <c:strCache>
                <c:ptCount val="2"/>
                <c:pt idx="0">
                  <c:v>Femenino (n=614)</c:v>
                </c:pt>
                <c:pt idx="1">
                  <c:v>Masculino (n=227)</c:v>
                </c:pt>
              </c:strCache>
            </c:strRef>
          </c:cat>
          <c:val>
            <c:numRef>
              <c:f>'alerta más'!$B$7:$C$7</c:f>
              <c:numCache>
                <c:formatCode>General</c:formatCode>
                <c:ptCount val="2"/>
                <c:pt idx="0">
                  <c:v>28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8D-429E-A7D3-1ED37B54F2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6519327"/>
        <c:axId val="636518495"/>
      </c:barChart>
      <c:catAx>
        <c:axId val="636519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36518495"/>
        <c:crosses val="autoZero"/>
        <c:auto val="1"/>
        <c:lblAlgn val="ctr"/>
        <c:lblOffset val="100"/>
        <c:noMultiLvlLbl val="0"/>
      </c:catAx>
      <c:valAx>
        <c:axId val="636518495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 sz="2000"/>
                  <a:t>%</a:t>
                </a:r>
              </a:p>
            </c:rich>
          </c:tx>
          <c:layout>
            <c:manualLayout>
              <c:xMode val="edge"/>
              <c:yMode val="edge"/>
              <c:x val="0.10497989533508231"/>
              <c:y val="0.2999041278873853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36519327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400" dirty="0"/>
              <a:t>p=0,338</a:t>
            </a:r>
          </a:p>
        </c:rich>
      </c:tx>
      <c:layout>
        <c:manualLayout>
          <c:xMode val="edge"/>
          <c:yMode val="edge"/>
          <c:x val="0.84410411198600177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'alerta más'!$A$29</c:f>
              <c:strCache>
                <c:ptCount val="1"/>
                <c:pt idx="0">
                  <c:v>Octógono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'alerta más'!$B$28:$C$28</c:f>
              <c:strCache>
                <c:ptCount val="2"/>
                <c:pt idx="0">
                  <c:v>&lt; 60 años (n=817)</c:v>
                </c:pt>
                <c:pt idx="1">
                  <c:v>≥ 60 años (n=24)</c:v>
                </c:pt>
              </c:strCache>
            </c:strRef>
          </c:cat>
          <c:val>
            <c:numRef>
              <c:f>'alerta más'!$B$29:$C$29</c:f>
              <c:numCache>
                <c:formatCode>General</c:formatCode>
                <c:ptCount val="2"/>
                <c:pt idx="0">
                  <c:v>62.5</c:v>
                </c:pt>
                <c:pt idx="1">
                  <c:v>71.2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A7-4E62-B6A0-01E23BDF6DAE}"/>
            </c:ext>
          </c:extLst>
        </c:ser>
        <c:ser>
          <c:idx val="1"/>
          <c:order val="1"/>
          <c:tx>
            <c:strRef>
              <c:f>'alerta más'!$A$30</c:f>
              <c:strCache>
                <c:ptCount val="1"/>
                <c:pt idx="0">
                  <c:v>Lupa (%)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'alerta más'!$B$28:$C$28</c:f>
              <c:strCache>
                <c:ptCount val="2"/>
                <c:pt idx="0">
                  <c:v>&lt; 60 años (n=817)</c:v>
                </c:pt>
                <c:pt idx="1">
                  <c:v>≥ 60 años (n=24)</c:v>
                </c:pt>
              </c:strCache>
            </c:strRef>
          </c:cat>
          <c:val>
            <c:numRef>
              <c:f>'alerta más'!$B$30:$C$30</c:f>
              <c:numCache>
                <c:formatCode>General</c:formatCode>
                <c:ptCount val="2"/>
                <c:pt idx="0">
                  <c:v>37.5</c:v>
                </c:pt>
                <c:pt idx="1">
                  <c:v>28.8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A7-4E62-B6A0-01E23BDF6D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8392655"/>
        <c:axId val="778394735"/>
      </c:barChart>
      <c:catAx>
        <c:axId val="778392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78394735"/>
        <c:crosses val="autoZero"/>
        <c:auto val="1"/>
        <c:lblAlgn val="ctr"/>
        <c:lblOffset val="100"/>
        <c:noMultiLvlLbl val="0"/>
      </c:catAx>
      <c:valAx>
        <c:axId val="778394735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/>
                  <a:t>%</a:t>
                </a:r>
              </a:p>
            </c:rich>
          </c:tx>
          <c:layout>
            <c:manualLayout>
              <c:xMode val="edge"/>
              <c:yMode val="edge"/>
              <c:x val="0.11666666666666667"/>
              <c:y val="0.40231481481481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7839265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800"/>
      </a:pPr>
      <a:endParaRPr lang="pt-BR"/>
    </a:p>
  </c:tx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'alerta más'!$A$134</c:f>
              <c:strCache>
                <c:ptCount val="1"/>
                <c:pt idx="0">
                  <c:v>Octógono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'alerta más'!$B$133:$S$133</c:f>
              <c:strCache>
                <c:ptCount val="18"/>
                <c:pt idx="0">
                  <c:v>Concepción</c:v>
                </c:pt>
                <c:pt idx="1">
                  <c:v>San Pedro</c:v>
                </c:pt>
                <c:pt idx="2">
                  <c:v>Cordillera</c:v>
                </c:pt>
                <c:pt idx="3">
                  <c:v>Guairá</c:v>
                </c:pt>
                <c:pt idx="4">
                  <c:v>Caaguazú</c:v>
                </c:pt>
                <c:pt idx="5">
                  <c:v>Caazapá</c:v>
                </c:pt>
                <c:pt idx="6">
                  <c:v>Itapúa</c:v>
                </c:pt>
                <c:pt idx="7">
                  <c:v>Misiones</c:v>
                </c:pt>
                <c:pt idx="8">
                  <c:v>Paraguarí</c:v>
                </c:pt>
                <c:pt idx="9">
                  <c:v>Alto Paraná</c:v>
                </c:pt>
                <c:pt idx="10">
                  <c:v>Central</c:v>
                </c:pt>
                <c:pt idx="11">
                  <c:v>Ñeembucú</c:v>
                </c:pt>
                <c:pt idx="12">
                  <c:v>Canindeyú</c:v>
                </c:pt>
                <c:pt idx="13">
                  <c:v>Amambay</c:v>
                </c:pt>
                <c:pt idx="14">
                  <c:v>P. Hayes </c:v>
                </c:pt>
                <c:pt idx="15">
                  <c:v>Boquerón</c:v>
                </c:pt>
                <c:pt idx="16">
                  <c:v>Alto Paraguay</c:v>
                </c:pt>
                <c:pt idx="17">
                  <c:v>Asunción</c:v>
                </c:pt>
              </c:strCache>
            </c:strRef>
          </c:cat>
          <c:val>
            <c:numRef>
              <c:f>'alerta más'!$B$134:$S$134</c:f>
              <c:numCache>
                <c:formatCode>General</c:formatCode>
                <c:ptCount val="18"/>
                <c:pt idx="0">
                  <c:v>100</c:v>
                </c:pt>
                <c:pt idx="1">
                  <c:v>80</c:v>
                </c:pt>
                <c:pt idx="2">
                  <c:v>100</c:v>
                </c:pt>
                <c:pt idx="3">
                  <c:v>60</c:v>
                </c:pt>
                <c:pt idx="4">
                  <c:v>69</c:v>
                </c:pt>
                <c:pt idx="5">
                  <c:v>57</c:v>
                </c:pt>
                <c:pt idx="6">
                  <c:v>77</c:v>
                </c:pt>
                <c:pt idx="7">
                  <c:v>92</c:v>
                </c:pt>
                <c:pt idx="8">
                  <c:v>70</c:v>
                </c:pt>
                <c:pt idx="9">
                  <c:v>72</c:v>
                </c:pt>
                <c:pt idx="10">
                  <c:v>71</c:v>
                </c:pt>
                <c:pt idx="11">
                  <c:v>100</c:v>
                </c:pt>
                <c:pt idx="12">
                  <c:v>67</c:v>
                </c:pt>
                <c:pt idx="13">
                  <c:v>100</c:v>
                </c:pt>
                <c:pt idx="14">
                  <c:v>20</c:v>
                </c:pt>
                <c:pt idx="15">
                  <c:v>60</c:v>
                </c:pt>
                <c:pt idx="16">
                  <c:v>50</c:v>
                </c:pt>
                <c:pt idx="17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13-41FA-B9C5-8CE4B794F236}"/>
            </c:ext>
          </c:extLst>
        </c:ser>
        <c:ser>
          <c:idx val="1"/>
          <c:order val="1"/>
          <c:tx>
            <c:strRef>
              <c:f>'alerta más'!$A$135</c:f>
              <c:strCache>
                <c:ptCount val="1"/>
                <c:pt idx="0">
                  <c:v>Lupa (%)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'alerta más'!$B$133:$S$133</c:f>
              <c:strCache>
                <c:ptCount val="18"/>
                <c:pt idx="0">
                  <c:v>Concepción</c:v>
                </c:pt>
                <c:pt idx="1">
                  <c:v>San Pedro</c:v>
                </c:pt>
                <c:pt idx="2">
                  <c:v>Cordillera</c:v>
                </c:pt>
                <c:pt idx="3">
                  <c:v>Guairá</c:v>
                </c:pt>
                <c:pt idx="4">
                  <c:v>Caaguazú</c:v>
                </c:pt>
                <c:pt idx="5">
                  <c:v>Caazapá</c:v>
                </c:pt>
                <c:pt idx="6">
                  <c:v>Itapúa</c:v>
                </c:pt>
                <c:pt idx="7">
                  <c:v>Misiones</c:v>
                </c:pt>
                <c:pt idx="8">
                  <c:v>Paraguarí</c:v>
                </c:pt>
                <c:pt idx="9">
                  <c:v>Alto Paraná</c:v>
                </c:pt>
                <c:pt idx="10">
                  <c:v>Central</c:v>
                </c:pt>
                <c:pt idx="11">
                  <c:v>Ñeembucú</c:v>
                </c:pt>
                <c:pt idx="12">
                  <c:v>Canindeyú</c:v>
                </c:pt>
                <c:pt idx="13">
                  <c:v>Amambay</c:v>
                </c:pt>
                <c:pt idx="14">
                  <c:v>P. Hayes </c:v>
                </c:pt>
                <c:pt idx="15">
                  <c:v>Boquerón</c:v>
                </c:pt>
                <c:pt idx="16">
                  <c:v>Alto Paraguay</c:v>
                </c:pt>
                <c:pt idx="17">
                  <c:v>Asunción</c:v>
                </c:pt>
              </c:strCache>
            </c:strRef>
          </c:cat>
          <c:val>
            <c:numRef>
              <c:f>'alerta más'!$B$135:$S$135</c:f>
              <c:numCache>
                <c:formatCode>General</c:formatCode>
                <c:ptCount val="18"/>
                <c:pt idx="0">
                  <c:v>0</c:v>
                </c:pt>
                <c:pt idx="1">
                  <c:v>20</c:v>
                </c:pt>
                <c:pt idx="2">
                  <c:v>0</c:v>
                </c:pt>
                <c:pt idx="3">
                  <c:v>40</c:v>
                </c:pt>
                <c:pt idx="4">
                  <c:v>31</c:v>
                </c:pt>
                <c:pt idx="5">
                  <c:v>43</c:v>
                </c:pt>
                <c:pt idx="6">
                  <c:v>23</c:v>
                </c:pt>
                <c:pt idx="7">
                  <c:v>8</c:v>
                </c:pt>
                <c:pt idx="8">
                  <c:v>30</c:v>
                </c:pt>
                <c:pt idx="9">
                  <c:v>28</c:v>
                </c:pt>
                <c:pt idx="10">
                  <c:v>29</c:v>
                </c:pt>
                <c:pt idx="11">
                  <c:v>0</c:v>
                </c:pt>
                <c:pt idx="12">
                  <c:v>33</c:v>
                </c:pt>
                <c:pt idx="13">
                  <c:v>0</c:v>
                </c:pt>
                <c:pt idx="14">
                  <c:v>80</c:v>
                </c:pt>
                <c:pt idx="15">
                  <c:v>40</c:v>
                </c:pt>
                <c:pt idx="16">
                  <c:v>50</c:v>
                </c:pt>
                <c:pt idx="17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13-41FA-B9C5-8CE4B794F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1437679"/>
        <c:axId val="761428527"/>
      </c:barChart>
      <c:catAx>
        <c:axId val="7614376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61428527"/>
        <c:crosses val="autoZero"/>
        <c:auto val="1"/>
        <c:lblAlgn val="ctr"/>
        <c:lblOffset val="100"/>
        <c:noMultiLvlLbl val="0"/>
      </c:catAx>
      <c:valAx>
        <c:axId val="761428527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61437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600"/>
              <a:t>p&lt;0.001</a:t>
            </a:r>
          </a:p>
        </c:rich>
      </c:tx>
      <c:layout>
        <c:manualLayout>
          <c:xMode val="edge"/>
          <c:yMode val="edge"/>
          <c:x val="0.80184011373578301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30727928188387449"/>
          <c:y val="0.21310011333534834"/>
          <c:w val="0.66850688343681841"/>
          <c:h val="0.429755244300824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'alerta más'!$A$53</c:f>
              <c:strCache>
                <c:ptCount val="1"/>
                <c:pt idx="0">
                  <c:v>Octógono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'alerta más'!$B$52:$C$52</c:f>
              <c:strCache>
                <c:ptCount val="2"/>
                <c:pt idx="0">
                  <c:v>No (n=629)</c:v>
                </c:pt>
                <c:pt idx="1">
                  <c:v>Sí (n=212)</c:v>
                </c:pt>
              </c:strCache>
            </c:strRef>
          </c:cat>
          <c:val>
            <c:numRef>
              <c:f>'alerta más'!$B$53:$C$53</c:f>
              <c:numCache>
                <c:formatCode>General</c:formatCode>
                <c:ptCount val="2"/>
                <c:pt idx="0">
                  <c:v>68</c:v>
                </c:pt>
                <c:pt idx="1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86-4301-9E1E-43CE87A16DB5}"/>
            </c:ext>
          </c:extLst>
        </c:ser>
        <c:ser>
          <c:idx val="1"/>
          <c:order val="1"/>
          <c:tx>
            <c:strRef>
              <c:f>'alerta más'!$A$54</c:f>
              <c:strCache>
                <c:ptCount val="1"/>
                <c:pt idx="0">
                  <c:v>Lupa (%)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'alerta más'!$B$52:$C$52</c:f>
              <c:strCache>
                <c:ptCount val="2"/>
                <c:pt idx="0">
                  <c:v>No (n=629)</c:v>
                </c:pt>
                <c:pt idx="1">
                  <c:v>Sí (n=212)</c:v>
                </c:pt>
              </c:strCache>
            </c:strRef>
          </c:cat>
          <c:val>
            <c:numRef>
              <c:f>'alerta más'!$B$54:$C$54</c:f>
              <c:numCache>
                <c:formatCode>General</c:formatCode>
                <c:ptCount val="2"/>
                <c:pt idx="0">
                  <c:v>32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86-4301-9E1E-43CE87A16D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3061663"/>
        <c:axId val="563065407"/>
      </c:barChart>
      <c:catAx>
        <c:axId val="563061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3065407"/>
        <c:crosses val="autoZero"/>
        <c:auto val="1"/>
        <c:lblAlgn val="ctr"/>
        <c:lblOffset val="100"/>
        <c:noMultiLvlLbl val="0"/>
      </c:catAx>
      <c:valAx>
        <c:axId val="563065407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306166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800"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600" dirty="0"/>
              <a:t>p=0,068</a:t>
            </a:r>
          </a:p>
          <a:p>
            <a:pPr>
              <a:defRPr/>
            </a:pPr>
            <a:r>
              <a:rPr lang="es-ES" sz="1600" dirty="0"/>
              <a:t>n=841</a:t>
            </a:r>
          </a:p>
        </c:rich>
      </c:tx>
      <c:layout>
        <c:manualLayout>
          <c:xMode val="edge"/>
          <c:yMode val="edge"/>
          <c:x val="0.78195822397200354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'alerta más'!$A$94</c:f>
              <c:strCache>
                <c:ptCount val="1"/>
                <c:pt idx="0">
                  <c:v>Octógono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'alerta más'!$B$93:$L$93</c:f>
              <c:strCache>
                <c:ptCount val="11"/>
                <c:pt idx="0">
                  <c:v>Este momento no trabajo ni estudio </c:v>
                </c:pt>
                <c:pt idx="1">
                  <c:v>Estudiante</c:v>
                </c:pt>
                <c:pt idx="2">
                  <c:v>Área agropecuaria</c:v>
                </c:pt>
                <c:pt idx="3">
                  <c:v>Área de Administración y Comercio</c:v>
                </c:pt>
                <c:pt idx="4">
                  <c:v>Área de Ciencias</c:v>
                </c:pt>
                <c:pt idx="5">
                  <c:v>Área de Ciencias sociales</c:v>
                </c:pt>
                <c:pt idx="6">
                  <c:v>Área de Educación</c:v>
                </c:pt>
                <c:pt idx="7">
                  <c:v>Área de Humanidades</c:v>
                </c:pt>
                <c:pt idx="8">
                  <c:v>Área de Salud</c:v>
                </c:pt>
                <c:pt idx="9">
                  <c:v>Área de la construcción</c:v>
                </c:pt>
                <c:pt idx="10">
                  <c:v>Área del arte y arquitectura</c:v>
                </c:pt>
              </c:strCache>
            </c:strRef>
          </c:cat>
          <c:val>
            <c:numRef>
              <c:f>'alerta más'!$B$94:$L$94</c:f>
              <c:numCache>
                <c:formatCode>General</c:formatCode>
                <c:ptCount val="11"/>
                <c:pt idx="0">
                  <c:v>61</c:v>
                </c:pt>
                <c:pt idx="1">
                  <c:v>71</c:v>
                </c:pt>
                <c:pt idx="2">
                  <c:v>71</c:v>
                </c:pt>
                <c:pt idx="3">
                  <c:v>66</c:v>
                </c:pt>
                <c:pt idx="4">
                  <c:v>74</c:v>
                </c:pt>
                <c:pt idx="5">
                  <c:v>65</c:v>
                </c:pt>
                <c:pt idx="6">
                  <c:v>82</c:v>
                </c:pt>
                <c:pt idx="7">
                  <c:v>100</c:v>
                </c:pt>
                <c:pt idx="8">
                  <c:v>75</c:v>
                </c:pt>
                <c:pt idx="9">
                  <c:v>57</c:v>
                </c:pt>
                <c:pt idx="10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06-4D13-AE56-9F755D2CE870}"/>
            </c:ext>
          </c:extLst>
        </c:ser>
        <c:ser>
          <c:idx val="1"/>
          <c:order val="1"/>
          <c:tx>
            <c:strRef>
              <c:f>'alerta más'!$A$95</c:f>
              <c:strCache>
                <c:ptCount val="1"/>
                <c:pt idx="0">
                  <c:v>Lupa (%)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'alerta más'!$B$93:$L$93</c:f>
              <c:strCache>
                <c:ptCount val="11"/>
                <c:pt idx="0">
                  <c:v>Este momento no trabajo ni estudio </c:v>
                </c:pt>
                <c:pt idx="1">
                  <c:v>Estudiante</c:v>
                </c:pt>
                <c:pt idx="2">
                  <c:v>Área agropecuaria</c:v>
                </c:pt>
                <c:pt idx="3">
                  <c:v>Área de Administración y Comercio</c:v>
                </c:pt>
                <c:pt idx="4">
                  <c:v>Área de Ciencias</c:v>
                </c:pt>
                <c:pt idx="5">
                  <c:v>Área de Ciencias sociales</c:v>
                </c:pt>
                <c:pt idx="6">
                  <c:v>Área de Educación</c:v>
                </c:pt>
                <c:pt idx="7">
                  <c:v>Área de Humanidades</c:v>
                </c:pt>
                <c:pt idx="8">
                  <c:v>Área de Salud</c:v>
                </c:pt>
                <c:pt idx="9">
                  <c:v>Área de la construcción</c:v>
                </c:pt>
                <c:pt idx="10">
                  <c:v>Área del arte y arquitectura</c:v>
                </c:pt>
              </c:strCache>
            </c:strRef>
          </c:cat>
          <c:val>
            <c:numRef>
              <c:f>'alerta más'!$B$95:$L$95</c:f>
              <c:numCache>
                <c:formatCode>General</c:formatCode>
                <c:ptCount val="11"/>
                <c:pt idx="0">
                  <c:v>39</c:v>
                </c:pt>
                <c:pt idx="1">
                  <c:v>29</c:v>
                </c:pt>
                <c:pt idx="2">
                  <c:v>29</c:v>
                </c:pt>
                <c:pt idx="3">
                  <c:v>34</c:v>
                </c:pt>
                <c:pt idx="4">
                  <c:v>26</c:v>
                </c:pt>
                <c:pt idx="5">
                  <c:v>35</c:v>
                </c:pt>
                <c:pt idx="6">
                  <c:v>18</c:v>
                </c:pt>
                <c:pt idx="7">
                  <c:v>0</c:v>
                </c:pt>
                <c:pt idx="8">
                  <c:v>25</c:v>
                </c:pt>
                <c:pt idx="9">
                  <c:v>43</c:v>
                </c:pt>
                <c:pt idx="1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06-4D13-AE56-9F755D2CE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3148879"/>
        <c:axId val="773149711"/>
      </c:barChart>
      <c:catAx>
        <c:axId val="7731488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73149711"/>
        <c:crosses val="autoZero"/>
        <c:auto val="1"/>
        <c:lblAlgn val="ctr"/>
        <c:lblOffset val="100"/>
        <c:noMultiLvlLbl val="0"/>
      </c:catAx>
      <c:valAx>
        <c:axId val="77314971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73148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800"/>
      </a:pPr>
      <a:endParaRPr lang="pt-BR"/>
    </a:p>
  </c:tx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'alerta más'!$A$108</c:f>
              <c:strCache>
                <c:ptCount val="1"/>
                <c:pt idx="0">
                  <c:v>Octógono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'alerta más'!$B$107:$F$107</c:f>
              <c:strCache>
                <c:ptCount val="5"/>
                <c:pt idx="0">
                  <c:v>Ninguno (n=2)</c:v>
                </c:pt>
                <c:pt idx="1">
                  <c:v>Primaria (n=11)</c:v>
                </c:pt>
                <c:pt idx="2">
                  <c:v>Secundaria (n=158)</c:v>
                </c:pt>
                <c:pt idx="3">
                  <c:v>Universitaria (n=407)</c:v>
                </c:pt>
                <c:pt idx="4">
                  <c:v>Postgrado (n=263)</c:v>
                </c:pt>
              </c:strCache>
            </c:strRef>
          </c:cat>
          <c:val>
            <c:numRef>
              <c:f>'alerta más'!$B$108:$F$108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66</c:v>
                </c:pt>
                <c:pt idx="3">
                  <c:v>74</c:v>
                </c:pt>
                <c:pt idx="4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B9-4A7F-A4CE-83292EF7560E}"/>
            </c:ext>
          </c:extLst>
        </c:ser>
        <c:ser>
          <c:idx val="1"/>
          <c:order val="1"/>
          <c:tx>
            <c:strRef>
              <c:f>'alerta más'!$A$109</c:f>
              <c:strCache>
                <c:ptCount val="1"/>
                <c:pt idx="0">
                  <c:v>Lupa (%)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'alerta más'!$B$107:$F$107</c:f>
              <c:strCache>
                <c:ptCount val="5"/>
                <c:pt idx="0">
                  <c:v>Ninguno (n=2)</c:v>
                </c:pt>
                <c:pt idx="1">
                  <c:v>Primaria (n=11)</c:v>
                </c:pt>
                <c:pt idx="2">
                  <c:v>Secundaria (n=158)</c:v>
                </c:pt>
                <c:pt idx="3">
                  <c:v>Universitaria (n=407)</c:v>
                </c:pt>
                <c:pt idx="4">
                  <c:v>Postgrado (n=263)</c:v>
                </c:pt>
              </c:strCache>
            </c:strRef>
          </c:cat>
          <c:val>
            <c:numRef>
              <c:f>'alerta más'!$B$109:$F$109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34</c:v>
                </c:pt>
                <c:pt idx="3">
                  <c:v>26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B9-4A7F-A4CE-83292EF75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1972239"/>
        <c:axId val="741978895"/>
      </c:barChart>
      <c:catAx>
        <c:axId val="741972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41978895"/>
        <c:crosses val="autoZero"/>
        <c:auto val="1"/>
        <c:lblAlgn val="ctr"/>
        <c:lblOffset val="100"/>
        <c:noMultiLvlLbl val="0"/>
      </c:catAx>
      <c:valAx>
        <c:axId val="741978895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41972239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p=0,001</a:t>
            </a:r>
          </a:p>
        </c:rich>
      </c:tx>
      <c:layout>
        <c:manualLayout>
          <c:xMode val="edge"/>
          <c:yMode val="edge"/>
          <c:x val="0.77640266841644789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'alerta más'!$A$164</c:f>
              <c:strCache>
                <c:ptCount val="1"/>
                <c:pt idx="0">
                  <c:v>Octógono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'alerta más'!$B$163:$C$163</c:f>
              <c:strCache>
                <c:ptCount val="2"/>
                <c:pt idx="0">
                  <c:v>No</c:v>
                </c:pt>
                <c:pt idx="1">
                  <c:v>Sí</c:v>
                </c:pt>
              </c:strCache>
            </c:strRef>
          </c:cat>
          <c:val>
            <c:numRef>
              <c:f>'alerta más'!$B$164:$C$164</c:f>
              <c:numCache>
                <c:formatCode>General</c:formatCode>
                <c:ptCount val="2"/>
                <c:pt idx="0">
                  <c:v>61</c:v>
                </c:pt>
                <c:pt idx="1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0C-4CCA-8A00-A4A3F9F18B53}"/>
            </c:ext>
          </c:extLst>
        </c:ser>
        <c:ser>
          <c:idx val="1"/>
          <c:order val="1"/>
          <c:tx>
            <c:strRef>
              <c:f>'alerta más'!$A$165</c:f>
              <c:strCache>
                <c:ptCount val="1"/>
                <c:pt idx="0">
                  <c:v>Lupa (%)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'alerta más'!$B$163:$C$163</c:f>
              <c:strCache>
                <c:ptCount val="2"/>
                <c:pt idx="0">
                  <c:v>No</c:v>
                </c:pt>
                <c:pt idx="1">
                  <c:v>Sí</c:v>
                </c:pt>
              </c:strCache>
            </c:strRef>
          </c:cat>
          <c:val>
            <c:numRef>
              <c:f>'alerta más'!$B$165:$C$165</c:f>
              <c:numCache>
                <c:formatCode>General</c:formatCode>
                <c:ptCount val="2"/>
                <c:pt idx="0">
                  <c:v>39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0C-4CCA-8A00-A4A3F9F18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2796383"/>
        <c:axId val="772797215"/>
      </c:barChart>
      <c:catAx>
        <c:axId val="772796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72797215"/>
        <c:crosses val="autoZero"/>
        <c:auto val="1"/>
        <c:lblAlgn val="ctr"/>
        <c:lblOffset val="100"/>
        <c:noMultiLvlLbl val="0"/>
      </c:catAx>
      <c:valAx>
        <c:axId val="772797215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 sz="140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7279638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36A987-F0C8-45F2-8490-10AD933D8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856EBEF-F81E-42F2-B68D-2D1DB8724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42E35C-4F52-4E8A-8146-C78BD0CBF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11A-DDAC-4624-8228-F5AB5BDA4DC7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D6446E-B2FB-4D3E-89FD-B55826C5E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4E277E-3708-46B7-8C6F-F6A05189D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2E1-6BAB-4F29-888F-A38FEBFBD0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16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98174-6FAD-4CA5-95B5-46072A68B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2990D84-3FE2-4CAE-A5FD-7EAB710BE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DAF2CF-650D-4F9D-849E-D956E810F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11A-DDAC-4624-8228-F5AB5BDA4DC7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9EF145-E90C-4FDA-B3E9-9BDB4F747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95C8DE-86C3-4B10-AC8B-3F0D13F02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2E1-6BAB-4F29-888F-A38FEBFBD0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83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52720B-5D07-4345-9EAC-6C585FDF4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DD2C0A-25BA-48B9-A44E-6D7D2F0CF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7C0638-4807-431F-B203-1F6FE59B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11A-DDAC-4624-8228-F5AB5BDA4DC7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9A890E-6CC4-4FEF-A59F-87FEBF12A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DF0B4B-49D2-4691-8815-43CDEAA3C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2E1-6BAB-4F29-888F-A38FEBFBD0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975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1B4F1D-3846-48F2-9229-6F6F77C0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37BB5B-BBCE-45D7-A063-79D9D4654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FDDB06-01CA-4F2D-9421-334E39A0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11A-DDAC-4624-8228-F5AB5BDA4DC7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747734-DACD-4326-BCF0-11A09CE2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534C67-39E7-4491-824C-88CBEAC0A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2E1-6BAB-4F29-888F-A38FEBFBD0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351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96F352-B614-4FD9-AD56-C7ED58224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F44BF9-A548-40A4-92CF-5C26A0DD5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A95FF1-9DB8-4B71-A20D-FEA12B2C0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11A-DDAC-4624-8228-F5AB5BDA4DC7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465664-12C3-4477-914D-047804448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6E832C-FE58-4DD8-827D-CE3243E8B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2E1-6BAB-4F29-888F-A38FEBFBD0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28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C10AFA-BAAF-4B2E-92FE-4BE9231FC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36D2D9-1C12-48B8-AD8E-D0AE689B05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D55C306-E642-4FC2-8C54-3F834D735C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105BCF-AB5D-413C-8910-11271061A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11A-DDAC-4624-8228-F5AB5BDA4DC7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0543C8-ECAD-4AF4-B4DD-AF3CC3141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F43EB0-6797-4E2B-9065-B0AD1A2FB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2E1-6BAB-4F29-888F-A38FEBFBD0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906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2DD6E-745C-45F2-8A5F-16C317F0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A96DD2-394B-47D9-B702-4355CE2CD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054853-9807-4D64-83FF-01282DA12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A5B58D2-7CDB-44AE-8C80-7FA524CEF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645C74-9C9E-4B00-9CB2-D4E5D796C3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6753A32-99DD-4EB8-8CC1-F272864A5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11A-DDAC-4624-8228-F5AB5BDA4DC7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8C9C6F3-0968-4944-821B-230319886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A07F021-C4B1-4E24-ACDA-209434818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2E1-6BAB-4F29-888F-A38FEBFBD0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793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231B67-4516-4D4D-8768-784266A71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7393A74-EC67-484C-ACCE-9E84E84C9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11A-DDAC-4624-8228-F5AB5BDA4DC7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7B38FC3-FDE1-4A1F-BD24-00F7EB75E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45577F3-A9F8-452B-A14F-F970EDC8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2E1-6BAB-4F29-888F-A38FEBFBD0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671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3EBF69-4353-4713-89DF-3687131D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11A-DDAC-4624-8228-F5AB5BDA4DC7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55D6000-92AE-4021-BD72-3A4D4F036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5A1489-37FE-4F08-A1B9-CE715DA80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2E1-6BAB-4F29-888F-A38FEBFBD0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508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425712-B2E5-42D9-BD67-16FFE62CA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D1A5AF-36BB-468E-B822-80091419A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1874D2-5008-4928-BCD5-E62E381F5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FCEE93-CF02-4911-8FBE-0FEBE73B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11A-DDAC-4624-8228-F5AB5BDA4DC7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3DD83C-42CE-4F2F-8477-54CA97278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740EA5-7AE2-45F4-8294-7F8578E24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2E1-6BAB-4F29-888F-A38FEBFBD0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8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0C127D-89B0-4C80-925A-49AC53F61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70C8BA1-86B0-4A4E-8CB9-BB5A637C3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16D392-50EF-42D4-8D14-CCD14B2D6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B55897-625E-4CF6-A9F5-52D9CF07B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11A-DDAC-4624-8228-F5AB5BDA4DC7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0C0EC8-9456-4F93-AB0B-8F90CC265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A8B03A-8252-4BB9-84EC-AC13E37CE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2E1-6BAB-4F29-888F-A38FEBFBD0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978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561DCBD-C557-435E-9CFF-3E67726D9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86F8B8-CA41-4CD2-8CBE-1D3839C03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512CAA-5740-452E-8745-1ED6AE0557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6F11A-DDAC-4624-8228-F5AB5BDA4DC7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C714F1-7C64-4D10-B01C-82C74E26DE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A0C314-E559-4D0A-A80E-779DD097F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842E1-6BAB-4F29-888F-A38FEBFBD0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027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D39719-24B4-4B8F-968B-6865F6957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03936"/>
            <a:ext cx="10515600" cy="398115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OBJETIVO</a:t>
            </a:r>
          </a:p>
          <a:p>
            <a:pPr marL="0" indent="0">
              <a:buNone/>
            </a:pPr>
            <a:r>
              <a:rPr lang="es-E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s-E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omparar la preferencia entre dos modelos de rotulado nutricional frontal de alimentos </a:t>
            </a:r>
          </a:p>
          <a:p>
            <a:pPr marL="0" indent="0">
              <a:buNone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  <a:p>
            <a:pPr marL="0" indent="0">
              <a:buNone/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Muestreo: </a:t>
            </a:r>
          </a:p>
          <a:p>
            <a:pPr marL="0" indent="0">
              <a:buNone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No probabilístico en bola de nieve</a:t>
            </a:r>
          </a:p>
          <a:p>
            <a:pPr marL="0" indent="0">
              <a:buNone/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Participantes:</a:t>
            </a:r>
          </a:p>
          <a:p>
            <a:pPr marL="0" indent="0">
              <a:buNone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Residentes de Paraguay mayores a 18 años de edad</a:t>
            </a:r>
          </a:p>
          <a:p>
            <a:pPr marL="0" indent="0">
              <a:buNone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Consintieron participar de la encuesta</a:t>
            </a:r>
          </a:p>
          <a:p>
            <a:pPr marL="0" indent="0">
              <a:buNone/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Instrumento de recolección de datos: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 información fue recabada a través de una encuesta online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auto-adminstrada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(Google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®), durante el periodo del 2 al 29 de agosto del 2021.</a:t>
            </a:r>
          </a:p>
          <a:p>
            <a:pPr marL="0" indent="0">
              <a:buNone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 descr="Descripción: A description...">
            <a:extLst>
              <a:ext uri="{FF2B5EF4-FFF2-40B4-BE49-F238E27FC236}">
                <a16:creationId xmlns:a16="http://schemas.microsoft.com/office/drawing/2014/main" id="{403E3804-E4C2-4C50-A00A-35A4596FE2B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19" y="211016"/>
            <a:ext cx="11619914" cy="9425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6511BE0-937C-476E-A6DD-B3336902FBD3}"/>
              </a:ext>
            </a:extLst>
          </p:cNvPr>
          <p:cNvSpPr txBox="1"/>
          <p:nvPr/>
        </p:nvSpPr>
        <p:spPr>
          <a:xfrm>
            <a:off x="731520" y="1322363"/>
            <a:ext cx="10494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ENCUESTA SOBRE ROTULADO NUTRICIONAL FRONTAL</a:t>
            </a:r>
          </a:p>
        </p:txBody>
      </p:sp>
    </p:spTree>
    <p:extLst>
      <p:ext uri="{BB962C8B-B14F-4D97-AF65-F5344CB8AC3E}">
        <p14:creationId xmlns:p14="http://schemas.microsoft.com/office/powerpoint/2010/main" val="3971259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02045FF6-0132-4E76-A4A0-BA011CCA51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491570"/>
              </p:ext>
            </p:extLst>
          </p:nvPr>
        </p:nvGraphicFramePr>
        <p:xfrm>
          <a:off x="336452" y="1237957"/>
          <a:ext cx="5918981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419">
                  <a:extLst>
                    <a:ext uri="{9D8B030D-6E8A-4147-A177-3AD203B41FA5}">
                      <a16:colId xmlns:a16="http://schemas.microsoft.com/office/drawing/2014/main" val="839339215"/>
                    </a:ext>
                  </a:extLst>
                </a:gridCol>
                <a:gridCol w="3728562">
                  <a:extLst>
                    <a:ext uri="{9D8B030D-6E8A-4147-A177-3AD203B41FA5}">
                      <a16:colId xmlns:a16="http://schemas.microsoft.com/office/drawing/2014/main" val="5800481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Elección del octógono negro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275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Sexo femenino: 72%</a:t>
                      </a:r>
                    </a:p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Sexo masculino: 67%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617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&lt;60 años: 71%</a:t>
                      </a:r>
                    </a:p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≥60 años: 54%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703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Nutricionista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Sí=81%</a:t>
                      </a:r>
                    </a:p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No=67%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567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 laboral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todas las áreas  mayor a 50%, excepto área de la construcción (50%)</a:t>
                      </a:r>
                    </a:p>
                    <a:p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30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 de Estudio máximo culminado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Ninguno:100%</a:t>
                      </a:r>
                    </a:p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Primaria: 100%</a:t>
                      </a:r>
                    </a:p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Secundaria:67%</a:t>
                      </a:r>
                    </a:p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Universitaria:72%</a:t>
                      </a:r>
                    </a:p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Postgrado:69%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281085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1AE69ADB-10C5-408C-B7C6-7E42CF81CB47}"/>
              </a:ext>
            </a:extLst>
          </p:cNvPr>
          <p:cNvSpPr txBox="1"/>
          <p:nvPr/>
        </p:nvSpPr>
        <p:spPr>
          <a:xfrm>
            <a:off x="6255433" y="5620043"/>
            <a:ext cx="6098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Cabe mencionar el bajo número de participantes en estas 2 regiones (n=2 y n=5, respectivamente)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6ED8D3FA-9BCA-4D3F-8D2B-2E2C07CAF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496285"/>
              </p:ext>
            </p:extLst>
          </p:nvPr>
        </p:nvGraphicFramePr>
        <p:xfrm>
          <a:off x="6400800" y="3326394"/>
          <a:ext cx="5602457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283">
                  <a:extLst>
                    <a:ext uri="{9D8B030D-6E8A-4147-A177-3AD203B41FA5}">
                      <a16:colId xmlns:a16="http://schemas.microsoft.com/office/drawing/2014/main" val="56920967"/>
                    </a:ext>
                  </a:extLst>
                </a:gridCol>
                <a:gridCol w="3529174">
                  <a:extLst>
                    <a:ext uri="{9D8B030D-6E8A-4147-A177-3AD203B41FA5}">
                      <a16:colId xmlns:a16="http://schemas.microsoft.com/office/drawing/2014/main" val="2804974223"/>
                    </a:ext>
                  </a:extLst>
                </a:gridCol>
              </a:tblGrid>
              <a:tr h="363022">
                <a:tc>
                  <a:txBody>
                    <a:bodyPr/>
                    <a:lstStyle/>
                    <a:p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Elección del octógono negro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82297"/>
                  </a:ext>
                </a:extLst>
              </a:tr>
              <a:tr h="895122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 del país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Más del 50% en todos los departamentos del país,</a:t>
                      </a:r>
                      <a:r>
                        <a:rPr lang="es-ES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excepto Alto Paraguay (50%) y Presidente Hayes (20%)*. </a:t>
                      </a:r>
                      <a:endParaRPr lang="es-E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974600"/>
                  </a:ext>
                </a:extLst>
              </a:tr>
              <a:tr h="626586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¿Escuchó hablar sobre RF?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No: 62%</a:t>
                      </a:r>
                    </a:p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Sí: 73%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399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02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B48AE1-E00C-4D05-85B1-618717C37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115" y="1847252"/>
            <a:ext cx="10515600" cy="1910641"/>
          </a:xfrm>
        </p:spPr>
        <p:txBody>
          <a:bodyPr/>
          <a:lstStyle/>
          <a:p>
            <a:pPr marL="0" indent="0">
              <a:buNone/>
            </a:pPr>
            <a:r>
              <a:rPr lang="es-ES" sz="1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CONCLUSIÓN</a:t>
            </a:r>
          </a:p>
          <a:p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5E1A01C-1CA1-4895-8AF3-24BE210DBC73}"/>
              </a:ext>
            </a:extLst>
          </p:cNvPr>
          <p:cNvSpPr txBox="1"/>
          <p:nvPr/>
        </p:nvSpPr>
        <p:spPr>
          <a:xfrm>
            <a:off x="1418491" y="3096174"/>
            <a:ext cx="8904849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E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s-E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 estudio posiciona al modelo del octógono negro como el que más alerta (71%; IC 95% = 68% - 74%) y el escogido (71%; IC 95% = 67 – 74%) para ser implementado en la etiqueta de productos comercializados en el país.</a:t>
            </a:r>
            <a:endParaRPr lang="es-E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 descr="Descripción: A description...">
            <a:extLst>
              <a:ext uri="{FF2B5EF4-FFF2-40B4-BE49-F238E27FC236}">
                <a16:creationId xmlns:a16="http://schemas.microsoft.com/office/drawing/2014/main" id="{C7B24FCD-F4B9-48D8-942E-2E8428B840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19" y="211016"/>
            <a:ext cx="11619914" cy="942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233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D39719-24B4-4B8F-968B-6865F6957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0553"/>
            <a:ext cx="10515600" cy="3799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3. RESULTADOS</a:t>
            </a:r>
          </a:p>
          <a:p>
            <a:pPr marL="0" indent="0">
              <a:buNone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841 encuestas fueron incluidas en el estudio.</a:t>
            </a:r>
          </a:p>
          <a:p>
            <a:pPr marL="0" indent="0">
              <a:buNone/>
            </a:pPr>
            <a:endParaRPr 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3.1. Caracterización de la muestra</a:t>
            </a:r>
          </a:p>
          <a:p>
            <a:pPr marL="0" indent="0">
              <a:buNone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 descr="Descripción: A description...">
            <a:extLst>
              <a:ext uri="{FF2B5EF4-FFF2-40B4-BE49-F238E27FC236}">
                <a16:creationId xmlns:a16="http://schemas.microsoft.com/office/drawing/2014/main" id="{403E3804-E4C2-4C50-A00A-35A4596FE2B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19" y="211016"/>
            <a:ext cx="11619914" cy="94253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a 5">
            <a:extLst>
              <a:ext uri="{FF2B5EF4-FFF2-40B4-BE49-F238E27FC236}">
                <a16:creationId xmlns:a16="http://schemas.microsoft.com/office/drawing/2014/main" id="{D29F0615-17A7-45A8-92FD-C9C03CDE7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657624"/>
              </p:ext>
            </p:extLst>
          </p:nvPr>
        </p:nvGraphicFramePr>
        <p:xfrm>
          <a:off x="838200" y="2796344"/>
          <a:ext cx="11067757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673">
                  <a:extLst>
                    <a:ext uri="{9D8B030D-6E8A-4147-A177-3AD203B41FA5}">
                      <a16:colId xmlns:a16="http://schemas.microsoft.com/office/drawing/2014/main" val="1978199807"/>
                    </a:ext>
                  </a:extLst>
                </a:gridCol>
                <a:gridCol w="8249084">
                  <a:extLst>
                    <a:ext uri="{9D8B030D-6E8A-4147-A177-3AD203B41FA5}">
                      <a16:colId xmlns:a16="http://schemas.microsoft.com/office/drawing/2014/main" val="1813137323"/>
                    </a:ext>
                  </a:extLst>
                </a:gridCol>
              </a:tblGrid>
              <a:tr h="59525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8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P50 = 55 años (P25 = 28; P75 = 42)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Edad mínima = 18 años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Edad máxima = 80 años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415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Sexo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Femenino, 73% (n=614)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765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Procedencia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Departamentos del país.</a:t>
                      </a:r>
                    </a:p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77% Gran Asunción (Departamento Central y Capital)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215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 laboral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 Salud (25% nutricionistas)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201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Máximo nivel de estudios culminado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Todos los niveles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Mayoría al menos el nivel universitario (48% Universitario+31% postgrado)</a:t>
                      </a:r>
                      <a:endParaRPr lang="es-E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288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Presencia de patología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Ninguna diagnosticada (56%)</a:t>
                      </a:r>
                    </a:p>
                    <a:p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Obesidad o sobrepeso (27%), presión alta (10%), colesterol y/o TAG altos (10%), diabetes (3%)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925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080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D39719-24B4-4B8F-968B-6865F6957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29" y="1529238"/>
            <a:ext cx="10515600" cy="3799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3.2. Resultados sobre rotulado frontal</a:t>
            </a:r>
          </a:p>
          <a:p>
            <a:pPr marL="0" indent="0">
              <a:buNone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 descr="Descripción: A description...">
            <a:extLst>
              <a:ext uri="{FF2B5EF4-FFF2-40B4-BE49-F238E27FC236}">
                <a16:creationId xmlns:a16="http://schemas.microsoft.com/office/drawing/2014/main" id="{403E3804-E4C2-4C50-A00A-35A4596FE2B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19" y="211016"/>
            <a:ext cx="11619914" cy="94253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8F655D26-6A91-4FE1-A193-FB88221593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8725962"/>
              </p:ext>
            </p:extLst>
          </p:nvPr>
        </p:nvGraphicFramePr>
        <p:xfrm>
          <a:off x="2082019" y="2173514"/>
          <a:ext cx="7666892" cy="447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302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8" name="Imagen 7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5FCE4B1D-5D93-43A4-AD92-E2752A7192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567" y="876704"/>
            <a:ext cx="10433538" cy="586886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A9C109DC-F44A-4BD5-A711-5ED8B247857A}"/>
              </a:ext>
            </a:extLst>
          </p:cNvPr>
          <p:cNvSpPr txBox="1"/>
          <p:nvPr/>
        </p:nvSpPr>
        <p:spPr>
          <a:xfrm>
            <a:off x="334108" y="112431"/>
            <a:ext cx="10301067" cy="1287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 continuación mostramos dos modelos de rotulado nutricional frontal, elija el modelo que le </a:t>
            </a:r>
            <a:r>
              <a:rPr lang="es-ES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ALERTA MÁS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sobre el alto contenido de azúcar, grasa y sodio, y que evitaría o reduciría la compra del producto para su consumo personal.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4D45D8F-0AD7-46BE-A0A2-694430934BC9}"/>
              </a:ext>
            </a:extLst>
          </p:cNvPr>
          <p:cNvSpPr txBox="1"/>
          <p:nvPr/>
        </p:nvSpPr>
        <p:spPr>
          <a:xfrm>
            <a:off x="334108" y="1828061"/>
            <a:ext cx="3168748" cy="3966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Opción 1 (Octógono negro)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n=599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71% (IC 95% = 68% -74%)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Opción 2 (Lupa)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n=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242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29% (IC 95% = 26%-32%)</a:t>
            </a:r>
          </a:p>
        </p:txBody>
      </p:sp>
    </p:spTree>
    <p:extLst>
      <p:ext uri="{BB962C8B-B14F-4D97-AF65-F5344CB8AC3E}">
        <p14:creationId xmlns:p14="http://schemas.microsoft.com/office/powerpoint/2010/main" val="2492871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84285B-4C1A-41F4-988B-242F38CBF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644" y="618345"/>
            <a:ext cx="5660125" cy="1308930"/>
          </a:xfrm>
        </p:spPr>
        <p:txBody>
          <a:bodyPr>
            <a:normAutofit/>
          </a:bodyPr>
          <a:lstStyle/>
          <a:p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Según sexo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E2AB7CD-2D99-4525-8074-07CC5A61C5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585709"/>
              </p:ext>
            </p:extLst>
          </p:nvPr>
        </p:nvGraphicFramePr>
        <p:xfrm>
          <a:off x="318644" y="2140077"/>
          <a:ext cx="5660125" cy="4232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AD35F60D-7DCC-43F1-A713-50EF5A07F1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029125"/>
              </p:ext>
            </p:extLst>
          </p:nvPr>
        </p:nvGraphicFramePr>
        <p:xfrm>
          <a:off x="6555545" y="2140077"/>
          <a:ext cx="5317811" cy="4232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AB413708-4F78-497C-96E1-A9CD796EC0D7}"/>
              </a:ext>
            </a:extLst>
          </p:cNvPr>
          <p:cNvSpPr txBox="1"/>
          <p:nvPr/>
        </p:nvSpPr>
        <p:spPr>
          <a:xfrm>
            <a:off x="6555545" y="1041977"/>
            <a:ext cx="6098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Según Edad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8BA81EC-DB9B-41F3-B744-3B7BB26E2155}"/>
              </a:ext>
            </a:extLst>
          </p:cNvPr>
          <p:cNvSpPr txBox="1"/>
          <p:nvPr/>
        </p:nvSpPr>
        <p:spPr>
          <a:xfrm>
            <a:off x="3599543" y="313209"/>
            <a:ext cx="3381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Modelo que alerta más…</a:t>
            </a:r>
          </a:p>
        </p:txBody>
      </p:sp>
    </p:spTree>
    <p:extLst>
      <p:ext uri="{BB962C8B-B14F-4D97-AF65-F5344CB8AC3E}">
        <p14:creationId xmlns:p14="http://schemas.microsoft.com/office/powerpoint/2010/main" val="4131452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E91F5F-988A-4E20-850B-927DA0F7A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072" y="806326"/>
            <a:ext cx="10395856" cy="35132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Modelo que alerta más…</a:t>
            </a:r>
            <a:br>
              <a:rPr lang="es-E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6FEC17E0-FB67-4469-BDC2-5C6D79F183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7227451"/>
              </p:ext>
            </p:extLst>
          </p:nvPr>
        </p:nvGraphicFramePr>
        <p:xfrm>
          <a:off x="1059544" y="1175658"/>
          <a:ext cx="9782628" cy="5569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91F66D15-B118-4366-8829-C2D6E55E2C53}"/>
              </a:ext>
            </a:extLst>
          </p:cNvPr>
          <p:cNvSpPr txBox="1"/>
          <p:nvPr/>
        </p:nvSpPr>
        <p:spPr>
          <a:xfrm>
            <a:off x="1059544" y="80632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Según Procedencia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293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68EDD3-3764-49AC-BF3C-CED360A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89" y="433363"/>
            <a:ext cx="10515600" cy="1325563"/>
          </a:xfrm>
        </p:spPr>
        <p:txBody>
          <a:bodyPr>
            <a:normAutofit/>
          </a:bodyPr>
          <a:lstStyle/>
          <a:p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Según área de desempeño laboral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5A1FA43-058A-44F3-8594-000517508D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0130137"/>
              </p:ext>
            </p:extLst>
          </p:nvPr>
        </p:nvGraphicFramePr>
        <p:xfrm>
          <a:off x="7868529" y="2652541"/>
          <a:ext cx="3773714" cy="3497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CDC38F24-CFA1-46ED-A7E9-7D387AD19A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0134291"/>
              </p:ext>
            </p:extLst>
          </p:nvPr>
        </p:nvGraphicFramePr>
        <p:xfrm>
          <a:off x="309489" y="1392925"/>
          <a:ext cx="7242294" cy="5297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E7A94292-8D0F-46E5-AE3C-B1A39340A813}"/>
              </a:ext>
            </a:extLst>
          </p:cNvPr>
          <p:cNvSpPr txBox="1"/>
          <p:nvPr/>
        </p:nvSpPr>
        <p:spPr>
          <a:xfrm>
            <a:off x="8053638" y="1920455"/>
            <a:ext cx="3403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Según sea o no de profesión </a:t>
            </a:r>
          </a:p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nutricionista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43BCF39-6911-4FF5-A996-912AEC415CF4}"/>
              </a:ext>
            </a:extLst>
          </p:cNvPr>
          <p:cNvSpPr txBox="1"/>
          <p:nvPr/>
        </p:nvSpPr>
        <p:spPr>
          <a:xfrm>
            <a:off x="3930636" y="180459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Modelo que alerta más…</a:t>
            </a:r>
          </a:p>
        </p:txBody>
      </p:sp>
    </p:spTree>
    <p:extLst>
      <p:ext uri="{BB962C8B-B14F-4D97-AF65-F5344CB8AC3E}">
        <p14:creationId xmlns:p14="http://schemas.microsoft.com/office/powerpoint/2010/main" val="3139229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4EE1000-0D89-457E-8293-6E0433BDDD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5742027"/>
              </p:ext>
            </p:extLst>
          </p:nvPr>
        </p:nvGraphicFramePr>
        <p:xfrm>
          <a:off x="105616" y="2867175"/>
          <a:ext cx="8389259" cy="3836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8103F2F7-E8E0-4AC6-A50E-D0667BDFC6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138531"/>
              </p:ext>
            </p:extLst>
          </p:nvPr>
        </p:nvGraphicFramePr>
        <p:xfrm>
          <a:off x="7127742" y="154744"/>
          <a:ext cx="4572000" cy="2588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0CFD0609-F67E-4435-A462-1F15E6517CF0}"/>
              </a:ext>
            </a:extLst>
          </p:cNvPr>
          <p:cNvSpPr txBox="1"/>
          <p:nvPr/>
        </p:nvSpPr>
        <p:spPr>
          <a:xfrm>
            <a:off x="5299053" y="206438"/>
            <a:ext cx="205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Según conocimiento previo sobre rotulado frontal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69095E7-AF8F-416F-8B4B-95FAA1D23A00}"/>
              </a:ext>
            </a:extLst>
          </p:cNvPr>
          <p:cNvSpPr txBox="1"/>
          <p:nvPr/>
        </p:nvSpPr>
        <p:spPr>
          <a:xfrm>
            <a:off x="492258" y="349057"/>
            <a:ext cx="60983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Modelo que alerta más…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C304F3E-E110-408F-8D1E-BEA3849A5B64}"/>
              </a:ext>
            </a:extLst>
          </p:cNvPr>
          <p:cNvSpPr txBox="1"/>
          <p:nvPr/>
        </p:nvSpPr>
        <p:spPr>
          <a:xfrm>
            <a:off x="105616" y="2349305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Según nivel de estudios culminado</a:t>
            </a:r>
          </a:p>
        </p:txBody>
      </p:sp>
    </p:spTree>
    <p:extLst>
      <p:ext uri="{BB962C8B-B14F-4D97-AF65-F5344CB8AC3E}">
        <p14:creationId xmlns:p14="http://schemas.microsoft.com/office/powerpoint/2010/main" val="3786654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8" name="Imagen 7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5FCE4B1D-5D93-43A4-AD92-E2752A7192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567" y="876704"/>
            <a:ext cx="10433538" cy="586886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A9C109DC-F44A-4BD5-A711-5ED8B247857A}"/>
              </a:ext>
            </a:extLst>
          </p:cNvPr>
          <p:cNvSpPr txBox="1"/>
          <p:nvPr/>
        </p:nvSpPr>
        <p:spPr>
          <a:xfrm>
            <a:off x="334108" y="112431"/>
            <a:ext cx="10301067" cy="878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s-ES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ELECCIÓN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de modelo de rotulado nutricional frontal para ser implementado en la etiqueta de los alimentos en Paraguay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4D45D8F-0AD7-46BE-A0A2-694430934BC9}"/>
              </a:ext>
            </a:extLst>
          </p:cNvPr>
          <p:cNvSpPr txBox="1"/>
          <p:nvPr/>
        </p:nvSpPr>
        <p:spPr>
          <a:xfrm>
            <a:off x="144193" y="1867709"/>
            <a:ext cx="3168748" cy="4365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Opción 1 (Octógono negro)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n=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593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71% (IC 95% = 67% -74%)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Opción 2 (Lupa)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n=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248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29% (IC 95% = 26% -33%)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944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647</Words>
  <Application>Microsoft Office PowerPoint</Application>
  <PresentationFormat>Widescreen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Apresentação do PowerPoint</vt:lpstr>
      <vt:lpstr>Apresentação do PowerPoint</vt:lpstr>
      <vt:lpstr>Apresentação do PowerPoint</vt:lpstr>
      <vt:lpstr>Apresentação do PowerPoint</vt:lpstr>
      <vt:lpstr>Según sexo</vt:lpstr>
      <vt:lpstr>Modelo que alerta más…  </vt:lpstr>
      <vt:lpstr>Según área de desempeño laboral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Bonzi</dc:creator>
  <cp:lastModifiedBy>Tiago Lanius Rauber</cp:lastModifiedBy>
  <cp:revision>4</cp:revision>
  <dcterms:created xsi:type="dcterms:W3CDTF">2021-08-30T22:56:28Z</dcterms:created>
  <dcterms:modified xsi:type="dcterms:W3CDTF">2021-09-03T13:28:40Z</dcterms:modified>
</cp:coreProperties>
</file>