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bin" ContentType="application/vnd.openxmlformats-officedocument.oleObject"/>
  <Default Extension="vml" ContentType="application/vnd.openxmlformats-officedocument.vmlDrawing"/>
  <Default Extension="wdp" ContentType="image/vnd.ms-photo"/>
  <Default Extension="png" ContentType="image/png"/>
  <Default Extension="wmf" ContentType="image/x-wmf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7"/>
  </p:notesMasterIdLst>
  <p:sldIdLst>
    <p:sldId id="376" r:id="rId2"/>
    <p:sldId id="444" r:id="rId3"/>
    <p:sldId id="462" r:id="rId4"/>
    <p:sldId id="446" r:id="rId5"/>
    <p:sldId id="463" r:id="rId6"/>
    <p:sldId id="447" r:id="rId7"/>
    <p:sldId id="448" r:id="rId8"/>
    <p:sldId id="450" r:id="rId9"/>
    <p:sldId id="451" r:id="rId10"/>
    <p:sldId id="452" r:id="rId11"/>
    <p:sldId id="455" r:id="rId12"/>
    <p:sldId id="456" r:id="rId13"/>
    <p:sldId id="457" r:id="rId14"/>
    <p:sldId id="458" r:id="rId15"/>
    <p:sldId id="459" r:id="rId16"/>
    <p:sldId id="460" r:id="rId17"/>
    <p:sldId id="464" r:id="rId18"/>
    <p:sldId id="465" r:id="rId19"/>
    <p:sldId id="423" r:id="rId20"/>
    <p:sldId id="318" r:id="rId21"/>
    <p:sldId id="421" r:id="rId22"/>
    <p:sldId id="422" r:id="rId23"/>
    <p:sldId id="324" r:id="rId24"/>
    <p:sldId id="415" r:id="rId25"/>
    <p:sldId id="416" r:id="rId26"/>
    <p:sldId id="418" r:id="rId27"/>
    <p:sldId id="265" r:id="rId28"/>
    <p:sldId id="323" r:id="rId29"/>
    <p:sldId id="424" r:id="rId30"/>
    <p:sldId id="328" r:id="rId31"/>
    <p:sldId id="329" r:id="rId32"/>
    <p:sldId id="336" r:id="rId33"/>
    <p:sldId id="337" r:id="rId34"/>
    <p:sldId id="434" r:id="rId35"/>
    <p:sldId id="330" r:id="rId36"/>
    <p:sldId id="419" r:id="rId37"/>
    <p:sldId id="331" r:id="rId38"/>
    <p:sldId id="338" r:id="rId39"/>
    <p:sldId id="435" r:id="rId40"/>
    <p:sldId id="339" r:id="rId41"/>
    <p:sldId id="412" r:id="rId42"/>
    <p:sldId id="414" r:id="rId43"/>
    <p:sldId id="436" r:id="rId44"/>
    <p:sldId id="413" r:id="rId45"/>
    <p:sldId id="437" r:id="rId46"/>
    <p:sldId id="438" r:id="rId47"/>
    <p:sldId id="340" r:id="rId48"/>
    <p:sldId id="341" r:id="rId49"/>
    <p:sldId id="334" r:id="rId50"/>
    <p:sldId id="342" r:id="rId51"/>
    <p:sldId id="420" r:id="rId52"/>
    <p:sldId id="343" r:id="rId53"/>
    <p:sldId id="261" r:id="rId54"/>
    <p:sldId id="335" r:id="rId55"/>
    <p:sldId id="426" r:id="rId56"/>
    <p:sldId id="344" r:id="rId57"/>
    <p:sldId id="425" r:id="rId58"/>
    <p:sldId id="345" r:id="rId59"/>
    <p:sldId id="355" r:id="rId60"/>
    <p:sldId id="442" r:id="rId61"/>
    <p:sldId id="439" r:id="rId62"/>
    <p:sldId id="440" r:id="rId63"/>
    <p:sldId id="441" r:id="rId64"/>
    <p:sldId id="443" r:id="rId65"/>
    <p:sldId id="346" r:id="rId66"/>
    <p:sldId id="347" r:id="rId67"/>
    <p:sldId id="348" r:id="rId68"/>
    <p:sldId id="349" r:id="rId69"/>
    <p:sldId id="427" r:id="rId70"/>
    <p:sldId id="350" r:id="rId71"/>
    <p:sldId id="352" r:id="rId72"/>
    <p:sldId id="353" r:id="rId73"/>
    <p:sldId id="354" r:id="rId74"/>
    <p:sldId id="362" r:id="rId75"/>
    <p:sldId id="357" r:id="rId76"/>
    <p:sldId id="378" r:id="rId77"/>
    <p:sldId id="358" r:id="rId78"/>
    <p:sldId id="431" r:id="rId79"/>
    <p:sldId id="430" r:id="rId80"/>
    <p:sldId id="428" r:id="rId81"/>
    <p:sldId id="432" r:id="rId82"/>
    <p:sldId id="433" r:id="rId83"/>
    <p:sldId id="359" r:id="rId84"/>
    <p:sldId id="374" r:id="rId85"/>
    <p:sldId id="394" r:id="rId86"/>
    <p:sldId id="388" r:id="rId87"/>
    <p:sldId id="389" r:id="rId88"/>
    <p:sldId id="405" r:id="rId89"/>
    <p:sldId id="409" r:id="rId90"/>
    <p:sldId id="390" r:id="rId91"/>
    <p:sldId id="407" r:id="rId92"/>
    <p:sldId id="410" r:id="rId93"/>
    <p:sldId id="411" r:id="rId94"/>
    <p:sldId id="466" r:id="rId95"/>
    <p:sldId id="387" r:id="rId96"/>
  </p:sldIdLst>
  <p:sldSz cx="9144000" cy="6858000" type="screen4x3"/>
  <p:notesSz cx="6858000" cy="9144000"/>
  <p:defaultTextStyle>
    <a:defPPr>
      <a:defRPr lang="fr-FR"/>
    </a:defPPr>
    <a:lvl1pPr marL="0" algn="l" defTabSz="131660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8302" algn="l" defTabSz="131660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16604" algn="l" defTabSz="131660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74906" algn="l" defTabSz="131660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33209" algn="l" defTabSz="131660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91511" algn="l" defTabSz="131660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49813" algn="l" defTabSz="131660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608115" algn="l" defTabSz="131660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66417" algn="l" defTabSz="1316604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740"/>
    <a:srgbClr val="FC4C53"/>
    <a:srgbClr val="E3D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Estilo Médio 3 - Ênfas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37" autoAdjust="0"/>
    <p:restoredTop sz="94637"/>
  </p:normalViewPr>
  <p:slideViewPr>
    <p:cSldViewPr>
      <p:cViewPr varScale="1">
        <p:scale>
          <a:sx n="93" d="100"/>
          <a:sy n="93" d="100"/>
        </p:scale>
        <p:origin x="1688" y="208"/>
      </p:cViewPr>
      <p:guideLst>
        <p:guide orient="horz" pos="216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notesMaster" Target="notesMasters/notesMaster1.xml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heme" Target="theme/theme1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Relationship Id="rId2" Type="http://schemas.openxmlformats.org/officeDocument/2006/relationships/image" Target="../media/image126.wmf"/><Relationship Id="rId3" Type="http://schemas.openxmlformats.org/officeDocument/2006/relationships/image" Target="../media/image12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4" Type="http://schemas.openxmlformats.org/officeDocument/2006/relationships/image" Target="../media/image135.wmf"/><Relationship Id="rId1" Type="http://schemas.openxmlformats.org/officeDocument/2006/relationships/image" Target="../media/image125.wmf"/><Relationship Id="rId2" Type="http://schemas.openxmlformats.org/officeDocument/2006/relationships/image" Target="../media/image13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69712-DAF7-4079-A628-FE9BE104B2F6}" type="datetimeFigureOut">
              <a:rPr lang="en-GB" smtClean="0"/>
              <a:t>26/11/2019</a:t>
            </a:fld>
            <a:endParaRPr lang="en-GB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5E650E-6077-422A-B879-DE00AEC2A875}" type="slidenum">
              <a:rPr lang="en-GB" smtClean="0"/>
              <a:t>‹n.º›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598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E2A4EEB-0483-4F09-A96F-8E38DBB2102C}" type="slidenum">
              <a:rPr lang="pt-BR" altLang="en-US">
                <a:latin typeface="Calibri" panose="020F0502020204030204" pitchFamily="34" charset="0"/>
              </a:rPr>
              <a:pPr eaLnBrk="1" hangingPunct="1"/>
              <a:t>27</a:t>
            </a:fld>
            <a:endParaRPr lang="pt-B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495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724139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3219436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714735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4210032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eaLnBrk="1" hangingPunct="1"/>
            <a:fld id="{5358F464-68CD-43AE-AD31-351ECF80B309}" type="slidenum">
              <a:rPr lang="pt-BR" sz="1300">
                <a:solidFill>
                  <a:srgbClr val="000000"/>
                </a:solidFill>
                <a:latin typeface="Arial" charset="0"/>
              </a:rPr>
              <a:pPr eaLnBrk="1" hangingPunct="1"/>
              <a:t>92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4023270" y="9719686"/>
            <a:ext cx="3075823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279" tIns="49140" rIns="98279" bIns="4914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D575B3C-57DC-45C2-8038-601186D5372B}" type="slidenum">
              <a:rPr lang="pt-BR" sz="13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92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4021577" y="9719686"/>
            <a:ext cx="3077514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279" tIns="49140" rIns="98279" bIns="4914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4628341-14AC-4AEE-ACB2-29DBABF5D75C}" type="slidenum">
              <a:rPr lang="pt-BR" sz="13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92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8100" cy="3838575"/>
          </a:xfrm>
          <a:solidFill>
            <a:srgbClr val="FFFFFF"/>
          </a:solidFill>
          <a:ln/>
        </p:spPr>
      </p:sp>
      <p:sp>
        <p:nvSpPr>
          <p:cNvPr id="112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10587" y="4860662"/>
            <a:ext cx="5679612" cy="4604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87"/>
              </a:spcBef>
              <a:tabLst>
                <a:tab pos="0" algn="l"/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</a:pPr>
            <a:endParaRPr lang="en-US" dirty="0" smtClean="0"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7350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724139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3219436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714735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4210032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eaLnBrk="1" hangingPunct="1"/>
            <a:fld id="{5358F464-68CD-43AE-AD31-351ECF80B309}" type="slidenum">
              <a:rPr lang="pt-BR" sz="1300">
                <a:solidFill>
                  <a:srgbClr val="000000"/>
                </a:solidFill>
                <a:latin typeface="Arial" charset="0"/>
              </a:rPr>
              <a:pPr eaLnBrk="1" hangingPunct="1"/>
              <a:t>93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4023270" y="9719686"/>
            <a:ext cx="3075823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279" tIns="49140" rIns="98279" bIns="4914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D575B3C-57DC-45C2-8038-601186D5372B}" type="slidenum">
              <a:rPr lang="pt-BR" sz="13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93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4021577" y="9719686"/>
            <a:ext cx="3077514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279" tIns="49140" rIns="98279" bIns="4914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4628341-14AC-4AEE-ACB2-29DBABF5D75C}" type="slidenum">
              <a:rPr lang="pt-BR" sz="13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93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8100" cy="3838575"/>
          </a:xfrm>
          <a:solidFill>
            <a:srgbClr val="FFFFFF"/>
          </a:solidFill>
          <a:ln/>
        </p:spPr>
      </p:sp>
      <p:sp>
        <p:nvSpPr>
          <p:cNvPr id="112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10587" y="4860662"/>
            <a:ext cx="5679612" cy="4604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87"/>
              </a:spcBef>
              <a:tabLst>
                <a:tab pos="0" algn="l"/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</a:pPr>
            <a:endParaRPr lang="en-US" dirty="0" smtClean="0"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1956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724139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3219436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714735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4210032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eaLnBrk="1" hangingPunct="1"/>
            <a:fld id="{5358F464-68CD-43AE-AD31-351ECF80B309}" type="slidenum">
              <a:rPr lang="pt-BR" sz="1300">
                <a:solidFill>
                  <a:srgbClr val="000000"/>
                </a:solidFill>
                <a:latin typeface="Arial" charset="0"/>
              </a:rPr>
              <a:pPr eaLnBrk="1" hangingPunct="1"/>
              <a:t>95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4023270" y="9719686"/>
            <a:ext cx="3075823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279" tIns="49140" rIns="98279" bIns="4914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D575B3C-57DC-45C2-8038-601186D5372B}" type="slidenum">
              <a:rPr lang="pt-BR" sz="13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95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4021577" y="9719686"/>
            <a:ext cx="3077514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279" tIns="49140" rIns="98279" bIns="4914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4628341-14AC-4AEE-ACB2-29DBABF5D75C}" type="slidenum">
              <a:rPr lang="pt-BR" sz="13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95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8100" cy="3838575"/>
          </a:xfrm>
          <a:solidFill>
            <a:srgbClr val="FFFFFF"/>
          </a:solidFill>
          <a:ln/>
        </p:spPr>
      </p:sp>
      <p:sp>
        <p:nvSpPr>
          <p:cNvPr id="112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10587" y="4860662"/>
            <a:ext cx="5679612" cy="4604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87"/>
              </a:spcBef>
              <a:tabLst>
                <a:tab pos="0" algn="l"/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</a:pPr>
            <a:endParaRPr lang="en-US" dirty="0" smtClean="0"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3400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724139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3219436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714735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4210032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eaLnBrk="1" hangingPunct="1"/>
            <a:fld id="{5358F464-68CD-43AE-AD31-351ECF80B309}" type="slidenum">
              <a:rPr lang="pt-BR" sz="1300">
                <a:solidFill>
                  <a:srgbClr val="000000"/>
                </a:solidFill>
                <a:latin typeface="Arial" charset="0"/>
              </a:rPr>
              <a:pPr eaLnBrk="1" hangingPunct="1"/>
              <a:t>84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4023270" y="9719686"/>
            <a:ext cx="3075823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279" tIns="49140" rIns="98279" bIns="4914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D575B3C-57DC-45C2-8038-601186D5372B}" type="slidenum">
              <a:rPr lang="pt-BR" sz="13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84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4021577" y="9719686"/>
            <a:ext cx="3077514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279" tIns="49140" rIns="98279" bIns="4914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4628341-14AC-4AEE-ACB2-29DBABF5D75C}" type="slidenum">
              <a:rPr lang="pt-BR" sz="13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84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8100" cy="3838575"/>
          </a:xfrm>
          <a:solidFill>
            <a:srgbClr val="FFFFFF"/>
          </a:solidFill>
          <a:ln/>
        </p:spPr>
      </p:sp>
      <p:sp>
        <p:nvSpPr>
          <p:cNvPr id="112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10587" y="4860662"/>
            <a:ext cx="5679612" cy="4604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87"/>
              </a:spcBef>
              <a:tabLst>
                <a:tab pos="0" algn="l"/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</a:pPr>
            <a:endParaRPr lang="en-US" dirty="0" smtClean="0"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6070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724139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3219436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714735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4210032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eaLnBrk="1" hangingPunct="1"/>
            <a:fld id="{5358F464-68CD-43AE-AD31-351ECF80B309}" type="slidenum">
              <a:rPr lang="pt-BR" sz="1300">
                <a:solidFill>
                  <a:srgbClr val="000000"/>
                </a:solidFill>
                <a:latin typeface="Arial" charset="0"/>
              </a:rPr>
              <a:pPr eaLnBrk="1" hangingPunct="1"/>
              <a:t>85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4023270" y="9719686"/>
            <a:ext cx="3075823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279" tIns="49140" rIns="98279" bIns="4914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D575B3C-57DC-45C2-8038-601186D5372B}" type="slidenum">
              <a:rPr lang="pt-BR" sz="13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85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4021577" y="9719686"/>
            <a:ext cx="3077514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279" tIns="49140" rIns="98279" bIns="4914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4628341-14AC-4AEE-ACB2-29DBABF5D75C}" type="slidenum">
              <a:rPr lang="pt-BR" sz="13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85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8100" cy="3838575"/>
          </a:xfrm>
          <a:solidFill>
            <a:srgbClr val="FFFFFF"/>
          </a:solidFill>
          <a:ln/>
        </p:spPr>
      </p:sp>
      <p:sp>
        <p:nvSpPr>
          <p:cNvPr id="112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10587" y="4860662"/>
            <a:ext cx="5679612" cy="4604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87"/>
              </a:spcBef>
              <a:tabLst>
                <a:tab pos="0" algn="l"/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</a:pPr>
            <a:endParaRPr lang="en-US" dirty="0" smtClean="0"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559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724139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3219436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714735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4210032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eaLnBrk="1" hangingPunct="1"/>
            <a:fld id="{5358F464-68CD-43AE-AD31-351ECF80B309}" type="slidenum">
              <a:rPr lang="pt-BR" sz="1300">
                <a:solidFill>
                  <a:srgbClr val="000000"/>
                </a:solidFill>
                <a:latin typeface="Arial" charset="0"/>
              </a:rPr>
              <a:pPr eaLnBrk="1" hangingPunct="1"/>
              <a:t>86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4023270" y="9719686"/>
            <a:ext cx="3075823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279" tIns="49140" rIns="98279" bIns="4914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D575B3C-57DC-45C2-8038-601186D5372B}" type="slidenum">
              <a:rPr lang="pt-BR" sz="13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86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4021577" y="9719686"/>
            <a:ext cx="3077514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279" tIns="49140" rIns="98279" bIns="4914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4628341-14AC-4AEE-ACB2-29DBABF5D75C}" type="slidenum">
              <a:rPr lang="pt-BR" sz="13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86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8100" cy="3838575"/>
          </a:xfrm>
          <a:solidFill>
            <a:srgbClr val="FFFFFF"/>
          </a:solidFill>
          <a:ln/>
        </p:spPr>
      </p:sp>
      <p:sp>
        <p:nvSpPr>
          <p:cNvPr id="112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10587" y="4860662"/>
            <a:ext cx="5679612" cy="4604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87"/>
              </a:spcBef>
              <a:tabLst>
                <a:tab pos="0" algn="l"/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</a:pPr>
            <a:endParaRPr lang="en-US" dirty="0" smtClean="0"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8385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724139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3219436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714735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4210032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eaLnBrk="1" hangingPunct="1"/>
            <a:fld id="{5358F464-68CD-43AE-AD31-351ECF80B309}" type="slidenum">
              <a:rPr lang="pt-BR" sz="1300">
                <a:solidFill>
                  <a:srgbClr val="000000"/>
                </a:solidFill>
                <a:latin typeface="Arial" charset="0"/>
              </a:rPr>
              <a:pPr eaLnBrk="1" hangingPunct="1"/>
              <a:t>87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4023270" y="9719686"/>
            <a:ext cx="3075823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279" tIns="49140" rIns="98279" bIns="4914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D575B3C-57DC-45C2-8038-601186D5372B}" type="slidenum">
              <a:rPr lang="pt-BR" sz="13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87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4021577" y="9719686"/>
            <a:ext cx="3077514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279" tIns="49140" rIns="98279" bIns="4914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4628341-14AC-4AEE-ACB2-29DBABF5D75C}" type="slidenum">
              <a:rPr lang="pt-BR" sz="13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87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8100" cy="3838575"/>
          </a:xfrm>
          <a:solidFill>
            <a:srgbClr val="FFFFFF"/>
          </a:solidFill>
          <a:ln/>
        </p:spPr>
      </p:sp>
      <p:sp>
        <p:nvSpPr>
          <p:cNvPr id="112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10587" y="4860662"/>
            <a:ext cx="5679612" cy="4604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87"/>
              </a:spcBef>
              <a:tabLst>
                <a:tab pos="0" algn="l"/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</a:pPr>
            <a:endParaRPr lang="en-US" dirty="0" smtClean="0"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410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724139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3219436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714735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4210032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eaLnBrk="1" hangingPunct="1"/>
            <a:fld id="{5358F464-68CD-43AE-AD31-351ECF80B309}" type="slidenum">
              <a:rPr lang="pt-BR" sz="1300">
                <a:solidFill>
                  <a:srgbClr val="000000"/>
                </a:solidFill>
                <a:latin typeface="Arial" charset="0"/>
              </a:rPr>
              <a:pPr eaLnBrk="1" hangingPunct="1"/>
              <a:t>88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4023270" y="9719686"/>
            <a:ext cx="3075823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279" tIns="49140" rIns="98279" bIns="4914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D575B3C-57DC-45C2-8038-601186D5372B}" type="slidenum">
              <a:rPr lang="pt-BR" sz="13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88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4021577" y="9719686"/>
            <a:ext cx="3077514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279" tIns="49140" rIns="98279" bIns="4914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4628341-14AC-4AEE-ACB2-29DBABF5D75C}" type="slidenum">
              <a:rPr lang="pt-BR" sz="13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88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8100" cy="3838575"/>
          </a:xfrm>
          <a:solidFill>
            <a:srgbClr val="FFFFFF"/>
          </a:solidFill>
          <a:ln/>
        </p:spPr>
      </p:sp>
      <p:sp>
        <p:nvSpPr>
          <p:cNvPr id="112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10587" y="4860662"/>
            <a:ext cx="5679612" cy="4604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87"/>
              </a:spcBef>
              <a:tabLst>
                <a:tab pos="0" algn="l"/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</a:pPr>
            <a:endParaRPr lang="en-US" dirty="0" smtClean="0"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571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724139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3219436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714735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4210032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eaLnBrk="1" hangingPunct="1"/>
            <a:fld id="{5358F464-68CD-43AE-AD31-351ECF80B309}" type="slidenum">
              <a:rPr lang="pt-BR" sz="1300">
                <a:solidFill>
                  <a:srgbClr val="000000"/>
                </a:solidFill>
                <a:latin typeface="Arial" charset="0"/>
              </a:rPr>
              <a:pPr eaLnBrk="1" hangingPunct="1"/>
              <a:t>89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4023270" y="9719686"/>
            <a:ext cx="3075823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279" tIns="49140" rIns="98279" bIns="4914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D575B3C-57DC-45C2-8038-601186D5372B}" type="slidenum">
              <a:rPr lang="pt-BR" sz="13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89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4021577" y="9719686"/>
            <a:ext cx="3077514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279" tIns="49140" rIns="98279" bIns="4914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4628341-14AC-4AEE-ACB2-29DBABF5D75C}" type="slidenum">
              <a:rPr lang="pt-BR" sz="13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89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8100" cy="3838575"/>
          </a:xfrm>
          <a:solidFill>
            <a:srgbClr val="FFFFFF"/>
          </a:solidFill>
          <a:ln/>
        </p:spPr>
      </p:sp>
      <p:sp>
        <p:nvSpPr>
          <p:cNvPr id="112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10587" y="4860662"/>
            <a:ext cx="5679612" cy="4604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87"/>
              </a:spcBef>
              <a:tabLst>
                <a:tab pos="0" algn="l"/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</a:pPr>
            <a:endParaRPr lang="en-US" dirty="0" smtClean="0"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4121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724139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3219436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714735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4210032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eaLnBrk="1" hangingPunct="1"/>
            <a:fld id="{5358F464-68CD-43AE-AD31-351ECF80B309}" type="slidenum">
              <a:rPr lang="pt-BR" sz="1300">
                <a:solidFill>
                  <a:srgbClr val="000000"/>
                </a:solidFill>
                <a:latin typeface="Arial" charset="0"/>
              </a:rPr>
              <a:pPr eaLnBrk="1" hangingPunct="1"/>
              <a:t>90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4023270" y="9719686"/>
            <a:ext cx="3075823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279" tIns="49140" rIns="98279" bIns="4914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D575B3C-57DC-45C2-8038-601186D5372B}" type="slidenum">
              <a:rPr lang="pt-BR" sz="13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90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4021577" y="9719686"/>
            <a:ext cx="3077514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279" tIns="49140" rIns="98279" bIns="4914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4628341-14AC-4AEE-ACB2-29DBABF5D75C}" type="slidenum">
              <a:rPr lang="pt-BR" sz="13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90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8100" cy="3838575"/>
          </a:xfrm>
          <a:solidFill>
            <a:srgbClr val="FFFFFF"/>
          </a:solidFill>
          <a:ln/>
        </p:spPr>
      </p:sp>
      <p:sp>
        <p:nvSpPr>
          <p:cNvPr id="112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10587" y="4860662"/>
            <a:ext cx="5679612" cy="4604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87"/>
              </a:spcBef>
              <a:tabLst>
                <a:tab pos="0" algn="l"/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</a:pPr>
            <a:endParaRPr lang="en-US" dirty="0" smtClean="0"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1731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724139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3219436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714735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4210032" indent="-247649" defTabSz="48669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  <a:defRPr sz="26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eaLnBrk="1" hangingPunct="1"/>
            <a:fld id="{5358F464-68CD-43AE-AD31-351ECF80B309}" type="slidenum">
              <a:rPr lang="pt-BR" sz="1300">
                <a:solidFill>
                  <a:srgbClr val="000000"/>
                </a:solidFill>
                <a:latin typeface="Arial" charset="0"/>
              </a:rPr>
              <a:pPr eaLnBrk="1" hangingPunct="1"/>
              <a:t>91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7" name="Text Box 1"/>
          <p:cNvSpPr txBox="1">
            <a:spLocks noChangeArrowheads="1"/>
          </p:cNvSpPr>
          <p:nvPr/>
        </p:nvSpPr>
        <p:spPr bwMode="auto">
          <a:xfrm>
            <a:off x="4023270" y="9719686"/>
            <a:ext cx="3075823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279" tIns="49140" rIns="98279" bIns="4914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BD575B3C-57DC-45C2-8038-601186D5372B}" type="slidenum">
              <a:rPr lang="pt-BR" sz="13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91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8" name="Text Box 2"/>
          <p:cNvSpPr txBox="1">
            <a:spLocks noChangeArrowheads="1"/>
          </p:cNvSpPr>
          <p:nvPr/>
        </p:nvSpPr>
        <p:spPr bwMode="auto">
          <a:xfrm>
            <a:off x="4021577" y="9719686"/>
            <a:ext cx="3077514" cy="51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8279" tIns="49140" rIns="98279" bIns="49140" anchor="b"/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1pPr>
            <a:lvl2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 b="1">
                <a:solidFill>
                  <a:schemeClr val="bg1"/>
                </a:solidFill>
                <a:latin typeface="Tahoma" pitchFamily="32" charset="0"/>
                <a:ea typeface="Microsoft YaHei" charset="-122"/>
              </a:defRPr>
            </a:lvl9pPr>
          </a:lstStyle>
          <a:p>
            <a:pPr algn="r" eaLnBrk="1" hangingPunct="1">
              <a:buClrTx/>
              <a:buFontTx/>
              <a:buNone/>
            </a:pPr>
            <a:fld id="{84628341-14AC-4AEE-ACB2-29DBABF5D75C}" type="slidenum">
              <a:rPr lang="pt-BR" sz="1300">
                <a:solidFill>
                  <a:srgbClr val="000000"/>
                </a:solidFill>
                <a:latin typeface="Arial" charset="0"/>
              </a:rPr>
              <a:pPr algn="r" eaLnBrk="1" hangingPunct="1">
                <a:buClrTx/>
                <a:buFontTx/>
                <a:buNone/>
              </a:pPr>
              <a:t>91</a:t>
            </a:fld>
            <a:endParaRPr lang="pt-BR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8100" cy="3838575"/>
          </a:xfrm>
          <a:solidFill>
            <a:srgbClr val="FFFFFF"/>
          </a:solidFill>
          <a:ln/>
        </p:spPr>
      </p:sp>
      <p:sp>
        <p:nvSpPr>
          <p:cNvPr id="112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10587" y="4860662"/>
            <a:ext cx="5679612" cy="4604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ts val="487"/>
              </a:spcBef>
              <a:tabLst>
                <a:tab pos="0" algn="l"/>
                <a:tab pos="990596" algn="l"/>
                <a:tab pos="1981192" algn="l"/>
                <a:tab pos="2971788" algn="l"/>
                <a:tab pos="3962384" algn="l"/>
                <a:tab pos="4952979" algn="l"/>
                <a:tab pos="5943575" algn="l"/>
                <a:tab pos="6934171" algn="l"/>
                <a:tab pos="7924767" algn="l"/>
                <a:tab pos="8915363" algn="l"/>
                <a:tab pos="9905959" algn="l"/>
                <a:tab pos="10896555" algn="l"/>
              </a:tabLst>
            </a:pPr>
            <a:endParaRPr lang="en-US" dirty="0" smtClean="0">
              <a:latin typeface="Arial" charset="0"/>
              <a:ea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8601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0" cy="14700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83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166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749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33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91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49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608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66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3684A-5859-40E1-AD0C-BF15516B1FF6}" type="datetimeFigureOut">
              <a:rPr lang="fr-FR" smtClean="0"/>
              <a:t>26/11/2019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B550-CA42-4B42-AFDF-D568D2B6BE62}" type="slidenum">
              <a:rPr lang="fr-FR" smtClean="0"/>
              <a:t>‹n.º›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8551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3684A-5859-40E1-AD0C-BF15516B1FF6}" type="datetimeFigureOut">
              <a:rPr lang="fr-FR" smtClean="0"/>
              <a:t>26/11/2019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B550-CA42-4B42-AFDF-D568D2B6BE62}" type="slidenum">
              <a:rPr lang="fr-FR" smtClean="0"/>
              <a:t>‹n.º›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5951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3684A-5859-40E1-AD0C-BF15516B1FF6}" type="datetimeFigureOut">
              <a:rPr lang="fr-FR" smtClean="0"/>
              <a:t>26/11/2019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B550-CA42-4B42-AFDF-D568D2B6BE62}" type="slidenum">
              <a:rPr lang="fr-FR" smtClean="0"/>
              <a:t>‹n.º›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9116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3684A-5859-40E1-AD0C-BF15516B1FF6}" type="datetimeFigureOut">
              <a:rPr lang="fr-FR" smtClean="0"/>
              <a:t>26/11/2019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B550-CA42-4B42-AFDF-D568D2B6BE62}" type="slidenum">
              <a:rPr lang="fr-FR" smtClean="0"/>
              <a:t>‹n.º›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3974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6"/>
          </a:xfrm>
        </p:spPr>
        <p:txBody>
          <a:bodyPr anchor="t"/>
          <a:lstStyle>
            <a:lvl1pPr algn="l">
              <a:defRPr sz="58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8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830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166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9749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33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915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4981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60811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6641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3684A-5859-40E1-AD0C-BF15516B1FF6}" type="datetimeFigureOut">
              <a:rPr lang="fr-FR" smtClean="0"/>
              <a:t>26/11/2019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B550-CA42-4B42-AFDF-D568D2B6BE62}" type="slidenum">
              <a:rPr lang="fr-FR" smtClean="0"/>
              <a:t>‹n.º›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7757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2"/>
            <a:ext cx="4038600" cy="452596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3684A-5859-40E1-AD0C-BF15516B1FF6}" type="datetimeFigureOut">
              <a:rPr lang="fr-FR" smtClean="0"/>
              <a:t>26/11/2019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B550-CA42-4B42-AFDF-D568D2B6BE62}" type="slidenum">
              <a:rPr lang="fr-FR" smtClean="0"/>
              <a:t>‹n.º›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9783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8302" indent="0">
              <a:buNone/>
              <a:defRPr sz="2800" b="1"/>
            </a:lvl2pPr>
            <a:lvl3pPr marL="1316604" indent="0">
              <a:buNone/>
              <a:defRPr sz="2600" b="1"/>
            </a:lvl3pPr>
            <a:lvl4pPr marL="1974906" indent="0">
              <a:buNone/>
              <a:defRPr sz="2400" b="1"/>
            </a:lvl4pPr>
            <a:lvl5pPr marL="2633209" indent="0">
              <a:buNone/>
              <a:defRPr sz="2400" b="1"/>
            </a:lvl5pPr>
            <a:lvl6pPr marL="3291511" indent="0">
              <a:buNone/>
              <a:defRPr sz="2400" b="1"/>
            </a:lvl6pPr>
            <a:lvl7pPr marL="3949813" indent="0">
              <a:buNone/>
              <a:defRPr sz="2400" b="1"/>
            </a:lvl7pPr>
            <a:lvl8pPr marL="4608115" indent="0">
              <a:buNone/>
              <a:defRPr sz="2400" b="1"/>
            </a:lvl8pPr>
            <a:lvl9pPr marL="5266417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3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8302" indent="0">
              <a:buNone/>
              <a:defRPr sz="2800" b="1"/>
            </a:lvl2pPr>
            <a:lvl3pPr marL="1316604" indent="0">
              <a:buNone/>
              <a:defRPr sz="2600" b="1"/>
            </a:lvl3pPr>
            <a:lvl4pPr marL="1974906" indent="0">
              <a:buNone/>
              <a:defRPr sz="2400" b="1"/>
            </a:lvl4pPr>
            <a:lvl5pPr marL="2633209" indent="0">
              <a:buNone/>
              <a:defRPr sz="2400" b="1"/>
            </a:lvl5pPr>
            <a:lvl6pPr marL="3291511" indent="0">
              <a:buNone/>
              <a:defRPr sz="2400" b="1"/>
            </a:lvl6pPr>
            <a:lvl7pPr marL="3949813" indent="0">
              <a:buNone/>
              <a:defRPr sz="2400" b="1"/>
            </a:lvl7pPr>
            <a:lvl8pPr marL="4608115" indent="0">
              <a:buNone/>
              <a:defRPr sz="2400" b="1"/>
            </a:lvl8pPr>
            <a:lvl9pPr marL="5266417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6"/>
            <a:ext cx="4041775" cy="3951288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3684A-5859-40E1-AD0C-BF15516B1FF6}" type="datetimeFigureOut">
              <a:rPr lang="fr-FR" smtClean="0"/>
              <a:t>26/11/2019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B550-CA42-4B42-AFDF-D568D2B6BE62}" type="slidenum">
              <a:rPr lang="fr-FR" smtClean="0"/>
              <a:t>‹n.º›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737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3684A-5859-40E1-AD0C-BF15516B1FF6}" type="datetimeFigureOut">
              <a:rPr lang="fr-FR" smtClean="0"/>
              <a:t>26/11/2019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B550-CA42-4B42-AFDF-D568D2B6BE62}" type="slidenum">
              <a:rPr lang="fr-FR" smtClean="0"/>
              <a:t>‹n.º›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7491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3684A-5859-40E1-AD0C-BF15516B1FF6}" type="datetimeFigureOut">
              <a:rPr lang="fr-FR" smtClean="0"/>
              <a:t>26/11/2019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B550-CA42-4B42-AFDF-D568D2B6BE62}" type="slidenum">
              <a:rPr lang="fr-FR" smtClean="0"/>
              <a:t>‹n.º›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9642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2"/>
            <a:ext cx="3008313" cy="116205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4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2"/>
          </a:xfrm>
        </p:spPr>
        <p:txBody>
          <a:bodyPr/>
          <a:lstStyle>
            <a:lvl1pPr marL="0" indent="0">
              <a:buNone/>
              <a:defRPr sz="2000"/>
            </a:lvl1pPr>
            <a:lvl2pPr marL="658302" indent="0">
              <a:buNone/>
              <a:defRPr sz="1800"/>
            </a:lvl2pPr>
            <a:lvl3pPr marL="1316604" indent="0">
              <a:buNone/>
              <a:defRPr sz="1400"/>
            </a:lvl3pPr>
            <a:lvl4pPr marL="1974906" indent="0">
              <a:buNone/>
              <a:defRPr sz="1200"/>
            </a:lvl4pPr>
            <a:lvl5pPr marL="2633209" indent="0">
              <a:buNone/>
              <a:defRPr sz="1200"/>
            </a:lvl5pPr>
            <a:lvl6pPr marL="3291511" indent="0">
              <a:buNone/>
              <a:defRPr sz="1200"/>
            </a:lvl6pPr>
            <a:lvl7pPr marL="3949813" indent="0">
              <a:buNone/>
              <a:defRPr sz="1200"/>
            </a:lvl7pPr>
            <a:lvl8pPr marL="4608115" indent="0">
              <a:buNone/>
              <a:defRPr sz="1200"/>
            </a:lvl8pPr>
            <a:lvl9pPr marL="526641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3684A-5859-40E1-AD0C-BF15516B1FF6}" type="datetimeFigureOut">
              <a:rPr lang="fr-FR" smtClean="0"/>
              <a:t>26/11/2019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B550-CA42-4B42-AFDF-D568D2B6BE62}" type="slidenum">
              <a:rPr lang="fr-FR" smtClean="0"/>
              <a:t>‹n.º›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5236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2"/>
            <a:ext cx="5486400" cy="566739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4600"/>
            </a:lvl1pPr>
            <a:lvl2pPr marL="658302" indent="0">
              <a:buNone/>
              <a:defRPr sz="4000"/>
            </a:lvl2pPr>
            <a:lvl3pPr marL="1316604" indent="0">
              <a:buNone/>
              <a:defRPr sz="3400"/>
            </a:lvl3pPr>
            <a:lvl4pPr marL="1974906" indent="0">
              <a:buNone/>
              <a:defRPr sz="2800"/>
            </a:lvl4pPr>
            <a:lvl5pPr marL="2633209" indent="0">
              <a:buNone/>
              <a:defRPr sz="2800"/>
            </a:lvl5pPr>
            <a:lvl6pPr marL="3291511" indent="0">
              <a:buNone/>
              <a:defRPr sz="2800"/>
            </a:lvl6pPr>
            <a:lvl7pPr marL="3949813" indent="0">
              <a:buNone/>
              <a:defRPr sz="2800"/>
            </a:lvl7pPr>
            <a:lvl8pPr marL="4608115" indent="0">
              <a:buNone/>
              <a:defRPr sz="2800"/>
            </a:lvl8pPr>
            <a:lvl9pPr marL="5266417" indent="0">
              <a:buNone/>
              <a:defRPr sz="28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0"/>
            <a:ext cx="5486400" cy="804862"/>
          </a:xfrm>
        </p:spPr>
        <p:txBody>
          <a:bodyPr/>
          <a:lstStyle>
            <a:lvl1pPr marL="0" indent="0">
              <a:buNone/>
              <a:defRPr sz="2000"/>
            </a:lvl1pPr>
            <a:lvl2pPr marL="658302" indent="0">
              <a:buNone/>
              <a:defRPr sz="1800"/>
            </a:lvl2pPr>
            <a:lvl3pPr marL="1316604" indent="0">
              <a:buNone/>
              <a:defRPr sz="1400"/>
            </a:lvl3pPr>
            <a:lvl4pPr marL="1974906" indent="0">
              <a:buNone/>
              <a:defRPr sz="1200"/>
            </a:lvl4pPr>
            <a:lvl5pPr marL="2633209" indent="0">
              <a:buNone/>
              <a:defRPr sz="1200"/>
            </a:lvl5pPr>
            <a:lvl6pPr marL="3291511" indent="0">
              <a:buNone/>
              <a:defRPr sz="1200"/>
            </a:lvl6pPr>
            <a:lvl7pPr marL="3949813" indent="0">
              <a:buNone/>
              <a:defRPr sz="1200"/>
            </a:lvl7pPr>
            <a:lvl8pPr marL="4608115" indent="0">
              <a:buNone/>
              <a:defRPr sz="1200"/>
            </a:lvl8pPr>
            <a:lvl9pPr marL="526641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3684A-5859-40E1-AD0C-BF15516B1FF6}" type="datetimeFigureOut">
              <a:rPr lang="fr-FR" smtClean="0"/>
              <a:t>26/11/2019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CB550-CA42-4B42-AFDF-D568D2B6BE62}" type="slidenum">
              <a:rPr lang="fr-FR" smtClean="0"/>
              <a:t>‹n.º›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5488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1" cy="1143000"/>
          </a:xfrm>
          <a:prstGeom prst="rect">
            <a:avLst/>
          </a:prstGeom>
        </p:spPr>
        <p:txBody>
          <a:bodyPr vert="horz" lIns="131661" tIns="65829" rIns="131661" bIns="6582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1" cy="4525962"/>
          </a:xfrm>
          <a:prstGeom prst="rect">
            <a:avLst/>
          </a:prstGeom>
        </p:spPr>
        <p:txBody>
          <a:bodyPr vert="horz" lIns="131661" tIns="65829" rIns="131661" bIns="6582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1" cy="365125"/>
          </a:xfrm>
          <a:prstGeom prst="rect">
            <a:avLst/>
          </a:prstGeom>
        </p:spPr>
        <p:txBody>
          <a:bodyPr vert="horz" lIns="131661" tIns="65829" rIns="131661" bIns="65829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3684A-5859-40E1-AD0C-BF15516B1FF6}" type="datetimeFigureOut">
              <a:rPr lang="fr-FR" smtClean="0"/>
              <a:t>26/11/2019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131661" tIns="65829" rIns="131661" bIns="65829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1" cy="365125"/>
          </a:xfrm>
          <a:prstGeom prst="rect">
            <a:avLst/>
          </a:prstGeom>
        </p:spPr>
        <p:txBody>
          <a:bodyPr vert="horz" lIns="131661" tIns="65829" rIns="131661" bIns="65829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CB550-CA42-4B42-AFDF-D568D2B6BE62}" type="slidenum">
              <a:rPr lang="fr-FR" smtClean="0"/>
              <a:t>‹n.º›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85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316604" rtl="0" eaLnBrk="1" latinLnBrk="0" hangingPunct="1">
        <a:spcBef>
          <a:spcPct val="0"/>
        </a:spcBef>
        <a:buNone/>
        <a:defRPr sz="6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27" indent="-493727" algn="l" defTabSz="1316604" rtl="0" eaLnBrk="1" latinLnBrk="0" hangingPunct="1">
        <a:spcBef>
          <a:spcPct val="20000"/>
        </a:spcBef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9741" indent="-411439" algn="l" defTabSz="1316604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45755" indent="-329151" algn="l" defTabSz="13166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304058" indent="-329151" algn="l" defTabSz="13166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62360" indent="-329151" algn="l" defTabSz="1316604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620662" indent="-329151" algn="l" defTabSz="13166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78964" indent="-329151" algn="l" defTabSz="13166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937266" indent="-329151" algn="l" defTabSz="13166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95568" indent="-329151" algn="l" defTabSz="13166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31660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02" algn="l" defTabSz="131660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16604" algn="l" defTabSz="131660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74906" algn="l" defTabSz="131660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33209" algn="l" defTabSz="131660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91511" algn="l" defTabSz="131660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49813" algn="l" defTabSz="131660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608115" algn="l" defTabSz="131660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66417" algn="l" defTabSz="1316604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tiff"/><Relationship Id="rId13" Type="http://schemas.openxmlformats.org/officeDocument/2006/relationships/image" Target="../media/image21.tiff"/><Relationship Id="rId14" Type="http://schemas.openxmlformats.org/officeDocument/2006/relationships/image" Target="../media/image22.jpeg"/><Relationship Id="rId15" Type="http://schemas.openxmlformats.org/officeDocument/2006/relationships/image" Target="../media/image23.png"/><Relationship Id="rId16" Type="http://schemas.openxmlformats.org/officeDocument/2006/relationships/image" Target="../media/image24.jpeg"/><Relationship Id="rId17" Type="http://schemas.openxmlformats.org/officeDocument/2006/relationships/image" Target="../media/image1.png"/><Relationship Id="rId18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5" Type="http://schemas.openxmlformats.org/officeDocument/2006/relationships/image" Target="../media/image28.tiff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tiff"/><Relationship Id="rId6" Type="http://schemas.openxmlformats.org/officeDocument/2006/relationships/image" Target="../media/image37.tiff"/><Relationship Id="rId7" Type="http://schemas.openxmlformats.org/officeDocument/2006/relationships/image" Target="../media/image38.tiff"/><Relationship Id="rId8" Type="http://schemas.openxmlformats.org/officeDocument/2006/relationships/image" Target="../media/image39.tiff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0" Type="http://schemas.openxmlformats.org/officeDocument/2006/relationships/image" Target="../media/image57.png"/><Relationship Id="rId21" Type="http://schemas.openxmlformats.org/officeDocument/2006/relationships/image" Target="../media/image58.png"/><Relationship Id="rId22" Type="http://schemas.openxmlformats.org/officeDocument/2006/relationships/image" Target="../media/image59.png"/><Relationship Id="rId23" Type="http://schemas.openxmlformats.org/officeDocument/2006/relationships/image" Target="../media/image60.png"/><Relationship Id="rId24" Type="http://schemas.openxmlformats.org/officeDocument/2006/relationships/image" Target="../media/image61.png"/><Relationship Id="rId25" Type="http://schemas.openxmlformats.org/officeDocument/2006/relationships/image" Target="../media/image62.png"/><Relationship Id="rId26" Type="http://schemas.openxmlformats.org/officeDocument/2006/relationships/image" Target="../media/image63.png"/><Relationship Id="rId27" Type="http://schemas.openxmlformats.org/officeDocument/2006/relationships/image" Target="../media/image64.png"/><Relationship Id="rId28" Type="http://schemas.openxmlformats.org/officeDocument/2006/relationships/image" Target="../media/image65.png"/><Relationship Id="rId29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jp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30" Type="http://schemas.openxmlformats.org/officeDocument/2006/relationships/image" Target="../media/image67.png"/><Relationship Id="rId31" Type="http://schemas.openxmlformats.org/officeDocument/2006/relationships/image" Target="../media/image68.gif"/><Relationship Id="rId32" Type="http://schemas.openxmlformats.org/officeDocument/2006/relationships/image" Target="../media/image1.png"/><Relationship Id="rId9" Type="http://schemas.openxmlformats.org/officeDocument/2006/relationships/image" Target="../media/image47.gif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33" Type="http://schemas.openxmlformats.org/officeDocument/2006/relationships/image" Target="../media/image2.png"/><Relationship Id="rId10" Type="http://schemas.openxmlformats.org/officeDocument/2006/relationships/image" Target="../media/image48.png"/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4" Type="http://schemas.microsoft.com/office/2007/relationships/hdphoto" Target="../media/hdphoto1.wdp"/><Relationship Id="rId15" Type="http://schemas.openxmlformats.org/officeDocument/2006/relationships/image" Target="../media/image52.png"/><Relationship Id="rId16" Type="http://schemas.openxmlformats.org/officeDocument/2006/relationships/image" Target="../media/image53.png"/><Relationship Id="rId17" Type="http://schemas.openxmlformats.org/officeDocument/2006/relationships/image" Target="../media/image54.png"/><Relationship Id="rId18" Type="http://schemas.openxmlformats.org/officeDocument/2006/relationships/image" Target="../media/image55.png"/><Relationship Id="rId19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5.png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tiff"/><Relationship Id="rId3" Type="http://schemas.openxmlformats.org/officeDocument/2006/relationships/image" Target="../media/image70.tiff"/><Relationship Id="rId4" Type="http://schemas.openxmlformats.org/officeDocument/2006/relationships/image" Target="../media/image71.png"/><Relationship Id="rId5" Type="http://schemas.openxmlformats.org/officeDocument/2006/relationships/hyperlink" Target="http://alimentossemmitos.com.br/" TargetMode="External"/><Relationship Id="rId6" Type="http://schemas.openxmlformats.org/officeDocument/2006/relationships/hyperlink" Target="https://www.facebook.com/alimentossemmitos" TargetMode="External"/><Relationship Id="rId7" Type="http://schemas.openxmlformats.org/officeDocument/2006/relationships/hyperlink" Target="https://www.youtube.com/channel/UCQL9cMJbR0Cvg9pqGLbUAEQ)" TargetMode="External"/><Relationship Id="rId8" Type="http://schemas.openxmlformats.org/officeDocument/2006/relationships/image" Target="../media/image72.tiff"/><Relationship Id="rId9" Type="http://schemas.openxmlformats.org/officeDocument/2006/relationships/image" Target="../media/image73.jpeg"/><Relationship Id="rId10" Type="http://schemas.openxmlformats.org/officeDocument/2006/relationships/image" Target="../media/image7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7.jpg"/><Relationship Id="rId5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2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2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87.jpeg"/><Relationship Id="rId8" Type="http://schemas.openxmlformats.org/officeDocument/2006/relationships/image" Target="../media/image88.png"/><Relationship Id="rId9" Type="http://schemas.openxmlformats.org/officeDocument/2006/relationships/image" Target="../media/image89.jpeg"/><Relationship Id="rId10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1.jpeg"/><Relationship Id="rId5" Type="http://schemas.openxmlformats.org/officeDocument/2006/relationships/image" Target="../media/image92.png"/><Relationship Id="rId6" Type="http://schemas.openxmlformats.org/officeDocument/2006/relationships/image" Target="../media/image93.png"/><Relationship Id="rId7" Type="http://schemas.openxmlformats.org/officeDocument/2006/relationships/image" Target="../media/image94.png"/><Relationship Id="rId8" Type="http://schemas.openxmlformats.org/officeDocument/2006/relationships/image" Target="../media/image95.jpeg"/><Relationship Id="rId9" Type="http://schemas.openxmlformats.org/officeDocument/2006/relationships/image" Target="../media/image89.jpeg"/><Relationship Id="rId10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7.jp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9.wmf"/><Relationship Id="rId5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0.jpeg"/><Relationship Id="rId5" Type="http://schemas.openxmlformats.org/officeDocument/2006/relationships/image" Target="../media/image101.jpeg"/><Relationship Id="rId6" Type="http://schemas.openxmlformats.org/officeDocument/2006/relationships/image" Target="../media/image102.jpeg"/><Relationship Id="rId7" Type="http://schemas.openxmlformats.org/officeDocument/2006/relationships/image" Target="../media/image103.jpeg"/><Relationship Id="rId8" Type="http://schemas.openxmlformats.org/officeDocument/2006/relationships/image" Target="../media/image104.jpeg"/><Relationship Id="rId9" Type="http://schemas.openxmlformats.org/officeDocument/2006/relationships/image" Target="../media/image105.png"/><Relationship Id="rId10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2.jpeg"/><Relationship Id="rId12" Type="http://schemas.openxmlformats.org/officeDocument/2006/relationships/image" Target="../media/image113.emf"/><Relationship Id="rId13" Type="http://schemas.openxmlformats.org/officeDocument/2006/relationships/image" Target="../media/image114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08.jpe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oleObject" Target="../embeddings/oleObject2.bin"/><Relationship Id="rId9" Type="http://schemas.openxmlformats.org/officeDocument/2006/relationships/image" Target="../media/image107.wmf"/><Relationship Id="rId10" Type="http://schemas.openxmlformats.org/officeDocument/2006/relationships/image" Target="../media/image111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5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6.jpeg"/><Relationship Id="rId5" Type="http://schemas.openxmlformats.org/officeDocument/2006/relationships/image" Target="../media/image117.gif"/><Relationship Id="rId6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0.png"/><Relationship Id="rId5" Type="http://schemas.openxmlformats.org/officeDocument/2006/relationships/image" Target="../media/image121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5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4.w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7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0.jpeg"/><Relationship Id="rId12" Type="http://schemas.openxmlformats.org/officeDocument/2006/relationships/image" Target="../media/image131.jpeg"/><Relationship Id="rId13" Type="http://schemas.openxmlformats.org/officeDocument/2006/relationships/image" Target="../media/image132.jpeg"/><Relationship Id="rId14" Type="http://schemas.openxmlformats.org/officeDocument/2006/relationships/image" Target="../media/image1.png"/><Relationship Id="rId15" Type="http://schemas.openxmlformats.org/officeDocument/2006/relationships/image" Target="../media/image2.png"/><Relationship Id="rId16" Type="http://schemas.openxmlformats.org/officeDocument/2006/relationships/image" Target="../media/image115.gi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28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25.w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126.wmf"/><Relationship Id="rId8" Type="http://schemas.openxmlformats.org/officeDocument/2006/relationships/oleObject" Target="../embeddings/oleObject6.bin"/><Relationship Id="rId9" Type="http://schemas.openxmlformats.org/officeDocument/2006/relationships/image" Target="../media/image127.wmf"/><Relationship Id="rId10" Type="http://schemas.openxmlformats.org/officeDocument/2006/relationships/image" Target="../media/image12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0.bin"/><Relationship Id="rId12" Type="http://schemas.openxmlformats.org/officeDocument/2006/relationships/image" Target="../media/image135.wmf"/><Relationship Id="rId13" Type="http://schemas.openxmlformats.org/officeDocument/2006/relationships/image" Target="../media/image136.jpeg"/><Relationship Id="rId14" Type="http://schemas.openxmlformats.org/officeDocument/2006/relationships/image" Target="../media/image129.jpeg"/><Relationship Id="rId15" Type="http://schemas.openxmlformats.org/officeDocument/2006/relationships/image" Target="../media/image130.jpe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125.w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133.wmf"/><Relationship Id="rId9" Type="http://schemas.openxmlformats.org/officeDocument/2006/relationships/oleObject" Target="../embeddings/oleObject9.bin"/><Relationship Id="rId10" Type="http://schemas.openxmlformats.org/officeDocument/2006/relationships/image" Target="../media/image134.w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24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40.jpeg"/><Relationship Id="rId6" Type="http://schemas.openxmlformats.org/officeDocument/2006/relationships/image" Target="../media/image9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127" y="5882834"/>
              <a:ext cx="2160497" cy="975166"/>
            </a:xfrm>
            <a:prstGeom prst="rect">
              <a:avLst/>
            </a:prstGeom>
          </p:spPr>
        </p:pic>
        <p:cxnSp>
          <p:nvCxnSpPr>
            <p:cNvPr id="6" name="Conector reto 5"/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USP Logotip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tângulo 4"/>
          <p:cNvSpPr/>
          <p:nvPr/>
        </p:nvSpPr>
        <p:spPr>
          <a:xfrm>
            <a:off x="1182608" y="623305"/>
            <a:ext cx="66247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cap="all" dirty="0" smtClean="0">
                <a:solidFill>
                  <a:srgbClr val="005740"/>
                </a:solidFill>
                <a:ea typeface="Calibri" panose="020F0502020204030204" pitchFamily="34" charset="0"/>
              </a:rPr>
              <a:t>IND</a:t>
            </a:r>
            <a:r>
              <a:rPr lang="en-US" sz="4400" b="1" cap="all" dirty="0" err="1" smtClean="0">
                <a:solidFill>
                  <a:srgbClr val="005740"/>
                </a:solidFill>
                <a:ea typeface="Calibri" panose="020F0502020204030204" pitchFamily="34" charset="0"/>
              </a:rPr>
              <a:t>Ú</a:t>
            </a:r>
            <a:r>
              <a:rPr lang="pt-BR" sz="4400" b="1" cap="all" dirty="0" smtClean="0">
                <a:solidFill>
                  <a:srgbClr val="005740"/>
                </a:solidFill>
                <a:ea typeface="Calibri" panose="020F0502020204030204" pitchFamily="34" charset="0"/>
              </a:rPr>
              <a:t>STRIA DE ALIMENTOS E AVALIAC</a:t>
            </a:r>
            <a:r>
              <a:rPr lang="en-US" sz="4400" b="1" cap="all" dirty="0" smtClean="0">
                <a:solidFill>
                  <a:srgbClr val="005740"/>
                </a:solidFill>
                <a:ea typeface="Calibri" panose="020F0502020204030204" pitchFamily="34" charset="0"/>
              </a:rPr>
              <a:t>ÃO</a:t>
            </a:r>
            <a:r>
              <a:rPr lang="pt-BR" sz="4400" b="1" cap="all" dirty="0" smtClean="0">
                <a:solidFill>
                  <a:srgbClr val="005740"/>
                </a:solidFill>
                <a:ea typeface="Calibri" panose="020F0502020204030204" pitchFamily="34" charset="0"/>
              </a:rPr>
              <a:t> </a:t>
            </a:r>
            <a:r>
              <a:rPr lang="pt-BR" sz="4400" b="1" cap="all" dirty="0">
                <a:solidFill>
                  <a:srgbClr val="005740"/>
                </a:solidFill>
                <a:ea typeface="Calibri" panose="020F0502020204030204" pitchFamily="34" charset="0"/>
              </a:rPr>
              <a:t>de </a:t>
            </a:r>
            <a:r>
              <a:rPr lang="pt-BR" sz="4400" b="1" cap="all" dirty="0" smtClean="0">
                <a:solidFill>
                  <a:srgbClr val="005740"/>
                </a:solidFill>
                <a:ea typeface="Calibri" panose="020F0502020204030204" pitchFamily="34" charset="0"/>
              </a:rPr>
              <a:t>risco microbiológico </a:t>
            </a:r>
            <a:endParaRPr lang="pt-BR" sz="4400" b="1" cap="all" dirty="0" smtClean="0">
              <a:solidFill>
                <a:srgbClr val="005740"/>
              </a:solidFill>
              <a:ea typeface="Calibri" panose="020F0502020204030204" pitchFamily="34" charset="0"/>
            </a:endParaRPr>
          </a:p>
          <a:p>
            <a:pPr algn="ctr"/>
            <a:endParaRPr lang="pt-BR" sz="4400" b="1" cap="all" dirty="0">
              <a:solidFill>
                <a:srgbClr val="005740"/>
              </a:solidFill>
              <a:ea typeface="Calibri" panose="020F0502020204030204" pitchFamily="34" charset="0"/>
            </a:endParaRPr>
          </a:p>
          <a:p>
            <a:pPr algn="ctr"/>
            <a:r>
              <a:rPr lang="pt-BR" sz="4400" b="1" cap="all" dirty="0" err="1" smtClean="0">
                <a:solidFill>
                  <a:srgbClr val="005740"/>
                </a:solidFill>
                <a:ea typeface="Calibri" panose="020F0502020204030204" pitchFamily="34" charset="0"/>
              </a:rPr>
              <a:t>S</a:t>
            </a:r>
            <a:r>
              <a:rPr lang="en-US" sz="4400" b="1" cap="all" dirty="0" smtClean="0">
                <a:solidFill>
                  <a:srgbClr val="005740"/>
                </a:solidFill>
                <a:ea typeface="Calibri" panose="020F0502020204030204" pitchFamily="34" charset="0"/>
              </a:rPr>
              <a:t>ÃO </a:t>
            </a:r>
            <a:r>
              <a:rPr lang="en-US" sz="4400" b="1" cap="all" dirty="0" err="1" smtClean="0">
                <a:solidFill>
                  <a:srgbClr val="005740"/>
                </a:solidFill>
                <a:ea typeface="Calibri" panose="020F0502020204030204" pitchFamily="34" charset="0"/>
              </a:rPr>
              <a:t>COMPATíVEIS</a:t>
            </a:r>
            <a:r>
              <a:rPr lang="en-US" sz="4400" b="1" cap="all" dirty="0" smtClean="0">
                <a:solidFill>
                  <a:srgbClr val="005740"/>
                </a:solidFill>
                <a:ea typeface="Calibri" panose="020F0502020204030204" pitchFamily="34" charset="0"/>
              </a:rPr>
              <a:t>?</a:t>
            </a:r>
            <a:endParaRPr lang="pt-BR" sz="4400" b="1" cap="all" dirty="0">
              <a:solidFill>
                <a:srgbClr val="005740"/>
              </a:solidFill>
              <a:ea typeface="Calibri" panose="020F050202020403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925992" y="5934670"/>
            <a:ext cx="51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800" b="1" smtClean="0">
                <a:solidFill>
                  <a:srgbClr val="005740"/>
                </a:solidFill>
              </a:rPr>
              <a:t>FIESP</a:t>
            </a:r>
            <a:br>
              <a:rPr lang="pt-BR" sz="1800" b="1" smtClean="0">
                <a:solidFill>
                  <a:srgbClr val="005740"/>
                </a:solidFill>
              </a:rPr>
            </a:br>
            <a:r>
              <a:rPr lang="pt-BR" sz="1800" b="1" smtClean="0">
                <a:solidFill>
                  <a:srgbClr val="005740"/>
                </a:solidFill>
              </a:rPr>
              <a:t>Atualiza</a:t>
            </a:r>
            <a:r>
              <a:rPr lang="en-US" sz="1800" b="1" dirty="0" err="1" smtClean="0">
                <a:solidFill>
                  <a:srgbClr val="005740"/>
                </a:solidFill>
              </a:rPr>
              <a:t>ção</a:t>
            </a:r>
            <a:r>
              <a:rPr lang="en-US" sz="1800" b="1" dirty="0" smtClean="0">
                <a:solidFill>
                  <a:srgbClr val="005740"/>
                </a:solidFill>
              </a:rPr>
              <a:t> </a:t>
            </a:r>
            <a:r>
              <a:rPr lang="en-US" sz="1800" b="1" dirty="0" err="1" smtClean="0">
                <a:solidFill>
                  <a:srgbClr val="005740"/>
                </a:solidFill>
              </a:rPr>
              <a:t>em</a:t>
            </a:r>
            <a:r>
              <a:rPr lang="en-US" sz="1800" b="1" dirty="0" smtClean="0">
                <a:solidFill>
                  <a:srgbClr val="005740"/>
                </a:solidFill>
              </a:rPr>
              <a:t> </a:t>
            </a:r>
            <a:r>
              <a:rPr lang="en-US" sz="1800" b="1" dirty="0" err="1" smtClean="0">
                <a:solidFill>
                  <a:srgbClr val="005740"/>
                </a:solidFill>
              </a:rPr>
              <a:t>Assuntos</a:t>
            </a:r>
            <a:r>
              <a:rPr lang="en-US" sz="1800" b="1" dirty="0" smtClean="0">
                <a:solidFill>
                  <a:srgbClr val="005740"/>
                </a:solidFill>
              </a:rPr>
              <a:t> </a:t>
            </a:r>
            <a:r>
              <a:rPr lang="en-US" sz="1800" b="1" dirty="0" err="1" smtClean="0">
                <a:solidFill>
                  <a:srgbClr val="005740"/>
                </a:solidFill>
              </a:rPr>
              <a:t>Regulatórios</a:t>
            </a:r>
            <a:endParaRPr lang="pt-BR" sz="1800" b="1" dirty="0" smtClean="0">
              <a:solidFill>
                <a:srgbClr val="005740"/>
              </a:solidFill>
            </a:endParaRPr>
          </a:p>
          <a:p>
            <a:pPr algn="ctr"/>
            <a:r>
              <a:rPr lang="pt-BR" sz="1800" b="1" i="0" dirty="0" smtClean="0">
                <a:solidFill>
                  <a:srgbClr val="005740"/>
                </a:solidFill>
                <a:effectLst/>
              </a:rPr>
              <a:t>26 de novembro de 2019</a:t>
            </a:r>
            <a:endParaRPr lang="pt-BR" sz="1800" b="1" i="0" dirty="0">
              <a:solidFill>
                <a:srgbClr val="005740"/>
              </a:solidFill>
              <a:effectLst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0" y="4462644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5740"/>
                </a:solidFill>
              </a:rPr>
              <a:t>Bernadette Dora Gombossy de Melo Franco</a:t>
            </a:r>
          </a:p>
          <a:p>
            <a:pPr algn="ctr"/>
            <a:endParaRPr lang="pt-BR" sz="2800" b="1" dirty="0" smtClean="0">
              <a:solidFill>
                <a:srgbClr val="005740"/>
              </a:solidFill>
            </a:endParaRPr>
          </a:p>
          <a:p>
            <a:pPr algn="ctr"/>
            <a:r>
              <a:rPr lang="pt-BR" sz="2400" b="1" dirty="0" smtClean="0">
                <a:solidFill>
                  <a:srgbClr val="005740"/>
                </a:solidFill>
              </a:rPr>
              <a:t>Universidade de São Paulo</a:t>
            </a:r>
            <a:endParaRPr lang="pt-BR" sz="2400" b="1" dirty="0">
              <a:solidFill>
                <a:srgbClr val="005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52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885860" y="493137"/>
            <a:ext cx="7556620" cy="5033722"/>
            <a:chOff x="723903" y="1424180"/>
            <a:chExt cx="7480161" cy="3340849"/>
          </a:xfrm>
        </p:grpSpPr>
        <p:grpSp>
          <p:nvGrpSpPr>
            <p:cNvPr id="3" name="Grupo 2"/>
            <p:cNvGrpSpPr/>
            <p:nvPr/>
          </p:nvGrpSpPr>
          <p:grpSpPr>
            <a:xfrm>
              <a:off x="723903" y="1424180"/>
              <a:ext cx="7480161" cy="3340849"/>
              <a:chOff x="777125" y="2945276"/>
              <a:chExt cx="7480161" cy="3340849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1289674" y="5150645"/>
                <a:ext cx="1470743" cy="11354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i="1" dirty="0" smtClean="0">
                    <a:solidFill>
                      <a:schemeClr val="tx1"/>
                    </a:solidFill>
                    <a:cs typeface="Arial" pitchFamily="34" charset="0"/>
                  </a:rPr>
                  <a:t>Systems Biology </a:t>
                </a:r>
                <a:r>
                  <a:rPr lang="en-US" b="1" i="1" dirty="0">
                    <a:solidFill>
                      <a:schemeClr val="tx1"/>
                    </a:solidFill>
                    <a:cs typeface="Arial" pitchFamily="34" charset="0"/>
                  </a:rPr>
                  <a:t>in Foods </a:t>
                </a:r>
                <a:endParaRPr lang="pt-BR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6" name="Retângulo 5"/>
              <p:cNvSpPr/>
              <p:nvPr/>
            </p:nvSpPr>
            <p:spPr>
              <a:xfrm>
                <a:off x="2985692" y="5150644"/>
                <a:ext cx="1440276" cy="11354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i="1" dirty="0">
                    <a:solidFill>
                      <a:schemeClr val="tx1"/>
                    </a:solidFill>
                    <a:cs typeface="Arial" pitchFamily="34" charset="0"/>
                  </a:rPr>
                  <a:t>Food, Nutrition and Health</a:t>
                </a:r>
                <a:endParaRPr lang="pt-BR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4642740" y="5150644"/>
                <a:ext cx="1310847" cy="11354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i="1" dirty="0">
                    <a:solidFill>
                      <a:schemeClr val="tx1"/>
                    </a:solidFill>
                    <a:cs typeface="Arial" pitchFamily="34" charset="0"/>
                  </a:rPr>
                  <a:t>Food Quality and Safety </a:t>
                </a:r>
                <a:endParaRPr lang="pt-BR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6170361" y="5150644"/>
                <a:ext cx="1429141" cy="11354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i="1" dirty="0">
                    <a:solidFill>
                      <a:schemeClr val="tx1"/>
                    </a:solidFill>
                    <a:cs typeface="Arial" pitchFamily="34" charset="0"/>
                  </a:rPr>
                  <a:t>New </a:t>
                </a:r>
                <a:r>
                  <a:rPr lang="en-US" b="1" i="1" dirty="0" smtClean="0">
                    <a:solidFill>
                      <a:schemeClr val="tx1"/>
                    </a:solidFill>
                    <a:cs typeface="Arial" pitchFamily="34" charset="0"/>
                  </a:rPr>
                  <a:t>Technologies</a:t>
                </a:r>
                <a:endParaRPr lang="pt-BR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9" name="Triângulo isósceles 12"/>
              <p:cNvSpPr/>
              <p:nvPr/>
            </p:nvSpPr>
            <p:spPr>
              <a:xfrm>
                <a:off x="777125" y="2945276"/>
                <a:ext cx="7480161" cy="2150115"/>
              </a:xfrm>
              <a:prstGeom prst="triangle">
                <a:avLst>
                  <a:gd name="adj" fmla="val 49834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>
                  <a:cs typeface="Arial" pitchFamily="34" charset="0"/>
                </a:endParaRPr>
              </a:p>
            </p:txBody>
          </p:sp>
        </p:grpSp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4145" y="2499238"/>
              <a:ext cx="2219676" cy="542951"/>
            </a:xfrm>
            <a:prstGeom prst="rect">
              <a:avLst/>
            </a:prstGeom>
          </p:spPr>
        </p:pic>
      </p:grpSp>
      <p:sp>
        <p:nvSpPr>
          <p:cNvPr id="11" name="TextBox 8"/>
          <p:cNvSpPr txBox="1"/>
          <p:nvPr/>
        </p:nvSpPr>
        <p:spPr>
          <a:xfrm>
            <a:off x="5436096" y="977351"/>
            <a:ext cx="349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Focus</a:t>
            </a:r>
            <a:endParaRPr lang="fr-FR" sz="3600" b="1" i="1" dirty="0">
              <a:ln w="12700">
                <a:solidFill>
                  <a:srgbClr val="005740"/>
                </a:solidFill>
                <a:prstDash val="solid"/>
              </a:ln>
              <a:solidFill>
                <a:srgbClr val="00574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Seta para a Esquerda e para a Direita 11"/>
          <p:cNvSpPr/>
          <p:nvPr/>
        </p:nvSpPr>
        <p:spPr>
          <a:xfrm>
            <a:off x="2091544" y="4928997"/>
            <a:ext cx="5040560" cy="216024"/>
          </a:xfrm>
          <a:prstGeom prst="leftRight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" name="Grupo 18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grpSp>
          <p:nvGrpSpPr>
            <p:cNvPr id="20" name="Grupo 19"/>
            <p:cNvGrpSpPr/>
            <p:nvPr/>
          </p:nvGrpSpPr>
          <p:grpSpPr>
            <a:xfrm>
              <a:off x="0" y="5882834"/>
              <a:ext cx="9144000" cy="975166"/>
              <a:chOff x="0" y="5882834"/>
              <a:chExt cx="9144000" cy="975166"/>
            </a:xfrm>
          </p:grpSpPr>
          <p:pic>
            <p:nvPicPr>
              <p:cNvPr id="22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6127" y="5882834"/>
                <a:ext cx="2160497" cy="975166"/>
              </a:xfrm>
              <a:prstGeom prst="rect">
                <a:avLst/>
              </a:prstGeom>
            </p:spPr>
          </p:pic>
          <p:cxnSp>
            <p:nvCxnSpPr>
              <p:cNvPr id="23" name="Conector reto 5"/>
              <p:cNvCxnSpPr/>
              <p:nvPr/>
            </p:nvCxnSpPr>
            <p:spPr>
              <a:xfrm>
                <a:off x="0" y="5949280"/>
                <a:ext cx="9144000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" descr="USP Logotip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891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4215573" y="395982"/>
            <a:ext cx="4432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Parcerias</a:t>
            </a:r>
            <a:endParaRPr lang="fr-FR" sz="3600" b="1" i="1" dirty="0">
              <a:ln w="12700">
                <a:solidFill>
                  <a:srgbClr val="005740"/>
                </a:solidFill>
                <a:prstDash val="solid"/>
              </a:ln>
              <a:solidFill>
                <a:srgbClr val="00574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" name="Picture 16" descr="Braz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21" y="1821927"/>
            <a:ext cx="4095750" cy="38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ABIA - Associação Brasileira das Indústrias da Alimentaçã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13" y="2637824"/>
            <a:ext cx="1764000" cy="89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778" y="2637823"/>
            <a:ext cx="167640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166087"/>
            <a:ext cx="1970627" cy="116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245" y="1567057"/>
            <a:ext cx="275272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564" y="4898484"/>
            <a:ext cx="1551821" cy="100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18" descr="Food Desig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105" y="5058177"/>
            <a:ext cx="841263" cy="84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977" y="3787337"/>
            <a:ext cx="1009650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9" descr="Resultado de image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956" y="3869707"/>
            <a:ext cx="1447150" cy="59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Imagem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939" y="4946940"/>
            <a:ext cx="2286000" cy="952500"/>
          </a:xfrm>
          <a:prstGeom prst="rect">
            <a:avLst/>
          </a:prstGeom>
        </p:spPr>
      </p:pic>
      <p:pic>
        <p:nvPicPr>
          <p:cNvPr id="52" name="Imagem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7780" y="3495226"/>
            <a:ext cx="2084790" cy="868153"/>
          </a:xfrm>
          <a:prstGeom prst="rect">
            <a:avLst/>
          </a:prstGeom>
        </p:spPr>
      </p:pic>
      <p:pic>
        <p:nvPicPr>
          <p:cNvPr id="53" name="Imagem 5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22136" y="2323004"/>
            <a:ext cx="1695803" cy="118027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5" y="4321055"/>
            <a:ext cx="2482482" cy="173623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2943" y="3802498"/>
            <a:ext cx="1121761" cy="112176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04" y="2725860"/>
            <a:ext cx="1254540" cy="596484"/>
          </a:xfrm>
          <a:prstGeom prst="rect">
            <a:avLst/>
          </a:prstGeom>
        </p:spPr>
      </p:pic>
      <p:grpSp>
        <p:nvGrpSpPr>
          <p:cNvPr id="23" name="Grupo 22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grpSp>
          <p:nvGrpSpPr>
            <p:cNvPr id="24" name="Grupo 23"/>
            <p:cNvGrpSpPr/>
            <p:nvPr/>
          </p:nvGrpSpPr>
          <p:grpSpPr>
            <a:xfrm>
              <a:off x="0" y="5882834"/>
              <a:ext cx="9144000" cy="975166"/>
              <a:chOff x="0" y="5882834"/>
              <a:chExt cx="9144000" cy="975166"/>
            </a:xfrm>
          </p:grpSpPr>
          <p:pic>
            <p:nvPicPr>
              <p:cNvPr id="26" name="Picture 2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6127" y="5882834"/>
                <a:ext cx="2160497" cy="975166"/>
              </a:xfrm>
              <a:prstGeom prst="rect">
                <a:avLst/>
              </a:prstGeom>
            </p:spPr>
          </p:pic>
          <p:cxnSp>
            <p:nvCxnSpPr>
              <p:cNvPr id="27" name="Conector reto 5"/>
              <p:cNvCxnSpPr/>
              <p:nvPr/>
            </p:nvCxnSpPr>
            <p:spPr>
              <a:xfrm>
                <a:off x="0" y="5949280"/>
                <a:ext cx="9144000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2" descr="USP Logotipo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692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0" descr="Wagral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59" y="1603380"/>
            <a:ext cx="2124000" cy="97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937021"/>
            <a:ext cx="3577858" cy="1435186"/>
          </a:xfrm>
          <a:prstGeom prst="rect">
            <a:avLst/>
          </a:prstGeom>
        </p:spPr>
      </p:pic>
      <p:sp>
        <p:nvSpPr>
          <p:cNvPr id="6" name="TextBox 8"/>
          <p:cNvSpPr txBox="1"/>
          <p:nvPr/>
        </p:nvSpPr>
        <p:spPr>
          <a:xfrm>
            <a:off x="4355976" y="548680"/>
            <a:ext cx="4432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Parcerias internacionais</a:t>
            </a:r>
            <a:endParaRPr lang="fr-FR" sz="3600" b="1" i="1" dirty="0">
              <a:ln w="12700">
                <a:solidFill>
                  <a:srgbClr val="005740"/>
                </a:solidFill>
                <a:prstDash val="solid"/>
              </a:ln>
              <a:solidFill>
                <a:srgbClr val="00574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2415" y="4763506"/>
            <a:ext cx="2267744" cy="90105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184" y="4464981"/>
            <a:ext cx="2000981" cy="1174129"/>
          </a:xfrm>
          <a:prstGeom prst="rect">
            <a:avLst/>
          </a:prstGeom>
        </p:spPr>
      </p:pic>
      <p:sp>
        <p:nvSpPr>
          <p:cNvPr id="2" name="AutoShape 2" descr="Resultado de imagem para biomerieux logo"/>
          <p:cNvSpPr>
            <a:spLocks noChangeAspect="1" noChangeArrowheads="1"/>
          </p:cNvSpPr>
          <p:nvPr/>
        </p:nvSpPr>
        <p:spPr bwMode="auto">
          <a:xfrm>
            <a:off x="3547881" y="332588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5" name="AutoShape 4" descr="Resultado de imagem para biomerieux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2426" y="3007848"/>
            <a:ext cx="2342818" cy="157328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398" y="3007847"/>
            <a:ext cx="2414225" cy="768163"/>
          </a:xfrm>
          <a:prstGeom prst="rect">
            <a:avLst/>
          </a:prstGeom>
        </p:spPr>
      </p:pic>
      <p:grpSp>
        <p:nvGrpSpPr>
          <p:cNvPr id="17" name="Grupo 16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grpSp>
          <p:nvGrpSpPr>
            <p:cNvPr id="18" name="Grupo 17"/>
            <p:cNvGrpSpPr/>
            <p:nvPr/>
          </p:nvGrpSpPr>
          <p:grpSpPr>
            <a:xfrm>
              <a:off x="0" y="5882834"/>
              <a:ext cx="9144000" cy="975166"/>
              <a:chOff x="0" y="5882834"/>
              <a:chExt cx="9144000" cy="975166"/>
            </a:xfrm>
          </p:grpSpPr>
          <p:pic>
            <p:nvPicPr>
              <p:cNvPr id="20" name="Picture 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6127" y="5882834"/>
                <a:ext cx="2160497" cy="975166"/>
              </a:xfrm>
              <a:prstGeom prst="rect">
                <a:avLst/>
              </a:prstGeom>
            </p:spPr>
          </p:pic>
          <p:cxnSp>
            <p:nvCxnSpPr>
              <p:cNvPr id="21" name="Conector reto 5"/>
              <p:cNvCxnSpPr/>
              <p:nvPr/>
            </p:nvCxnSpPr>
            <p:spPr>
              <a:xfrm>
                <a:off x="0" y="5949280"/>
                <a:ext cx="9144000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2" descr="USP Logotipo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747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/>
          <p:cNvSpPr txBox="1"/>
          <p:nvPr/>
        </p:nvSpPr>
        <p:spPr>
          <a:xfrm>
            <a:off x="4355976" y="596219"/>
            <a:ext cx="4432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TBCA</a:t>
            </a:r>
            <a:endParaRPr lang="fr-FR" sz="3600" b="1" i="1" dirty="0">
              <a:ln w="12700">
                <a:solidFill>
                  <a:srgbClr val="005740"/>
                </a:solidFill>
                <a:prstDash val="solid"/>
              </a:ln>
              <a:solidFill>
                <a:srgbClr val="00574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942565"/>
            <a:ext cx="3538024" cy="500675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246703"/>
            <a:ext cx="1425034" cy="4702613"/>
          </a:xfrm>
          <a:prstGeom prst="rect">
            <a:avLst/>
          </a:prstGeom>
        </p:spPr>
      </p:pic>
      <p:grpSp>
        <p:nvGrpSpPr>
          <p:cNvPr id="14" name="Grupo 13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grpSp>
          <p:nvGrpSpPr>
            <p:cNvPr id="15" name="Grupo 14"/>
            <p:cNvGrpSpPr/>
            <p:nvPr/>
          </p:nvGrpSpPr>
          <p:grpSpPr>
            <a:xfrm>
              <a:off x="0" y="5882834"/>
              <a:ext cx="9144000" cy="975166"/>
              <a:chOff x="0" y="5882834"/>
              <a:chExt cx="9144000" cy="975166"/>
            </a:xfrm>
          </p:grpSpPr>
          <p:pic>
            <p:nvPicPr>
              <p:cNvPr id="17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6127" y="5882834"/>
                <a:ext cx="2160497" cy="975166"/>
              </a:xfrm>
              <a:prstGeom prst="rect">
                <a:avLst/>
              </a:prstGeom>
            </p:spPr>
          </p:pic>
          <p:cxnSp>
            <p:nvCxnSpPr>
              <p:cNvPr id="18" name="Conector reto 5"/>
              <p:cNvCxnSpPr/>
              <p:nvPr/>
            </p:nvCxnSpPr>
            <p:spPr>
              <a:xfrm>
                <a:off x="0" y="5949280"/>
                <a:ext cx="9144000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6" name="Picture 2" descr="USP Logotip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8970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/>
          <p:cNvSpPr txBox="1"/>
          <p:nvPr/>
        </p:nvSpPr>
        <p:spPr>
          <a:xfrm>
            <a:off x="4355976" y="548680"/>
            <a:ext cx="4432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Colabora</a:t>
            </a:r>
            <a:r>
              <a:rPr lang="en-US" sz="3600" b="1" i="1" dirty="0" err="1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ções</a:t>
            </a:r>
            <a:endParaRPr lang="fr-FR" sz="3600" b="1" i="1" dirty="0">
              <a:ln w="12700">
                <a:solidFill>
                  <a:srgbClr val="005740"/>
                </a:solidFill>
                <a:prstDash val="solid"/>
              </a:ln>
              <a:solidFill>
                <a:srgbClr val="00574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2" descr="Portal Embr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352" y="4811936"/>
            <a:ext cx="2321649" cy="87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262961" y="3237203"/>
            <a:ext cx="5965223" cy="1100182"/>
            <a:chOff x="1274422" y="4721324"/>
            <a:chExt cx="5965223" cy="1100182"/>
          </a:xfrm>
        </p:grpSpPr>
        <p:pic>
          <p:nvPicPr>
            <p:cNvPr id="11" name="Picture 5" descr="Inmetr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8283" y="4721324"/>
              <a:ext cx="2857500" cy="723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aixaDeTexto 11"/>
            <p:cNvSpPr txBox="1"/>
            <p:nvPr/>
          </p:nvSpPr>
          <p:spPr>
            <a:xfrm>
              <a:off x="1274422" y="5452174"/>
              <a:ext cx="59652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" panose="02040604050505020304" pitchFamily="18" charset="0"/>
                  <a:cs typeface="Times New Roman" panose="02020603050405020304" pitchFamily="18" charset="0"/>
                </a:rPr>
                <a:t>CODEX ALIMENTARIUS BRAZILIAN COMMITTEE</a:t>
              </a:r>
              <a:endParaRPr lang="en-US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5610654" y="1901364"/>
            <a:ext cx="3024337" cy="1408331"/>
            <a:chOff x="5364087" y="2780928"/>
            <a:chExt cx="3024337" cy="1408331"/>
          </a:xfrm>
        </p:grpSpPr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9030" y="2780928"/>
              <a:ext cx="131445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CaixaDeTexto 14"/>
            <p:cNvSpPr txBox="1"/>
            <p:nvPr/>
          </p:nvSpPr>
          <p:spPr>
            <a:xfrm>
              <a:off x="5364087" y="3542928"/>
              <a:ext cx="30243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 err="1" smtClean="0">
                  <a:solidFill>
                    <a:schemeClr val="tx2">
                      <a:lumMod val="75000"/>
                    </a:schemeClr>
                  </a:solidFill>
                </a:rPr>
                <a:t>Commission</a:t>
              </a:r>
              <a:r>
                <a:rPr lang="pt-BR" b="1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pt-BR" b="1" dirty="0" err="1" smtClean="0">
                  <a:solidFill>
                    <a:schemeClr val="tx2">
                      <a:lumMod val="75000"/>
                    </a:schemeClr>
                  </a:solidFill>
                </a:rPr>
                <a:t>on</a:t>
              </a:r>
              <a:r>
                <a:rPr lang="pt-BR" b="1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  <a:r>
                <a:rPr lang="pt-BR" b="1" dirty="0" err="1" smtClean="0">
                  <a:solidFill>
                    <a:schemeClr val="tx2">
                      <a:lumMod val="75000"/>
                    </a:schemeClr>
                  </a:solidFill>
                </a:rPr>
                <a:t>Functional</a:t>
              </a:r>
              <a:r>
                <a:rPr lang="pt-BR" b="1" dirty="0" smtClean="0">
                  <a:solidFill>
                    <a:schemeClr val="tx2">
                      <a:lumMod val="75000"/>
                    </a:schemeClr>
                  </a:solidFill>
                </a:rPr>
                <a:t> </a:t>
              </a:r>
            </a:p>
            <a:p>
              <a:pPr algn="ctr"/>
              <a:r>
                <a:rPr lang="pt-BR" b="1" dirty="0" err="1" smtClean="0">
                  <a:solidFill>
                    <a:schemeClr val="tx2">
                      <a:lumMod val="75000"/>
                    </a:schemeClr>
                  </a:solidFill>
                </a:rPr>
                <a:t>and</a:t>
              </a:r>
              <a:r>
                <a:rPr lang="pt-BR" b="1" dirty="0" smtClean="0">
                  <a:solidFill>
                    <a:schemeClr val="tx2">
                      <a:lumMod val="75000"/>
                    </a:schemeClr>
                  </a:solidFill>
                </a:rPr>
                <a:t> New </a:t>
              </a:r>
              <a:r>
                <a:rPr lang="pt-BR" b="1" dirty="0" err="1" smtClean="0">
                  <a:solidFill>
                    <a:schemeClr val="tx2">
                      <a:lumMod val="75000"/>
                    </a:schemeClr>
                  </a:solidFill>
                </a:rPr>
                <a:t>Foods</a:t>
              </a:r>
              <a:endParaRPr lang="en-US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065" y="1632823"/>
            <a:ext cx="2711698" cy="167687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2367" y="1526726"/>
            <a:ext cx="1524000" cy="152400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0232" y="4493050"/>
            <a:ext cx="1432385" cy="1368153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3173" y="4603404"/>
            <a:ext cx="1302615" cy="1302615"/>
          </a:xfrm>
          <a:prstGeom prst="rect">
            <a:avLst/>
          </a:prstGeom>
        </p:spPr>
      </p:pic>
      <p:grpSp>
        <p:nvGrpSpPr>
          <p:cNvPr id="23" name="Grupo 22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grpSp>
          <p:nvGrpSpPr>
            <p:cNvPr id="24" name="Grupo 23"/>
            <p:cNvGrpSpPr/>
            <p:nvPr/>
          </p:nvGrpSpPr>
          <p:grpSpPr>
            <a:xfrm>
              <a:off x="0" y="5882834"/>
              <a:ext cx="9144000" cy="975166"/>
              <a:chOff x="0" y="5882834"/>
              <a:chExt cx="9144000" cy="975166"/>
            </a:xfrm>
          </p:grpSpPr>
          <p:pic>
            <p:nvPicPr>
              <p:cNvPr id="26" name="Picture 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6127" y="5882834"/>
                <a:ext cx="2160497" cy="975166"/>
              </a:xfrm>
              <a:prstGeom prst="rect">
                <a:avLst/>
              </a:prstGeom>
            </p:spPr>
          </p:pic>
          <p:cxnSp>
            <p:nvCxnSpPr>
              <p:cNvPr id="27" name="Conector reto 5"/>
              <p:cNvCxnSpPr/>
              <p:nvPr/>
            </p:nvCxnSpPr>
            <p:spPr>
              <a:xfrm>
                <a:off x="0" y="5949280"/>
                <a:ext cx="9144000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2" descr="USP Logotipo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618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0" y="1911491"/>
            <a:ext cx="8352000" cy="4017547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4861694"/>
            <a:ext cx="396044" cy="151482"/>
          </a:xfrm>
          <a:prstGeom prst="rect">
            <a:avLst/>
          </a:prstGeom>
          <a:solidFill>
            <a:srgbClr val="00B050"/>
          </a:solidFill>
          <a:ln>
            <a:noFill/>
          </a:ln>
        </p:spPr>
      </p:pic>
      <p:cxnSp>
        <p:nvCxnSpPr>
          <p:cNvPr id="5" name="Conector angulado 11"/>
          <p:cNvCxnSpPr/>
          <p:nvPr/>
        </p:nvCxnSpPr>
        <p:spPr>
          <a:xfrm rot="16200000" flipH="1">
            <a:off x="3398258" y="1607185"/>
            <a:ext cx="1818941" cy="816576"/>
          </a:xfrm>
          <a:prstGeom prst="bentConnector3">
            <a:avLst/>
          </a:prstGeom>
          <a:ln w="19050">
            <a:solidFill>
              <a:srgbClr val="00206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040" y="1007785"/>
            <a:ext cx="720000" cy="3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Institute of Food Researc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52529"/>
            <a:ext cx="1008000" cy="50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560" y="1538008"/>
            <a:ext cx="648000" cy="146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Logo de l'Université de Strasbour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329" y="1779662"/>
            <a:ext cx="612000" cy="27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Technical University of Denmar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717" y="1363501"/>
            <a:ext cx="972000" cy="22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INRA - News porta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015" y="1777990"/>
            <a:ext cx="684000" cy="22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717" y="1644344"/>
            <a:ext cx="828000" cy="301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ector angulado 27"/>
          <p:cNvCxnSpPr/>
          <p:nvPr/>
        </p:nvCxnSpPr>
        <p:spPr>
          <a:xfrm rot="5400000" flipH="1" flipV="1">
            <a:off x="1769751" y="5352984"/>
            <a:ext cx="1656184" cy="688535"/>
          </a:xfrm>
          <a:prstGeom prst="bentConnector3">
            <a:avLst/>
          </a:prstGeom>
          <a:ln w="19050">
            <a:solidFill>
              <a:srgbClr val="00206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527" y="6591790"/>
            <a:ext cx="1764000" cy="204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ector angulado 31"/>
          <p:cNvCxnSpPr/>
          <p:nvPr/>
        </p:nvCxnSpPr>
        <p:spPr>
          <a:xfrm rot="5400000">
            <a:off x="1818172" y="1693759"/>
            <a:ext cx="1920803" cy="886555"/>
          </a:xfrm>
          <a:prstGeom prst="bentConnector3">
            <a:avLst/>
          </a:prstGeom>
          <a:ln w="19050">
            <a:solidFill>
              <a:srgbClr val="00206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782" y="1591676"/>
            <a:ext cx="756000" cy="213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5" descr=" "/>
          <p:cNvPicPr>
            <a:picLocks noChangeAspect="1" noChangeArrowheads="1"/>
          </p:cNvPicPr>
          <p:nvPr/>
        </p:nvPicPr>
        <p:blipFill>
          <a:blip r:embed="rId1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782" y="1849830"/>
            <a:ext cx="972000" cy="16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855" y="1334259"/>
            <a:ext cx="936000" cy="20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575" y="1949022"/>
            <a:ext cx="1260000" cy="17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88" y="1412958"/>
            <a:ext cx="792000" cy="160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6" descr="Purdue University"/>
          <p:cNvPicPr>
            <a:picLocks noChangeAspect="1" noChangeArrowheads="1"/>
          </p:cNvPicPr>
          <p:nvPr/>
        </p:nvPicPr>
        <p:blipFill>
          <a:blip r:embed="rId1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88" y="1670967"/>
            <a:ext cx="720000" cy="21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7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560" y="908405"/>
            <a:ext cx="720000" cy="268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8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53" y="747251"/>
            <a:ext cx="1224000" cy="2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0" descr="La Sapienza"/>
          <p:cNvPicPr>
            <a:picLocks noChangeAspect="1" noChangeArrowheads="1"/>
          </p:cNvPicPr>
          <p:nvPr/>
        </p:nvPicPr>
        <p:blipFill>
          <a:blip r:embed="rId21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223" y="1780970"/>
            <a:ext cx="864000" cy="25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1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229" y="1420737"/>
            <a:ext cx="612000" cy="234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3" descr="Inicio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72344"/>
            <a:ext cx="612000" cy="34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4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015" y="1513240"/>
            <a:ext cx="864000" cy="18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56" y="1961857"/>
            <a:ext cx="1080000" cy="229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8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67" y="1082336"/>
            <a:ext cx="1800000" cy="211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0" descr="Florida International University"/>
          <p:cNvPicPr>
            <a:picLocks noChangeAspect="1" noChangeArrowheads="1"/>
          </p:cNvPicPr>
          <p:nvPr/>
        </p:nvPicPr>
        <p:blipFill>
          <a:blip r:embed="rId2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56" y="2265569"/>
            <a:ext cx="1260000" cy="273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296" y="1804795"/>
            <a:ext cx="1152000" cy="17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5" descr="http://www.paristech.fr/sites/all/themes/paristech_theme/logo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76" y="1082336"/>
            <a:ext cx="756000" cy="12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6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055606"/>
            <a:ext cx="1188000" cy="20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60" descr="Food and Agriculture Organization of the United Nations logo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792" y="1096287"/>
            <a:ext cx="504000" cy="64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8"/>
          <p:cNvSpPr txBox="1"/>
          <p:nvPr/>
        </p:nvSpPr>
        <p:spPr>
          <a:xfrm>
            <a:off x="0" y="6321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Parcerias </a:t>
            </a:r>
            <a:r>
              <a:rPr lang="pt-BR" sz="3600" b="1" i="1" dirty="0" err="1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acad</a:t>
            </a:r>
            <a:r>
              <a:rPr lang="en-US" sz="3600" b="1" i="1" dirty="0" err="1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êmicas</a:t>
            </a:r>
            <a:endParaRPr lang="fr-FR" sz="3600" b="1" i="1" dirty="0">
              <a:ln w="12700">
                <a:solidFill>
                  <a:srgbClr val="005740"/>
                </a:solidFill>
                <a:prstDash val="solid"/>
              </a:ln>
              <a:solidFill>
                <a:srgbClr val="00574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36" name="Grupo 35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grpSp>
          <p:nvGrpSpPr>
            <p:cNvPr id="37" name="Grupo 36"/>
            <p:cNvGrpSpPr/>
            <p:nvPr/>
          </p:nvGrpSpPr>
          <p:grpSpPr>
            <a:xfrm>
              <a:off x="0" y="5882834"/>
              <a:ext cx="9144000" cy="975166"/>
              <a:chOff x="0" y="5882834"/>
              <a:chExt cx="9144000" cy="975166"/>
            </a:xfrm>
          </p:grpSpPr>
          <p:pic>
            <p:nvPicPr>
              <p:cNvPr id="39" name="Picture 2"/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6127" y="5882834"/>
                <a:ext cx="2160497" cy="975166"/>
              </a:xfrm>
              <a:prstGeom prst="rect">
                <a:avLst/>
              </a:prstGeom>
            </p:spPr>
          </p:pic>
          <p:cxnSp>
            <p:nvCxnSpPr>
              <p:cNvPr id="40" name="Conector reto 5"/>
              <p:cNvCxnSpPr/>
              <p:nvPr/>
            </p:nvCxnSpPr>
            <p:spPr>
              <a:xfrm>
                <a:off x="0" y="5949280"/>
                <a:ext cx="9144000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8" name="Picture 2" descr="USP Logotipo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9941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/>
          <p:cNvSpPr txBox="1"/>
          <p:nvPr/>
        </p:nvSpPr>
        <p:spPr>
          <a:xfrm>
            <a:off x="2586734" y="258011"/>
            <a:ext cx="6233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Educa</a:t>
            </a:r>
            <a:r>
              <a:rPr lang="en-US" sz="3600" b="1" i="1" dirty="0" err="1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ção</a:t>
            </a:r>
            <a:r>
              <a:rPr lang="en-US" sz="3600" b="1" i="1" dirty="0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e </a:t>
            </a:r>
            <a:r>
              <a:rPr lang="en-US" sz="3600" b="1" i="1" dirty="0" err="1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Disseminação</a:t>
            </a:r>
            <a:r>
              <a:rPr lang="en-US" sz="3600" b="1" i="1" dirty="0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 </a:t>
            </a:r>
            <a:r>
              <a:rPr lang="en-US" sz="3600" b="1" i="1" dirty="0" err="1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Conhecimento</a:t>
            </a:r>
            <a:endParaRPr lang="fr-FR" sz="3600" b="1" i="1" dirty="0">
              <a:ln w="12700">
                <a:solidFill>
                  <a:srgbClr val="005740"/>
                </a:solidFill>
                <a:prstDash val="solid"/>
              </a:ln>
              <a:solidFill>
                <a:srgbClr val="00574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651436"/>
            <a:ext cx="2185462" cy="140467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90" y="1548082"/>
            <a:ext cx="1840032" cy="2170038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 rotWithShape="1">
          <a:blip r:embed="rId4"/>
          <a:srcRect l="8178" r="24817"/>
          <a:stretch/>
        </p:blipFill>
        <p:spPr>
          <a:xfrm>
            <a:off x="2448437" y="3800335"/>
            <a:ext cx="1771329" cy="1486288"/>
          </a:xfrm>
          <a:prstGeom prst="rect">
            <a:avLst/>
          </a:prstGeom>
        </p:spPr>
      </p:pic>
      <p:sp>
        <p:nvSpPr>
          <p:cNvPr id="19" name="TextBox 6"/>
          <p:cNvSpPr txBox="1"/>
          <p:nvPr/>
        </p:nvSpPr>
        <p:spPr>
          <a:xfrm>
            <a:off x="4323129" y="4523327"/>
            <a:ext cx="26292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Verdana" charset="0"/>
                <a:ea typeface="Verdana" charset="0"/>
                <a:cs typeface="Verdana" charset="0"/>
              </a:rPr>
              <a:t>Facebook</a:t>
            </a:r>
            <a:endParaRPr lang="en-US" sz="1400" dirty="0">
              <a:latin typeface="Verdana" charset="0"/>
              <a:ea typeface="Verdana" charset="0"/>
              <a:cs typeface="Verdana" charset="0"/>
            </a:endParaRPr>
          </a:p>
          <a:p>
            <a:r>
              <a:rPr lang="en-US" sz="1400" dirty="0" smtClean="0">
                <a:latin typeface="Verdana" charset="0"/>
                <a:ea typeface="Verdana" charset="0"/>
                <a:cs typeface="Verdana" charset="0"/>
                <a:hlinkClick r:id="rId5"/>
              </a:rPr>
              <a:t>alimentossemmitos.com.br</a:t>
            </a:r>
            <a:endParaRPr lang="en-US" sz="1400" dirty="0" smtClean="0">
              <a:latin typeface="Verdana" charset="0"/>
              <a:ea typeface="Verdana" charset="0"/>
              <a:cs typeface="Verdana" charset="0"/>
            </a:endParaRPr>
          </a:p>
          <a:p>
            <a:endParaRPr lang="en-US" sz="1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0" name="TextBox 8"/>
          <p:cNvSpPr txBox="1"/>
          <p:nvPr/>
        </p:nvSpPr>
        <p:spPr>
          <a:xfrm>
            <a:off x="3559727" y="3241821"/>
            <a:ext cx="385265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950" dirty="0" smtClean="0">
                <a:latin typeface="Verdana" charset="0"/>
                <a:ea typeface="Verdana" charset="0"/>
                <a:cs typeface="Verdana" charset="0"/>
              </a:rPr>
              <a:t> </a:t>
            </a:r>
            <a:r>
              <a:rPr lang="en-US" sz="1400" dirty="0" smtClean="0">
                <a:latin typeface="Verdana" charset="0"/>
                <a:ea typeface="Verdana" charset="0"/>
                <a:cs typeface="Verdana" charset="0"/>
                <a:hlinkClick r:id="rId6"/>
              </a:rPr>
              <a:t>www.facebook.com/alimentossemmitos</a:t>
            </a:r>
            <a:endParaRPr lang="en-US" sz="1400" dirty="0" smtClean="0">
              <a:latin typeface="Verdana" charset="0"/>
              <a:ea typeface="Verdana" charset="0"/>
              <a:cs typeface="Verdana" charset="0"/>
            </a:endParaRPr>
          </a:p>
          <a:p>
            <a:pPr algn="ctr"/>
            <a:endParaRPr lang="en-US" sz="195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470668" y="5464063"/>
            <a:ext cx="85446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u="sng" dirty="0" smtClean="0">
                <a:solidFill>
                  <a:srgbClr val="0000FF"/>
                </a:solidFill>
                <a:latin typeface="Verdana" charset="0"/>
                <a:ea typeface="Calibri" charset="0"/>
                <a:hlinkClick r:id="rId7"/>
              </a:rPr>
              <a:t>https</a:t>
            </a:r>
            <a:r>
              <a:rPr lang="pt-BR" sz="1400" u="sng" dirty="0">
                <a:solidFill>
                  <a:srgbClr val="0000FF"/>
                </a:solidFill>
                <a:latin typeface="Verdana" charset="0"/>
                <a:ea typeface="Calibri" charset="0"/>
                <a:hlinkClick r:id="rId7"/>
              </a:rPr>
              <a:t>://www.youtube.com/channel/UCQL9cMJbR0Cvg9pqGLbUAEQ</a:t>
            </a:r>
            <a:r>
              <a:rPr lang="pt-BR" sz="1400" u="sng" dirty="0" smtClean="0">
                <a:solidFill>
                  <a:srgbClr val="0000FF"/>
                </a:solidFill>
                <a:latin typeface="Verdana" charset="0"/>
                <a:ea typeface="Calibri" charset="0"/>
                <a:hlinkClick r:id="rId7"/>
              </a:rPr>
              <a:t>)</a:t>
            </a:r>
            <a:r>
              <a:rPr lang="pt-BR" sz="1400" dirty="0" smtClean="0">
                <a:latin typeface="Verdana" charset="0"/>
                <a:ea typeface="Calibri" charset="0"/>
                <a:cs typeface="Times New Roman" charset="0"/>
              </a:rPr>
              <a:t> </a:t>
            </a:r>
            <a:endParaRPr lang="pt-BR" sz="1400" dirty="0"/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721" y="4780221"/>
            <a:ext cx="1287655" cy="724546"/>
          </a:xfrm>
          <a:prstGeom prst="rect">
            <a:avLst/>
          </a:prstGeom>
        </p:spPr>
      </p:pic>
      <p:grpSp>
        <p:nvGrpSpPr>
          <p:cNvPr id="23" name="Grupo 22"/>
          <p:cNvGrpSpPr/>
          <p:nvPr/>
        </p:nvGrpSpPr>
        <p:grpSpPr>
          <a:xfrm>
            <a:off x="7214973" y="3161259"/>
            <a:ext cx="1573197" cy="2607134"/>
            <a:chOff x="7214973" y="3161259"/>
            <a:chExt cx="1573197" cy="2607134"/>
          </a:xfrm>
        </p:grpSpPr>
        <p:pic>
          <p:nvPicPr>
            <p:cNvPr id="24" name="Picture 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4973" y="3718120"/>
              <a:ext cx="1537705" cy="2050273"/>
            </a:xfrm>
            <a:prstGeom prst="rect">
              <a:avLst/>
            </a:prstGeom>
          </p:spPr>
        </p:pic>
        <p:pic>
          <p:nvPicPr>
            <p:cNvPr id="25" name="Imagem 2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72928" y="3161259"/>
              <a:ext cx="715242" cy="909379"/>
            </a:xfrm>
            <a:prstGeom prst="rect">
              <a:avLst/>
            </a:prstGeom>
          </p:spPr>
        </p:pic>
      </p:grpSp>
      <p:pic>
        <p:nvPicPr>
          <p:cNvPr id="26" name="Imagem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01914" y="1749009"/>
            <a:ext cx="2700921" cy="1518527"/>
          </a:xfrm>
          <a:prstGeom prst="rect">
            <a:avLst/>
          </a:prstGeom>
        </p:spPr>
      </p:pic>
      <p:grpSp>
        <p:nvGrpSpPr>
          <p:cNvPr id="29" name="Grupo 28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grpSp>
          <p:nvGrpSpPr>
            <p:cNvPr id="30" name="Grupo 29"/>
            <p:cNvGrpSpPr/>
            <p:nvPr/>
          </p:nvGrpSpPr>
          <p:grpSpPr>
            <a:xfrm>
              <a:off x="0" y="5882834"/>
              <a:ext cx="9144000" cy="975166"/>
              <a:chOff x="0" y="5882834"/>
              <a:chExt cx="9144000" cy="975166"/>
            </a:xfrm>
          </p:grpSpPr>
          <p:pic>
            <p:nvPicPr>
              <p:cNvPr id="32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6127" y="5882834"/>
                <a:ext cx="2160497" cy="975166"/>
              </a:xfrm>
              <a:prstGeom prst="rect">
                <a:avLst/>
              </a:prstGeom>
            </p:spPr>
          </p:pic>
          <p:cxnSp>
            <p:nvCxnSpPr>
              <p:cNvPr id="33" name="Conector reto 5"/>
              <p:cNvCxnSpPr/>
              <p:nvPr/>
            </p:nvCxnSpPr>
            <p:spPr>
              <a:xfrm>
                <a:off x="0" y="5949280"/>
                <a:ext cx="9144000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Picture 2" descr="USP Logotipo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319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61"/>
          <p:cNvSpPr txBox="1">
            <a:spLocks noChangeArrowheads="1"/>
          </p:cNvSpPr>
          <p:nvPr/>
        </p:nvSpPr>
        <p:spPr bwMode="auto">
          <a:xfrm>
            <a:off x="-22773" y="350108"/>
            <a:ext cx="9121097" cy="584200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www.usp.br</a:t>
            </a:r>
            <a:r>
              <a:rPr lang="en-GB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/</a:t>
            </a:r>
            <a:r>
              <a:rPr lang="en-GB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forc</a:t>
            </a:r>
            <a:endParaRPr lang="en-GB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2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467544" y="1828800"/>
            <a:ext cx="8653553" cy="268032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endParaRPr kumimoji="1" lang="en-GB" altLang="es-CL" sz="2400" b="1" dirty="0" smtClean="0">
              <a:solidFill>
                <a:srgbClr val="005740"/>
              </a:solidFill>
              <a:cs typeface="Arial" panose="020B0604020202020204" pitchFamily="34" charset="0"/>
            </a:endParaRPr>
          </a:p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Apresenta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ção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do Food Research Center – FoRC/USP</a:t>
            </a:r>
          </a:p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Conceitos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de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seguran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ça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microbiológica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</a:t>
            </a:r>
          </a:p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Análise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de 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risco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: 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histórico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e bases 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conceituais</a:t>
            </a:r>
            <a:endParaRPr kumimoji="1" lang="en-US" altLang="es-CL" sz="2400" b="1" dirty="0" smtClean="0">
              <a:solidFill>
                <a:srgbClr val="005740"/>
              </a:solidFill>
              <a:cs typeface="Arial" panose="020B0604020202020204" pitchFamily="34" charset="0"/>
            </a:endParaRPr>
          </a:p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Avaliação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de 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risco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: 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etapas</a:t>
            </a:r>
            <a:endParaRPr kumimoji="1" lang="en-US" altLang="es-CL" sz="2400" b="1" dirty="0" smtClean="0">
              <a:solidFill>
                <a:srgbClr val="005740"/>
              </a:solidFill>
              <a:cs typeface="Arial" panose="020B0604020202020204" pitchFamily="34" charset="0"/>
            </a:endParaRPr>
          </a:p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Gestão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de 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risco</a:t>
            </a:r>
            <a:endParaRPr kumimoji="1" lang="en-US" altLang="es-CL" sz="2400" b="1" dirty="0" smtClean="0">
              <a:solidFill>
                <a:srgbClr val="005740"/>
              </a:solidFill>
              <a:cs typeface="Arial" panose="020B0604020202020204" pitchFamily="34" charset="0"/>
            </a:endParaRPr>
          </a:p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Desafios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para o 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Brasil</a:t>
            </a:r>
            <a:endParaRPr kumimoji="1" lang="en-US" altLang="es-CL" sz="2400" b="1" dirty="0" smtClean="0">
              <a:solidFill>
                <a:srgbClr val="005740"/>
              </a:solidFill>
              <a:cs typeface="Arial" panose="020B0604020202020204" pitchFamily="34" charset="0"/>
            </a:endParaRPr>
          </a:p>
          <a:p>
            <a:pPr marL="800100" lvl="1" indent="-457200">
              <a:spcAft>
                <a:spcPts val="600"/>
              </a:spcAft>
              <a:buClr>
                <a:schemeClr val="folHlink"/>
              </a:buClr>
              <a:buFont typeface="+mj-lt"/>
              <a:buAutoNum type="arabicPeriod"/>
            </a:pPr>
            <a:endParaRPr kumimoji="1" lang="en-US" altLang="es-CL" sz="2400" b="1" dirty="0" smtClean="0">
              <a:solidFill>
                <a:srgbClr val="005740"/>
              </a:solidFill>
              <a:cs typeface="Arial" panose="020B0604020202020204" pitchFamily="34" charset="0"/>
            </a:endParaRPr>
          </a:p>
          <a:p>
            <a:pPr marL="800100" lvl="1" indent="-457200">
              <a:spcAft>
                <a:spcPts val="600"/>
              </a:spcAft>
              <a:buClr>
                <a:schemeClr val="folHlink"/>
              </a:buClr>
              <a:buFont typeface="+mj-lt"/>
              <a:buAutoNum type="arabicPeriod"/>
            </a:pPr>
            <a:endParaRPr kumimoji="1" lang="en-GB" altLang="es-CL" sz="2400" b="1" dirty="0" smtClean="0">
              <a:solidFill>
                <a:srgbClr val="00574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 Box 61"/>
          <p:cNvSpPr txBox="1">
            <a:spLocks noChangeArrowheads="1"/>
          </p:cNvSpPr>
          <p:nvPr/>
        </p:nvSpPr>
        <p:spPr bwMode="auto">
          <a:xfrm>
            <a:off x="0" y="612628"/>
            <a:ext cx="9121097" cy="584200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Roteiro</a:t>
            </a:r>
            <a:endParaRPr lang="en-GB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6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61"/>
          <p:cNvSpPr txBox="1">
            <a:spLocks noChangeArrowheads="1"/>
          </p:cNvSpPr>
          <p:nvPr/>
        </p:nvSpPr>
        <p:spPr bwMode="auto">
          <a:xfrm>
            <a:off x="922562" y="1471140"/>
            <a:ext cx="5904656" cy="584775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GB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SEGURAN</a:t>
            </a:r>
            <a:r>
              <a:rPr 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ÇA ALIMENTAR 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5490592" y="260976"/>
            <a:ext cx="2540000" cy="3340100"/>
            <a:chOff x="5966297" y="936202"/>
            <a:chExt cx="2540000" cy="334010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297" y="936202"/>
              <a:ext cx="2540000" cy="3340100"/>
            </a:xfrm>
            <a:prstGeom prst="rect">
              <a:avLst/>
            </a:prstGeom>
          </p:spPr>
        </p:pic>
        <p:sp>
          <p:nvSpPr>
            <p:cNvPr id="4" name="Retângulo 3"/>
            <p:cNvSpPr/>
            <p:nvPr/>
          </p:nvSpPr>
          <p:spPr>
            <a:xfrm>
              <a:off x="6156176" y="3861048"/>
              <a:ext cx="2232248" cy="41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6120173" y="944149"/>
              <a:ext cx="2232248" cy="4152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" name="Text Box 61"/>
          <p:cNvSpPr txBox="1">
            <a:spLocks noChangeArrowheads="1"/>
          </p:cNvSpPr>
          <p:nvPr/>
        </p:nvSpPr>
        <p:spPr bwMode="auto">
          <a:xfrm>
            <a:off x="610951" y="3992767"/>
            <a:ext cx="5904656" cy="584775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200" b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SEGURANÇA </a:t>
            </a:r>
            <a:r>
              <a:rPr 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DO ALIMENTO</a:t>
            </a:r>
            <a:endParaRPr lang="en-GB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  <p:pic>
        <p:nvPicPr>
          <p:cNvPr id="1026" name="Picture 2" descr="esultado de imagem para food poiso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738" y="3352007"/>
            <a:ext cx="23431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27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467544" y="1828800"/>
            <a:ext cx="8653553" cy="268032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endParaRPr kumimoji="1" lang="en-GB" altLang="es-CL" sz="2400" b="1" dirty="0" smtClean="0">
              <a:solidFill>
                <a:srgbClr val="005740"/>
              </a:solidFill>
              <a:cs typeface="Arial" panose="020B0604020202020204" pitchFamily="34" charset="0"/>
            </a:endParaRPr>
          </a:p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Apresenta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ção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do Food Research Center – FoRC/USP</a:t>
            </a:r>
          </a:p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Conceitos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de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seguran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ça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microbiológica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</a:t>
            </a:r>
          </a:p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Análise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de 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risco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: 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histórico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e bases 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conceituais</a:t>
            </a:r>
            <a:endParaRPr kumimoji="1" lang="en-US" altLang="es-CL" sz="2400" b="1" dirty="0" smtClean="0">
              <a:solidFill>
                <a:srgbClr val="005740"/>
              </a:solidFill>
              <a:cs typeface="Arial" panose="020B0604020202020204" pitchFamily="34" charset="0"/>
            </a:endParaRPr>
          </a:p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Avaliação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de 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risco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: 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etapas</a:t>
            </a:r>
            <a:endParaRPr kumimoji="1" lang="en-US" altLang="es-CL" sz="2400" b="1" dirty="0" smtClean="0">
              <a:solidFill>
                <a:srgbClr val="005740"/>
              </a:solidFill>
              <a:cs typeface="Arial" panose="020B0604020202020204" pitchFamily="34" charset="0"/>
            </a:endParaRPr>
          </a:p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Gestão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de 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risco</a:t>
            </a:r>
            <a:endParaRPr kumimoji="1" lang="en-US" altLang="es-CL" sz="2400" b="1" dirty="0" smtClean="0">
              <a:solidFill>
                <a:srgbClr val="005740"/>
              </a:solidFill>
              <a:cs typeface="Arial" panose="020B0604020202020204" pitchFamily="34" charset="0"/>
            </a:endParaRPr>
          </a:p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Desafios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para o 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Brasil</a:t>
            </a:r>
            <a:endParaRPr kumimoji="1" lang="en-US" altLang="es-CL" sz="2400" b="1" dirty="0" smtClean="0">
              <a:solidFill>
                <a:srgbClr val="005740"/>
              </a:solidFill>
              <a:cs typeface="Arial" panose="020B0604020202020204" pitchFamily="34" charset="0"/>
            </a:endParaRPr>
          </a:p>
          <a:p>
            <a:pPr marL="800100" lvl="1" indent="-457200">
              <a:spcAft>
                <a:spcPts val="600"/>
              </a:spcAft>
              <a:buClr>
                <a:schemeClr val="folHlink"/>
              </a:buClr>
              <a:buFont typeface="+mj-lt"/>
              <a:buAutoNum type="arabicPeriod"/>
            </a:pPr>
            <a:endParaRPr kumimoji="1" lang="en-US" altLang="es-CL" sz="2400" b="1" dirty="0" smtClean="0">
              <a:solidFill>
                <a:srgbClr val="005740"/>
              </a:solidFill>
              <a:cs typeface="Arial" panose="020B0604020202020204" pitchFamily="34" charset="0"/>
            </a:endParaRPr>
          </a:p>
          <a:p>
            <a:pPr marL="800100" lvl="1" indent="-457200">
              <a:spcAft>
                <a:spcPts val="600"/>
              </a:spcAft>
              <a:buClr>
                <a:schemeClr val="folHlink"/>
              </a:buClr>
              <a:buFont typeface="+mj-lt"/>
              <a:buAutoNum type="arabicPeriod"/>
            </a:pPr>
            <a:endParaRPr kumimoji="1" lang="en-GB" altLang="es-CL" sz="2400" b="1" dirty="0" smtClean="0">
              <a:solidFill>
                <a:srgbClr val="00574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 Box 61"/>
          <p:cNvSpPr txBox="1">
            <a:spLocks noChangeArrowheads="1"/>
          </p:cNvSpPr>
          <p:nvPr/>
        </p:nvSpPr>
        <p:spPr bwMode="auto">
          <a:xfrm>
            <a:off x="0" y="612628"/>
            <a:ext cx="9121097" cy="584200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Roteiro</a:t>
            </a:r>
            <a:endParaRPr lang="en-GB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42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571500"/>
            <a:ext cx="9143999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pt-BR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Segurança </a:t>
            </a:r>
            <a:r>
              <a:rPr kumimoji="1" lang="pt-BR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Alimentar = </a:t>
            </a:r>
            <a:r>
              <a:rPr kumimoji="1" lang="pt-BR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Food</a:t>
            </a:r>
            <a:r>
              <a:rPr kumimoji="1" lang="pt-BR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Security </a:t>
            </a:r>
            <a:endParaRPr kumimoji="1" lang="pt-BR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71187" y="2009493"/>
            <a:ext cx="8281529" cy="2395083"/>
          </a:xfrm>
          <a:prstGeom prst="rect">
            <a:avLst/>
          </a:prstGeom>
        </p:spPr>
        <p:txBody>
          <a:bodyPr/>
          <a:lstStyle/>
          <a:p>
            <a:pPr indent="-342900" algn="just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  <a:defRPr/>
            </a:pPr>
            <a:r>
              <a:rPr kumimoji="1" lang="pt-BR" sz="2800" b="1" kern="0" dirty="0" smtClean="0">
                <a:solidFill>
                  <a:srgbClr val="005740"/>
                </a:solidFill>
                <a:cs typeface="Arial" charset="0"/>
              </a:rPr>
              <a:t>Condição </a:t>
            </a:r>
            <a:r>
              <a:rPr kumimoji="1" lang="pt-BR" sz="2800" b="1" kern="0" dirty="0">
                <a:solidFill>
                  <a:srgbClr val="005740"/>
                </a:solidFill>
                <a:cs typeface="Arial" charset="0"/>
              </a:rPr>
              <a:t>em que a  </a:t>
            </a:r>
            <a:r>
              <a:rPr kumimoji="1" lang="pt-BR" sz="2800" b="1" kern="0" dirty="0" smtClean="0">
                <a:solidFill>
                  <a:srgbClr val="005740"/>
                </a:solidFill>
                <a:cs typeface="Arial" charset="0"/>
              </a:rPr>
              <a:t>população tem </a:t>
            </a:r>
            <a:r>
              <a:rPr kumimoji="1" lang="pt-BR" sz="2800" b="1" u="sng" kern="0" dirty="0">
                <a:solidFill>
                  <a:srgbClr val="005740"/>
                </a:solidFill>
                <a:cs typeface="Arial" charset="0"/>
              </a:rPr>
              <a:t>acesso físico e econômico</a:t>
            </a:r>
            <a:r>
              <a:rPr kumimoji="1" lang="pt-BR" sz="2800" b="1" kern="0" dirty="0">
                <a:solidFill>
                  <a:srgbClr val="005740"/>
                </a:solidFill>
                <a:cs typeface="Arial" charset="0"/>
              </a:rPr>
              <a:t> </a:t>
            </a:r>
            <a:r>
              <a:rPr kumimoji="1" lang="pt-BR" sz="2800" b="1" kern="0" dirty="0" smtClean="0">
                <a:solidFill>
                  <a:srgbClr val="005740"/>
                </a:solidFill>
                <a:cs typeface="Arial" charset="0"/>
              </a:rPr>
              <a:t>e de </a:t>
            </a:r>
            <a:r>
              <a:rPr kumimoji="1" lang="pt-BR" sz="2800" b="1" kern="0" dirty="0">
                <a:solidFill>
                  <a:srgbClr val="005740"/>
                </a:solidFill>
                <a:cs typeface="Arial" charset="0"/>
              </a:rPr>
              <a:t>maneira </a:t>
            </a:r>
            <a:r>
              <a:rPr kumimoji="1" lang="pt-BR" sz="2800" b="1" u="sng" kern="0" dirty="0" smtClean="0">
                <a:solidFill>
                  <a:srgbClr val="005740"/>
                </a:solidFill>
                <a:cs typeface="Arial" charset="0"/>
              </a:rPr>
              <a:t>contínu</a:t>
            </a:r>
            <a:r>
              <a:rPr kumimoji="1" lang="pt-BR" sz="2800" b="1" kern="0" dirty="0" smtClean="0">
                <a:solidFill>
                  <a:srgbClr val="005740"/>
                </a:solidFill>
                <a:cs typeface="Arial" charset="0"/>
              </a:rPr>
              <a:t>a a </a:t>
            </a:r>
            <a:r>
              <a:rPr kumimoji="1" lang="pt-BR" sz="2800" b="1" kern="0" dirty="0">
                <a:solidFill>
                  <a:srgbClr val="005740"/>
                </a:solidFill>
                <a:cs typeface="Arial" charset="0"/>
              </a:rPr>
              <a:t>um </a:t>
            </a:r>
            <a:r>
              <a:rPr kumimoji="1" lang="pt-BR" sz="2800" b="1" u="sng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alimento </a:t>
            </a:r>
            <a:r>
              <a:rPr kumimoji="1" lang="pt-BR" sz="2800" b="1" u="sng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seguro</a:t>
            </a:r>
            <a:r>
              <a:rPr kumimoji="1" lang="pt-BR" sz="2800" b="1" kern="0" dirty="0" smtClean="0">
                <a:solidFill>
                  <a:srgbClr val="005740"/>
                </a:solidFill>
                <a:cs typeface="Arial" charset="0"/>
              </a:rPr>
              <a:t>, </a:t>
            </a:r>
            <a:r>
              <a:rPr kumimoji="1" lang="pt-BR" sz="2800" b="1" kern="0" dirty="0">
                <a:solidFill>
                  <a:srgbClr val="005740"/>
                </a:solidFill>
                <a:cs typeface="Arial" charset="0"/>
              </a:rPr>
              <a:t>em </a:t>
            </a:r>
            <a:r>
              <a:rPr kumimoji="1" lang="pt-BR" sz="2800" b="1" u="sng" kern="0" dirty="0">
                <a:solidFill>
                  <a:srgbClr val="005740"/>
                </a:solidFill>
                <a:cs typeface="Arial" charset="0"/>
              </a:rPr>
              <a:t>quantidade e valor nutritivo adequados </a:t>
            </a:r>
            <a:r>
              <a:rPr kumimoji="1" lang="pt-BR" sz="2800" b="1" kern="0" dirty="0">
                <a:solidFill>
                  <a:srgbClr val="005740"/>
                </a:solidFill>
                <a:cs typeface="Arial" charset="0"/>
              </a:rPr>
              <a:t>para satisfazer às exigências alimentares e garantir uma condição de vida saudável e segura 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-1" y="1452864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800" b="1" dirty="0">
                <a:solidFill>
                  <a:srgbClr val="005740"/>
                </a:solidFill>
                <a:latin typeface="+mn-lt"/>
              </a:rPr>
              <a:t>Definição</a:t>
            </a:r>
            <a:endParaRPr lang="en-US" altLang="en-US" sz="28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3307982" y="5319868"/>
            <a:ext cx="22322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57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FAO/WHO, 1997   </a:t>
            </a:r>
            <a:endParaRPr lang="en-GB" sz="20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Picture 2" descr="http://iisdrs.iisd.org/files/2014/02/fao-wh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371842"/>
            <a:ext cx="1720436" cy="83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o 18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pic>
          <p:nvPicPr>
            <p:cNvPr id="20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127" y="5882834"/>
              <a:ext cx="2160497" cy="975166"/>
            </a:xfrm>
            <a:prstGeom prst="rect">
              <a:avLst/>
            </a:prstGeom>
          </p:spPr>
        </p:pic>
        <p:cxnSp>
          <p:nvCxnSpPr>
            <p:cNvPr id="21" name="Conector reto 20"/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" descr="USP Logotip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836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0" y="489058"/>
            <a:ext cx="9068356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pt-BR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Segurança </a:t>
            </a:r>
            <a:r>
              <a:rPr kumimoji="1" lang="pt-BR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 Alimento</a:t>
            </a:r>
            <a:endParaRPr kumimoji="1" lang="pt-BR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95536" y="2475307"/>
            <a:ext cx="3924741" cy="2916195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  <a:defRPr/>
            </a:pPr>
            <a:r>
              <a:rPr kumimoji="1" lang="en-GB" sz="2400" b="1" kern="0" dirty="0" err="1" smtClean="0">
                <a:solidFill>
                  <a:srgbClr val="005740"/>
                </a:solidFill>
                <a:cs typeface="Arial" charset="0"/>
              </a:rPr>
              <a:t>Todos</a:t>
            </a:r>
            <a:r>
              <a:rPr kumimoji="1" lang="en-GB" sz="2400" b="1" kern="0" dirty="0" smtClean="0">
                <a:solidFill>
                  <a:srgbClr val="005740"/>
                </a:solidFill>
                <a:cs typeface="Arial" charset="0"/>
              </a:rPr>
              <a:t> “</a:t>
            </a:r>
            <a:r>
              <a:rPr kumimoji="1" lang="en-GB" sz="2400" b="1" kern="0" dirty="0" err="1" smtClean="0">
                <a:solidFill>
                  <a:srgbClr val="005740"/>
                </a:solidFill>
                <a:cs typeface="Arial" charset="0"/>
              </a:rPr>
              <a:t>sabem</a:t>
            </a:r>
            <a:r>
              <a:rPr kumimoji="1" lang="en-GB" sz="2400" b="1" kern="0" dirty="0" smtClean="0">
                <a:solidFill>
                  <a:srgbClr val="005740"/>
                </a:solidFill>
                <a:cs typeface="Arial" charset="0"/>
              </a:rPr>
              <a:t>” o que é um </a:t>
            </a:r>
            <a:r>
              <a:rPr kumimoji="1" lang="en-GB" sz="2400" b="1" kern="0" dirty="0" err="1" smtClean="0">
                <a:solidFill>
                  <a:srgbClr val="005740"/>
                </a:solidFill>
                <a:cs typeface="Arial" charset="0"/>
              </a:rPr>
              <a:t>alimento</a:t>
            </a:r>
            <a:r>
              <a:rPr kumimoji="1" lang="en-GB" sz="2400" b="1" kern="0" dirty="0" smtClean="0">
                <a:solidFill>
                  <a:srgbClr val="005740"/>
                </a:solidFill>
                <a:cs typeface="Arial" charset="0"/>
              </a:rPr>
              <a:t> </a:t>
            </a:r>
            <a:r>
              <a:rPr kumimoji="1" lang="en-GB" sz="2400" b="1" kern="0" dirty="0" err="1" smtClean="0">
                <a:solidFill>
                  <a:srgbClr val="005740"/>
                </a:solidFill>
                <a:cs typeface="Arial" charset="0"/>
              </a:rPr>
              <a:t>seguro</a:t>
            </a:r>
            <a:r>
              <a:rPr kumimoji="1" lang="en-GB" sz="2400" b="1" kern="0" dirty="0" smtClean="0">
                <a:solidFill>
                  <a:srgbClr val="005740"/>
                </a:solidFill>
                <a:cs typeface="Arial" charset="0"/>
              </a:rPr>
              <a:t>, mas </a:t>
            </a:r>
            <a:r>
              <a:rPr kumimoji="1" lang="en-GB" sz="2400" b="1" kern="0" dirty="0" err="1" smtClean="0">
                <a:solidFill>
                  <a:srgbClr val="005740"/>
                </a:solidFill>
                <a:cs typeface="Arial" charset="0"/>
              </a:rPr>
              <a:t>ninguem</a:t>
            </a:r>
            <a:r>
              <a:rPr kumimoji="1" lang="en-GB" sz="2400" b="1" kern="0" dirty="0" smtClean="0">
                <a:solidFill>
                  <a:srgbClr val="005740"/>
                </a:solidFill>
                <a:cs typeface="Arial" charset="0"/>
              </a:rPr>
              <a:t> </a:t>
            </a:r>
            <a:r>
              <a:rPr kumimoji="1" lang="en-GB" sz="2400" b="1" kern="0" dirty="0" err="1" smtClean="0">
                <a:solidFill>
                  <a:srgbClr val="005740"/>
                </a:solidFill>
                <a:cs typeface="Arial" charset="0"/>
              </a:rPr>
              <a:t>sabe</a:t>
            </a:r>
            <a:r>
              <a:rPr kumimoji="1" lang="en-GB" sz="2400" b="1" kern="0" dirty="0" smtClean="0">
                <a:solidFill>
                  <a:srgbClr val="005740"/>
                </a:solidFill>
                <a:cs typeface="Arial" charset="0"/>
              </a:rPr>
              <a:t> </a:t>
            </a:r>
            <a:r>
              <a:rPr kumimoji="1" lang="en-GB" sz="2400" b="1" kern="0" dirty="0" err="1" smtClean="0">
                <a:solidFill>
                  <a:srgbClr val="005740"/>
                </a:solidFill>
                <a:cs typeface="Arial" charset="0"/>
              </a:rPr>
              <a:t>definí</a:t>
            </a:r>
            <a:r>
              <a:rPr kumimoji="1" lang="en-GB" sz="2400" b="1" kern="0" dirty="0" smtClean="0">
                <a:solidFill>
                  <a:srgbClr val="005740"/>
                </a:solidFill>
                <a:cs typeface="Arial" charset="0"/>
              </a:rPr>
              <a:t>-lo </a:t>
            </a:r>
            <a:r>
              <a:rPr kumimoji="1" lang="en-GB" sz="2400" b="1" kern="0" dirty="0" err="1" smtClean="0">
                <a:solidFill>
                  <a:srgbClr val="005740"/>
                </a:solidFill>
                <a:cs typeface="Arial" charset="0"/>
              </a:rPr>
              <a:t>corretamente</a:t>
            </a:r>
            <a:endParaRPr kumimoji="1" lang="en-GB" sz="2400" b="1" kern="0" dirty="0" smtClean="0">
              <a:solidFill>
                <a:srgbClr val="005740"/>
              </a:solidFill>
              <a:cs typeface="Arial" charset="0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  <a:defRPr/>
            </a:pPr>
            <a:endParaRPr kumimoji="1" lang="en-GB" sz="2400" b="1" kern="0" dirty="0" smtClean="0">
              <a:solidFill>
                <a:srgbClr val="005740"/>
              </a:solidFill>
              <a:cs typeface="Arial" charset="0"/>
            </a:endParaRPr>
          </a:p>
          <a:p>
            <a: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None/>
              <a:defRPr/>
            </a:pPr>
            <a:r>
              <a:rPr kumimoji="1" lang="en-GB" sz="2400" b="1" kern="0" dirty="0" smtClean="0">
                <a:solidFill>
                  <a:srgbClr val="005740"/>
                </a:solidFill>
                <a:cs typeface="Arial" charset="0"/>
              </a:rPr>
              <a:t>Um </a:t>
            </a:r>
            <a:r>
              <a:rPr kumimoji="1" lang="en-GB" sz="2400" b="1" kern="0" dirty="0" err="1" smtClean="0">
                <a:solidFill>
                  <a:srgbClr val="005740"/>
                </a:solidFill>
                <a:cs typeface="Arial" charset="0"/>
              </a:rPr>
              <a:t>alimento</a:t>
            </a:r>
            <a:r>
              <a:rPr kumimoji="1" lang="en-GB" sz="2400" b="1" kern="0" dirty="0" smtClean="0">
                <a:solidFill>
                  <a:srgbClr val="005740"/>
                </a:solidFill>
                <a:cs typeface="Arial" charset="0"/>
              </a:rPr>
              <a:t> </a:t>
            </a:r>
            <a:r>
              <a:rPr kumimoji="1" lang="en-GB" sz="2400" b="1" kern="0" dirty="0" err="1" smtClean="0">
                <a:solidFill>
                  <a:srgbClr val="005740"/>
                </a:solidFill>
                <a:cs typeface="Arial" charset="0"/>
              </a:rPr>
              <a:t>não</a:t>
            </a:r>
            <a:r>
              <a:rPr kumimoji="1" lang="en-GB" sz="2400" b="1" kern="0" dirty="0" smtClean="0">
                <a:solidFill>
                  <a:srgbClr val="005740"/>
                </a:solidFill>
                <a:cs typeface="Arial" charset="0"/>
              </a:rPr>
              <a:t> é </a:t>
            </a:r>
            <a:r>
              <a:rPr kumimoji="1" lang="en-GB" sz="2400" b="1" kern="0" dirty="0" err="1" smtClean="0">
                <a:solidFill>
                  <a:srgbClr val="005740"/>
                </a:solidFill>
                <a:cs typeface="Arial" charset="0"/>
              </a:rPr>
              <a:t>seguro</a:t>
            </a:r>
            <a:r>
              <a:rPr kumimoji="1" lang="en-GB" sz="2400" b="1" kern="0" dirty="0" smtClean="0">
                <a:solidFill>
                  <a:srgbClr val="005740"/>
                </a:solidFill>
                <a:cs typeface="Arial" charset="0"/>
              </a:rPr>
              <a:t> </a:t>
            </a:r>
            <a:r>
              <a:rPr kumimoji="1" lang="en-GB" sz="2400" b="1" kern="0" dirty="0" err="1" smtClean="0">
                <a:solidFill>
                  <a:srgbClr val="005740"/>
                </a:solidFill>
                <a:cs typeface="Arial" charset="0"/>
              </a:rPr>
              <a:t>quando</a:t>
            </a:r>
            <a:r>
              <a:rPr kumimoji="1" lang="en-GB" sz="2400" b="1" kern="0" dirty="0" smtClean="0">
                <a:solidFill>
                  <a:srgbClr val="005740"/>
                </a:solidFill>
                <a:cs typeface="Arial" charset="0"/>
              </a:rPr>
              <a:t> causa </a:t>
            </a:r>
            <a:r>
              <a:rPr kumimoji="1" lang="en-GB" sz="2400" b="1" kern="0" dirty="0" err="1" smtClean="0">
                <a:solidFill>
                  <a:srgbClr val="005740"/>
                </a:solidFill>
                <a:cs typeface="Arial" charset="0"/>
              </a:rPr>
              <a:t>dano</a:t>
            </a:r>
            <a:r>
              <a:rPr kumimoji="1" lang="en-GB" sz="2400" b="1" kern="0" dirty="0" smtClean="0">
                <a:solidFill>
                  <a:srgbClr val="005740"/>
                </a:solidFill>
                <a:cs typeface="Arial" charset="0"/>
              </a:rPr>
              <a:t> a </a:t>
            </a:r>
            <a:r>
              <a:rPr kumimoji="1" lang="en-GB" sz="2400" b="1" kern="0" dirty="0" err="1" smtClean="0">
                <a:solidFill>
                  <a:srgbClr val="005740"/>
                </a:solidFill>
                <a:cs typeface="Arial" charset="0"/>
              </a:rPr>
              <a:t>alguém</a:t>
            </a:r>
            <a:endParaRPr kumimoji="1" lang="pt-BR" sz="2400" b="1" kern="0" dirty="0">
              <a:solidFill>
                <a:srgbClr val="005740"/>
              </a:solidFill>
              <a:cs typeface="Arial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-180528" y="1609766"/>
            <a:ext cx="93235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800" b="1" dirty="0" smtClean="0">
                <a:solidFill>
                  <a:srgbClr val="005740"/>
                </a:solidFill>
                <a:latin typeface="+mn-lt"/>
              </a:rPr>
              <a:t>Definição de alimento seguro</a:t>
            </a:r>
            <a:endParaRPr lang="en-US" altLang="en-US" sz="2800" b="1" dirty="0">
              <a:solidFill>
                <a:srgbClr val="005740"/>
              </a:solidFill>
              <a:latin typeface="+mn-lt"/>
            </a:endParaRPr>
          </a:p>
        </p:txBody>
      </p:sp>
      <p:pic>
        <p:nvPicPr>
          <p:cNvPr id="10242" name="Picture 2" descr="http://i95.photobucket.com/albums/l127/jota_07/ponto_interrogaca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608" y="1609766"/>
            <a:ext cx="1252924" cy="139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ta para baixo 1"/>
          <p:cNvSpPr/>
          <p:nvPr/>
        </p:nvSpPr>
        <p:spPr>
          <a:xfrm rot="16200000">
            <a:off x="4624818" y="3630901"/>
            <a:ext cx="484632" cy="605010"/>
          </a:xfrm>
          <a:prstGeom prst="down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193009" y="3544371"/>
            <a:ext cx="3384376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pt-BR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Inocuidade Alimentar</a:t>
            </a:r>
            <a:endParaRPr kumimoji="1" lang="pt-BR" altLang="en-US" sz="28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pic>
          <p:nvPicPr>
            <p:cNvPr id="17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127" y="5882834"/>
              <a:ext cx="2160497" cy="975166"/>
            </a:xfrm>
            <a:prstGeom prst="rect">
              <a:avLst/>
            </a:prstGeom>
          </p:spPr>
        </p:pic>
        <p:cxnSp>
          <p:nvCxnSpPr>
            <p:cNvPr id="18" name="Conector reto 17"/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2" descr="USP Logotip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29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upo 61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pic>
          <p:nvPicPr>
            <p:cNvPr id="6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127" y="5882834"/>
              <a:ext cx="2160497" cy="975166"/>
            </a:xfrm>
            <a:prstGeom prst="rect">
              <a:avLst/>
            </a:prstGeom>
          </p:spPr>
        </p:pic>
        <p:cxnSp>
          <p:nvCxnSpPr>
            <p:cNvPr id="64" name="Conector reto 63"/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Picture 2" descr="USP Logotip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upo 9"/>
          <p:cNvGrpSpPr/>
          <p:nvPr/>
        </p:nvGrpSpPr>
        <p:grpSpPr>
          <a:xfrm>
            <a:off x="302648" y="697125"/>
            <a:ext cx="8733976" cy="4660274"/>
            <a:chOff x="251520" y="1493368"/>
            <a:chExt cx="8733976" cy="3562754"/>
          </a:xfrm>
        </p:grpSpPr>
        <p:grpSp>
          <p:nvGrpSpPr>
            <p:cNvPr id="7" name="Grupo 6"/>
            <p:cNvGrpSpPr/>
            <p:nvPr/>
          </p:nvGrpSpPr>
          <p:grpSpPr>
            <a:xfrm>
              <a:off x="251520" y="1493368"/>
              <a:ext cx="8733976" cy="3562754"/>
              <a:chOff x="287990" y="1464072"/>
              <a:chExt cx="8733976" cy="3562754"/>
            </a:xfrm>
          </p:grpSpPr>
          <p:grpSp>
            <p:nvGrpSpPr>
              <p:cNvPr id="61" name="Grupo 60"/>
              <p:cNvGrpSpPr/>
              <p:nvPr/>
            </p:nvGrpSpPr>
            <p:grpSpPr>
              <a:xfrm>
                <a:off x="287990" y="1464072"/>
                <a:ext cx="8733976" cy="3562754"/>
                <a:chOff x="-72136" y="1271720"/>
                <a:chExt cx="8733976" cy="3161846"/>
              </a:xfrm>
            </p:grpSpPr>
            <p:grpSp>
              <p:nvGrpSpPr>
                <p:cNvPr id="5" name="Grupo 4"/>
                <p:cNvGrpSpPr/>
                <p:nvPr/>
              </p:nvGrpSpPr>
              <p:grpSpPr>
                <a:xfrm>
                  <a:off x="-72136" y="1271720"/>
                  <a:ext cx="8307182" cy="3161846"/>
                  <a:chOff x="-68316" y="1229587"/>
                  <a:chExt cx="8307182" cy="3161846"/>
                </a:xfrm>
              </p:grpSpPr>
              <p:sp>
                <p:nvSpPr>
                  <p:cNvPr id="11" name="Retângulo 10"/>
                  <p:cNvSpPr/>
                  <p:nvPr/>
                </p:nvSpPr>
                <p:spPr>
                  <a:xfrm>
                    <a:off x="1811343" y="1229587"/>
                    <a:ext cx="2551823" cy="27146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en-US" sz="2000" b="1" dirty="0" err="1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Matérias</a:t>
                    </a:r>
                    <a:r>
                      <a:rPr lang="en-US" altLang="en-US" sz="2000" b="1" dirty="0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en-US" sz="2000" b="1" dirty="0" err="1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primas</a:t>
                    </a:r>
                    <a:endParaRPr lang="en-GB" sz="2000" dirty="0">
                      <a:solidFill>
                        <a:srgbClr val="00574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2" name="Retângulo 11"/>
                  <p:cNvSpPr/>
                  <p:nvPr/>
                </p:nvSpPr>
                <p:spPr>
                  <a:xfrm>
                    <a:off x="-68316" y="1791207"/>
                    <a:ext cx="3570766" cy="48027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en-US" sz="2000" b="1" dirty="0" err="1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Perigos</a:t>
                    </a:r>
                    <a:r>
                      <a:rPr lang="en-US" altLang="en-US" sz="2000" b="1" dirty="0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en-US" sz="2000" b="1" dirty="0" err="1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biológicos</a:t>
                    </a:r>
                    <a:r>
                      <a:rPr lang="en-US" altLang="en-US" sz="2000" b="1" dirty="0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, </a:t>
                    </a:r>
                    <a:r>
                      <a:rPr lang="en-US" altLang="en-US" sz="2000" b="1" dirty="0" err="1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qu</a:t>
                    </a:r>
                    <a:r>
                      <a:rPr lang="en-GB" altLang="en-US" sz="2000" b="1" dirty="0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í</a:t>
                    </a:r>
                    <a:r>
                      <a:rPr lang="en-US" altLang="en-US" sz="2000" b="1" dirty="0" err="1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micos</a:t>
                    </a:r>
                    <a:r>
                      <a:rPr lang="en-US" altLang="en-US" sz="2000" b="1" dirty="0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 e </a:t>
                    </a:r>
                    <a:r>
                      <a:rPr lang="en-US" altLang="en-US" sz="2000" b="1" dirty="0" err="1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físicos</a:t>
                    </a:r>
                    <a:endParaRPr lang="en-GB" sz="2000" dirty="0">
                      <a:solidFill>
                        <a:srgbClr val="00574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3" name="Retângulo 12"/>
                  <p:cNvSpPr/>
                  <p:nvPr/>
                </p:nvSpPr>
                <p:spPr>
                  <a:xfrm>
                    <a:off x="1087749" y="2695774"/>
                    <a:ext cx="2216235" cy="27146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en-US" sz="2000" b="1" dirty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 </a:t>
                    </a:r>
                    <a:r>
                      <a:rPr lang="en-US" altLang="en-US" sz="2000" b="1" dirty="0" err="1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Processamento</a:t>
                    </a:r>
                    <a:endParaRPr lang="en-GB" sz="2000" dirty="0">
                      <a:solidFill>
                        <a:srgbClr val="00574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4" name="Retângulo 13"/>
                  <p:cNvSpPr/>
                  <p:nvPr/>
                </p:nvSpPr>
                <p:spPr>
                  <a:xfrm>
                    <a:off x="816660" y="4075012"/>
                    <a:ext cx="3197269" cy="27146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en-US" sz="2000" b="1" dirty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 </a:t>
                    </a:r>
                    <a:r>
                      <a:rPr lang="en-US" altLang="en-US" sz="2000" b="1" dirty="0" err="1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Contaminação</a:t>
                    </a:r>
                    <a:r>
                      <a:rPr lang="en-US" altLang="en-US" sz="2000" b="1" dirty="0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en-US" sz="2000" b="1" dirty="0" err="1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cruzada</a:t>
                    </a:r>
                    <a:endParaRPr lang="en-GB" sz="2000" dirty="0">
                      <a:solidFill>
                        <a:srgbClr val="00574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5" name="Retângulo 14"/>
                  <p:cNvSpPr/>
                  <p:nvPr/>
                </p:nvSpPr>
                <p:spPr>
                  <a:xfrm>
                    <a:off x="5603448" y="4119971"/>
                    <a:ext cx="2490778" cy="27146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en-US" sz="2000" b="1" dirty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 </a:t>
                    </a:r>
                    <a:r>
                      <a:rPr lang="en-US" altLang="en-US" sz="2000" b="1" dirty="0" err="1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Mudanças</a:t>
                    </a:r>
                    <a:r>
                      <a:rPr lang="en-US" altLang="en-US" sz="2000" b="1" dirty="0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en-US" sz="2000" b="1" dirty="0" err="1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climáticas</a:t>
                    </a:r>
                    <a:endParaRPr lang="en-GB" sz="2000" dirty="0">
                      <a:solidFill>
                        <a:srgbClr val="00574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" name="Retângulo 15"/>
                  <p:cNvSpPr/>
                  <p:nvPr/>
                </p:nvSpPr>
                <p:spPr>
                  <a:xfrm>
                    <a:off x="5521084" y="3588665"/>
                    <a:ext cx="2717782" cy="27146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en-US" sz="2000" b="1" dirty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 </a:t>
                    </a:r>
                    <a:r>
                      <a:rPr lang="en-US" altLang="en-US" sz="2000" b="1" dirty="0" err="1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Disponibilidade</a:t>
                    </a:r>
                    <a:endParaRPr lang="en-GB" sz="2000" dirty="0">
                      <a:solidFill>
                        <a:srgbClr val="00574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7" name="Retângulo 16"/>
                  <p:cNvSpPr/>
                  <p:nvPr/>
                </p:nvSpPr>
                <p:spPr>
                  <a:xfrm>
                    <a:off x="6136169" y="1813459"/>
                    <a:ext cx="1222367" cy="27146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altLang="en-US" sz="2000" b="1" dirty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 </a:t>
                    </a:r>
                    <a:r>
                      <a:rPr lang="en-US" altLang="en-US" sz="2000" b="1" dirty="0" err="1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Acesso</a:t>
                    </a:r>
                    <a:endParaRPr lang="en-GB" sz="2000" dirty="0">
                      <a:solidFill>
                        <a:srgbClr val="00574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8" name="Retângulo 17"/>
                  <p:cNvSpPr/>
                  <p:nvPr/>
                </p:nvSpPr>
                <p:spPr>
                  <a:xfrm>
                    <a:off x="1338812" y="3423086"/>
                    <a:ext cx="2150082" cy="27146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en-US" sz="2000" b="1" dirty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 </a:t>
                    </a:r>
                    <a:r>
                      <a:rPr lang="en-US" altLang="en-US" sz="2000" b="1" dirty="0" err="1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Utilização</a:t>
                    </a:r>
                    <a:r>
                      <a:rPr lang="en-US" altLang="en-US" sz="2000" b="1" dirty="0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 </a:t>
                    </a:r>
                    <a:endParaRPr lang="en-GB" sz="2000" dirty="0">
                      <a:solidFill>
                        <a:srgbClr val="00574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" name="Retângulo 18"/>
                  <p:cNvSpPr/>
                  <p:nvPr/>
                </p:nvSpPr>
                <p:spPr>
                  <a:xfrm>
                    <a:off x="6211158" y="2297368"/>
                    <a:ext cx="1359768" cy="271462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en-US" sz="2000" b="1" dirty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 </a:t>
                    </a:r>
                    <a:r>
                      <a:rPr lang="en-US" altLang="en-US" sz="2000" b="1" dirty="0" err="1" smtClean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Pobreza</a:t>
                    </a:r>
                    <a:endParaRPr lang="en-GB" sz="2000" dirty="0">
                      <a:solidFill>
                        <a:srgbClr val="005740"/>
                      </a:solidFill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" name="Elipse 19"/>
                  <p:cNvSpPr/>
                  <p:nvPr/>
                </p:nvSpPr>
                <p:spPr>
                  <a:xfrm>
                    <a:off x="3580726" y="1539687"/>
                    <a:ext cx="2421564" cy="2379216"/>
                  </a:xfrm>
                  <a:prstGeom prst="ellipse">
                    <a:avLst/>
                  </a:prstGeom>
                  <a:solidFill>
                    <a:schemeClr val="accent6">
                      <a:lumMod val="60000"/>
                      <a:lumOff val="40000"/>
                    </a:scheme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>
                      <a:solidFill>
                        <a:srgbClr val="005740"/>
                      </a:solidFill>
                    </a:endParaRPr>
                  </a:p>
                </p:txBody>
              </p:sp>
              <p:sp>
                <p:nvSpPr>
                  <p:cNvPr id="21" name="Retângulo 20"/>
                  <p:cNvSpPr/>
                  <p:nvPr/>
                </p:nvSpPr>
                <p:spPr>
                  <a:xfrm>
                    <a:off x="3718673" y="1861963"/>
                    <a:ext cx="2150082" cy="48027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en-US" altLang="en-US" sz="2000" b="1" dirty="0">
                        <a:solidFill>
                          <a:srgbClr val="005740"/>
                        </a:solidFill>
                        <a:cs typeface="Arial" panose="020B0604020202020204" pitchFamily="34" charset="0"/>
                      </a:rPr>
                      <a:t> </a:t>
                    </a:r>
                    <a:r>
                      <a:rPr lang="en-US" altLang="en-US" sz="2000" b="1" dirty="0" smtClean="0">
                        <a:solidFill>
                          <a:srgbClr val="FF0000"/>
                        </a:solidFill>
                        <a:cs typeface="Arial" panose="020B0604020202020204" pitchFamily="34" charset="0"/>
                      </a:rPr>
                      <a:t>SEGURANÇA ALIMENTAR</a:t>
                    </a:r>
                    <a:endParaRPr lang="en-GB" sz="2000" dirty="0">
                      <a:solidFill>
                        <a:srgbClr val="FF0000"/>
                      </a:solidFill>
                      <a:cs typeface="Arial" panose="020B0604020202020204" pitchFamily="34" charset="0"/>
                    </a:endParaRPr>
                  </a:p>
                </p:txBody>
              </p:sp>
              <p:cxnSp>
                <p:nvCxnSpPr>
                  <p:cNvPr id="23" name="Conector de seta reta 22"/>
                  <p:cNvCxnSpPr/>
                  <p:nvPr/>
                </p:nvCxnSpPr>
                <p:spPr>
                  <a:xfrm>
                    <a:off x="3732201" y="1518521"/>
                    <a:ext cx="493930" cy="1116354"/>
                  </a:xfrm>
                  <a:prstGeom prst="straightConnector1">
                    <a:avLst/>
                  </a:prstGeom>
                  <a:ln w="38100"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Conector de seta reta 23"/>
                  <p:cNvCxnSpPr/>
                  <p:nvPr/>
                </p:nvCxnSpPr>
                <p:spPr>
                  <a:xfrm>
                    <a:off x="3248246" y="2065047"/>
                    <a:ext cx="761662" cy="695842"/>
                  </a:xfrm>
                  <a:prstGeom prst="straightConnector1">
                    <a:avLst/>
                  </a:prstGeom>
                  <a:ln w="38100"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Conector de seta reta 24"/>
                  <p:cNvCxnSpPr>
                    <a:endCxn id="8" idx="3"/>
                  </p:cNvCxnSpPr>
                  <p:nvPr/>
                </p:nvCxnSpPr>
                <p:spPr>
                  <a:xfrm flipV="1">
                    <a:off x="3764391" y="3521614"/>
                    <a:ext cx="407890" cy="660748"/>
                  </a:xfrm>
                  <a:prstGeom prst="straightConnector1">
                    <a:avLst/>
                  </a:prstGeom>
                  <a:ln w="38100"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Conector de seta reta 25"/>
                  <p:cNvCxnSpPr/>
                  <p:nvPr/>
                </p:nvCxnSpPr>
                <p:spPr>
                  <a:xfrm>
                    <a:off x="3181011" y="2873157"/>
                    <a:ext cx="728016" cy="107497"/>
                  </a:xfrm>
                  <a:prstGeom prst="straightConnector1">
                    <a:avLst/>
                  </a:prstGeom>
                  <a:ln w="38100">
                    <a:solidFill>
                      <a:schemeClr val="tx1">
                        <a:lumMod val="75000"/>
                        <a:lumOff val="25000"/>
                      </a:schemeClr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Conector de seta reta 26"/>
                  <p:cNvCxnSpPr/>
                  <p:nvPr/>
                </p:nvCxnSpPr>
                <p:spPr>
                  <a:xfrm flipH="1" flipV="1">
                    <a:off x="5247462" y="3837540"/>
                    <a:ext cx="424363" cy="344822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Conector de seta reta 30"/>
                  <p:cNvCxnSpPr/>
                  <p:nvPr/>
                </p:nvCxnSpPr>
                <p:spPr>
                  <a:xfrm flipH="1">
                    <a:off x="5502044" y="1574796"/>
                    <a:ext cx="366711" cy="226901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Conector de seta reta 31"/>
                  <p:cNvCxnSpPr/>
                  <p:nvPr/>
                </p:nvCxnSpPr>
                <p:spPr>
                  <a:xfrm flipH="1">
                    <a:off x="5794063" y="1988830"/>
                    <a:ext cx="371869" cy="105305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ector de seta reta 32"/>
                  <p:cNvCxnSpPr/>
                  <p:nvPr/>
                </p:nvCxnSpPr>
                <p:spPr>
                  <a:xfrm flipH="1" flipV="1">
                    <a:off x="5671825" y="3523316"/>
                    <a:ext cx="363650" cy="187473"/>
                  </a:xfrm>
                  <a:prstGeom prst="straightConnector1">
                    <a:avLst/>
                  </a:prstGeom>
                  <a:ln w="38100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" name="Elipse 7"/>
                  <p:cNvSpPr/>
                  <p:nvPr/>
                </p:nvSpPr>
                <p:spPr>
                  <a:xfrm>
                    <a:off x="3901483" y="2444760"/>
                    <a:ext cx="1849123" cy="1261613"/>
                  </a:xfrm>
                  <a:prstGeom prst="ellipse">
                    <a:avLst/>
                  </a:prstGeom>
                  <a:solidFill>
                    <a:srgbClr val="AFD498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000">
                      <a:solidFill>
                        <a:srgbClr val="005740"/>
                      </a:solidFill>
                    </a:endParaRPr>
                  </a:p>
                </p:txBody>
              </p:sp>
            </p:grpSp>
            <p:sp>
              <p:nvSpPr>
                <p:cNvPr id="48" name="Retângulo 47"/>
                <p:cNvSpPr/>
                <p:nvPr/>
              </p:nvSpPr>
              <p:spPr>
                <a:xfrm>
                  <a:off x="4025669" y="2851284"/>
                  <a:ext cx="1595110" cy="68909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en-US" sz="2000" b="1" dirty="0">
                      <a:solidFill>
                        <a:srgbClr val="005740"/>
                      </a:solidFill>
                      <a:cs typeface="Arial" panose="020B0604020202020204" pitchFamily="34" charset="0"/>
                    </a:rPr>
                    <a:t> </a:t>
                  </a:r>
                  <a:r>
                    <a:rPr lang="en-US" altLang="en-US" sz="2000" b="1" dirty="0" smtClean="0">
                      <a:solidFill>
                        <a:srgbClr val="005740"/>
                      </a:solidFill>
                      <a:cs typeface="Arial" panose="020B0604020202020204" pitchFamily="34" charset="0"/>
                    </a:rPr>
                    <a:t>SEGURANÇA DO ALIMENTO</a:t>
                  </a:r>
                  <a:endParaRPr lang="en-GB" sz="2000" dirty="0">
                    <a:solidFill>
                      <a:srgbClr val="005740"/>
                    </a:solidFill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55" name="Conector de seta reta 54"/>
                <p:cNvCxnSpPr/>
                <p:nvPr/>
              </p:nvCxnSpPr>
              <p:spPr>
                <a:xfrm flipV="1">
                  <a:off x="3070519" y="3358107"/>
                  <a:ext cx="830680" cy="246214"/>
                </a:xfrm>
                <a:prstGeom prst="straightConnector1">
                  <a:avLst/>
                </a:prstGeom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Retângulo 57"/>
                <p:cNvSpPr/>
                <p:nvPr/>
              </p:nvSpPr>
              <p:spPr>
                <a:xfrm>
                  <a:off x="5944058" y="3034143"/>
                  <a:ext cx="2717782" cy="27146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en-US" sz="2000" b="1" dirty="0" smtClean="0">
                      <a:solidFill>
                        <a:srgbClr val="005740"/>
                      </a:solidFill>
                      <a:cs typeface="Arial" panose="020B0604020202020204" pitchFamily="34" charset="0"/>
                    </a:rPr>
                    <a:t>Valor </a:t>
                  </a:r>
                  <a:r>
                    <a:rPr lang="en-US" altLang="en-US" sz="2000" b="1" dirty="0" err="1" smtClean="0">
                      <a:solidFill>
                        <a:srgbClr val="005740"/>
                      </a:solidFill>
                      <a:cs typeface="Arial" panose="020B0604020202020204" pitchFamily="34" charset="0"/>
                    </a:rPr>
                    <a:t>nutricional</a:t>
                  </a:r>
                  <a:endParaRPr lang="en-GB" sz="2000" dirty="0">
                    <a:solidFill>
                      <a:srgbClr val="005740"/>
                    </a:solidFill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59" name="Conector de seta reta 58"/>
                <p:cNvCxnSpPr/>
                <p:nvPr/>
              </p:nvCxnSpPr>
              <p:spPr>
                <a:xfrm flipH="1" flipV="1">
                  <a:off x="5940874" y="3117470"/>
                  <a:ext cx="406725" cy="35358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6" name="Retângulo 35"/>
              <p:cNvSpPr/>
              <p:nvPr/>
            </p:nvSpPr>
            <p:spPr>
              <a:xfrm>
                <a:off x="6209254" y="1637029"/>
                <a:ext cx="2164512" cy="30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en-US" sz="2000" b="1" dirty="0">
                    <a:solidFill>
                      <a:schemeClr val="accent3">
                        <a:lumMod val="50000"/>
                      </a:schemeClr>
                    </a:solidFill>
                    <a:cs typeface="Arial" panose="020B0604020202020204" pitchFamily="34" charset="0"/>
                  </a:rPr>
                  <a:t> </a:t>
                </a:r>
                <a:r>
                  <a:rPr lang="en-US" alt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  <a:cs typeface="Arial" panose="020B0604020202020204" pitchFamily="34" charset="0"/>
                  </a:rPr>
                  <a:t>Políticas</a:t>
                </a:r>
                <a:r>
                  <a:rPr lang="en-US" altLang="en-US" sz="2000" b="1" dirty="0" smtClean="0">
                    <a:solidFill>
                      <a:schemeClr val="accent3">
                        <a:lumMod val="50000"/>
                      </a:schemeClr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altLang="en-US" sz="2000" b="1" dirty="0" err="1" smtClean="0">
                    <a:solidFill>
                      <a:schemeClr val="accent3">
                        <a:lumMod val="50000"/>
                      </a:schemeClr>
                    </a:solidFill>
                    <a:cs typeface="Arial" panose="020B0604020202020204" pitchFamily="34" charset="0"/>
                  </a:rPr>
                  <a:t>Públicas</a:t>
                </a:r>
                <a:endParaRPr lang="en-GB" sz="2000" dirty="0">
                  <a:solidFill>
                    <a:schemeClr val="accent3">
                      <a:lumMod val="50000"/>
                    </a:schemeClr>
                  </a:solidFill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37" name="Conector de seta reta 31"/>
            <p:cNvCxnSpPr/>
            <p:nvPr/>
          </p:nvCxnSpPr>
          <p:spPr>
            <a:xfrm flipH="1">
              <a:off x="6301000" y="2849480"/>
              <a:ext cx="412227" cy="19257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4026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8394487"/>
              </p:ext>
            </p:extLst>
          </p:nvPr>
        </p:nvGraphicFramePr>
        <p:xfrm>
          <a:off x="408383" y="1628800"/>
          <a:ext cx="8388426" cy="35865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344"/>
                <a:gridCol w="1829153"/>
                <a:gridCol w="1512168"/>
                <a:gridCol w="1944216"/>
                <a:gridCol w="1848545"/>
              </a:tblGrid>
              <a:tr h="855347"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solidFill>
                            <a:srgbClr val="00574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PERÍODO</a:t>
                      </a:r>
                      <a:endParaRPr lang="pt-BR" sz="1800" b="1" dirty="0">
                        <a:solidFill>
                          <a:srgbClr val="00574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1442" marR="91442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solidFill>
                            <a:srgbClr val="00574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FERRAMENTA</a:t>
                      </a:r>
                      <a:endParaRPr lang="pt-BR" sz="1800" b="1" dirty="0">
                        <a:solidFill>
                          <a:srgbClr val="00574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1442" marR="91442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solidFill>
                            <a:srgbClr val="00574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FOCO</a:t>
                      </a:r>
                      <a:endParaRPr lang="pt-BR" sz="1800" b="1" dirty="0">
                        <a:solidFill>
                          <a:srgbClr val="00574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1442" marR="91442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 smtClean="0">
                          <a:solidFill>
                            <a:srgbClr val="00574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OBJETIVO</a:t>
                      </a:r>
                      <a:endParaRPr lang="pt-BR" sz="1800" b="1" dirty="0">
                        <a:solidFill>
                          <a:srgbClr val="00574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91442" marR="91442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 smtClean="0">
                          <a:solidFill>
                            <a:srgbClr val="00574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CARACTERÍSTICA</a:t>
                      </a:r>
                    </a:p>
                  </a:txBody>
                  <a:tcPr marL="91442" marR="91442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05687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dirty="0" smtClean="0">
                          <a:solidFill>
                            <a:srgbClr val="005740"/>
                          </a:solidFill>
                          <a:latin typeface="+mn-lt"/>
                        </a:rPr>
                        <a:t>Até 1980</a:t>
                      </a:r>
                      <a:endParaRPr lang="pt-BR" sz="1600" b="1" dirty="0">
                        <a:solidFill>
                          <a:srgbClr val="005740"/>
                        </a:solidFill>
                        <a:latin typeface="+mn-lt"/>
                      </a:endParaRPr>
                    </a:p>
                  </a:txBody>
                  <a:tcPr marL="91442" marR="91442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dirty="0" smtClean="0">
                          <a:solidFill>
                            <a:srgbClr val="005740"/>
                          </a:solidFill>
                          <a:latin typeface="+mn-lt"/>
                        </a:rPr>
                        <a:t>Análise</a:t>
                      </a:r>
                      <a:r>
                        <a:rPr lang="pt-BR" sz="1600" b="1" baseline="0" dirty="0" smtClean="0">
                          <a:solidFill>
                            <a:srgbClr val="005740"/>
                          </a:solidFill>
                          <a:latin typeface="+mn-lt"/>
                        </a:rPr>
                        <a:t> de </a:t>
                      </a:r>
                      <a:r>
                        <a:rPr lang="pt-BR" sz="1600" b="1" baseline="0" dirty="0" err="1" smtClean="0">
                          <a:solidFill>
                            <a:srgbClr val="005740"/>
                          </a:solidFill>
                          <a:latin typeface="+mn-lt"/>
                        </a:rPr>
                        <a:t>laborat</a:t>
                      </a:r>
                      <a:r>
                        <a:rPr lang="en-US" sz="1600" b="1" baseline="0" dirty="0" err="1" smtClean="0">
                          <a:solidFill>
                            <a:srgbClr val="005740"/>
                          </a:solidFill>
                          <a:latin typeface="+mn-lt"/>
                        </a:rPr>
                        <a:t>ó</a:t>
                      </a:r>
                      <a:r>
                        <a:rPr lang="pt-BR" sz="1600" b="1" baseline="0" dirty="0" smtClean="0">
                          <a:solidFill>
                            <a:srgbClr val="005740"/>
                          </a:solidFill>
                          <a:latin typeface="+mn-lt"/>
                        </a:rPr>
                        <a:t>rio</a:t>
                      </a:r>
                      <a:endParaRPr lang="pt-BR" sz="1600" b="1" dirty="0">
                        <a:solidFill>
                          <a:srgbClr val="005740"/>
                        </a:solidFill>
                        <a:latin typeface="+mn-lt"/>
                      </a:endParaRPr>
                    </a:p>
                  </a:txBody>
                  <a:tcPr marL="91442" marR="91442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baseline="0" dirty="0" smtClean="0">
                          <a:solidFill>
                            <a:srgbClr val="005740"/>
                          </a:solidFill>
                          <a:latin typeface="+mn-lt"/>
                        </a:rPr>
                        <a:t>Produto final</a:t>
                      </a:r>
                      <a:endParaRPr lang="pt-BR" sz="1600" b="1" dirty="0">
                        <a:solidFill>
                          <a:srgbClr val="005740"/>
                        </a:solidFill>
                        <a:latin typeface="+mn-lt"/>
                      </a:endParaRPr>
                    </a:p>
                  </a:txBody>
                  <a:tcPr marL="91442" marR="91442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dirty="0" smtClean="0">
                          <a:solidFill>
                            <a:srgbClr val="005740"/>
                          </a:solidFill>
                          <a:latin typeface="+mn-lt"/>
                        </a:rPr>
                        <a:t>Conformidade com padrões pré-estabelecidos</a:t>
                      </a:r>
                      <a:endParaRPr lang="pt-BR" sz="1600" b="1" dirty="0">
                        <a:solidFill>
                          <a:srgbClr val="005740"/>
                        </a:solidFill>
                        <a:latin typeface="+mn-lt"/>
                      </a:endParaRPr>
                    </a:p>
                  </a:txBody>
                  <a:tcPr marL="91442" marR="91442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dirty="0" smtClean="0">
                          <a:solidFill>
                            <a:srgbClr val="005740"/>
                          </a:solidFill>
                          <a:latin typeface="+mn-lt"/>
                        </a:rPr>
                        <a:t>Pouco valor</a:t>
                      </a:r>
                      <a:endParaRPr lang="pt-BR" sz="1600" b="1" dirty="0">
                        <a:solidFill>
                          <a:srgbClr val="005740"/>
                        </a:solidFill>
                        <a:latin typeface="+mn-lt"/>
                      </a:endParaRPr>
                    </a:p>
                  </a:txBody>
                  <a:tcPr marL="91442" marR="91442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6467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dirty="0" smtClean="0">
                          <a:solidFill>
                            <a:srgbClr val="005740"/>
                          </a:solidFill>
                          <a:latin typeface="+mn-lt"/>
                        </a:rPr>
                        <a:t>1980-1995</a:t>
                      </a:r>
                      <a:endParaRPr lang="pt-BR" sz="1600" b="1" dirty="0">
                        <a:solidFill>
                          <a:srgbClr val="005740"/>
                        </a:solidFill>
                        <a:latin typeface="+mn-lt"/>
                      </a:endParaRPr>
                    </a:p>
                  </a:txBody>
                  <a:tcPr marL="91442" marR="91442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dirty="0" smtClean="0">
                          <a:solidFill>
                            <a:srgbClr val="005740"/>
                          </a:solidFill>
                          <a:latin typeface="+mn-lt"/>
                        </a:rPr>
                        <a:t>Boas Práticas e</a:t>
                      </a:r>
                      <a:r>
                        <a:rPr lang="pt-BR" sz="1600" b="1" baseline="0" dirty="0" smtClean="0">
                          <a:solidFill>
                            <a:srgbClr val="005740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baseline="0" dirty="0" smtClean="0">
                          <a:solidFill>
                            <a:srgbClr val="005740"/>
                          </a:solidFill>
                          <a:latin typeface="+mn-lt"/>
                        </a:rPr>
                        <a:t>HACCP*</a:t>
                      </a:r>
                      <a:endParaRPr lang="pt-BR" sz="1600" b="1" dirty="0">
                        <a:solidFill>
                          <a:srgbClr val="005740"/>
                        </a:solidFill>
                        <a:latin typeface="+mn-lt"/>
                      </a:endParaRPr>
                    </a:p>
                  </a:txBody>
                  <a:tcPr marL="91442" marR="91442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rgbClr val="005740"/>
                          </a:solidFill>
                          <a:latin typeface="+mn-lt"/>
                        </a:rPr>
                        <a:t>Processo</a:t>
                      </a:r>
                      <a:endParaRPr lang="pt-BR" sz="1600" b="1" dirty="0">
                        <a:solidFill>
                          <a:srgbClr val="005740"/>
                        </a:solidFill>
                        <a:latin typeface="+mn-lt"/>
                      </a:endParaRPr>
                    </a:p>
                  </a:txBody>
                  <a:tcPr marL="91442" marR="91442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dirty="0" smtClean="0">
                          <a:solidFill>
                            <a:srgbClr val="005740"/>
                          </a:solidFill>
                          <a:latin typeface="+mn-lt"/>
                        </a:rPr>
                        <a:t>Verificação do controle do processo</a:t>
                      </a:r>
                      <a:endParaRPr lang="pt-BR" sz="1600" b="1" dirty="0">
                        <a:solidFill>
                          <a:srgbClr val="005740"/>
                        </a:solidFill>
                        <a:latin typeface="+mn-lt"/>
                      </a:endParaRPr>
                    </a:p>
                  </a:txBody>
                  <a:tcPr marL="91442" marR="91442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rgbClr val="005740"/>
                          </a:solidFill>
                          <a:latin typeface="+mn-lt"/>
                        </a:rPr>
                        <a:t>Preventiva</a:t>
                      </a:r>
                    </a:p>
                  </a:txBody>
                  <a:tcPr marL="91442" marR="91442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514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dirty="0" smtClean="0">
                          <a:solidFill>
                            <a:srgbClr val="005740"/>
                          </a:solidFill>
                          <a:latin typeface="+mn-lt"/>
                        </a:rPr>
                        <a:t>Após 1995</a:t>
                      </a:r>
                      <a:endParaRPr lang="pt-BR" sz="1600" b="1" dirty="0">
                        <a:solidFill>
                          <a:srgbClr val="005740"/>
                        </a:solidFill>
                        <a:latin typeface="+mn-lt"/>
                      </a:endParaRPr>
                    </a:p>
                  </a:txBody>
                  <a:tcPr marL="91442" marR="91442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dirty="0" smtClean="0">
                          <a:solidFill>
                            <a:srgbClr val="005740"/>
                          </a:solidFill>
                          <a:latin typeface="+mn-lt"/>
                        </a:rPr>
                        <a:t>Avaliação de Risco</a:t>
                      </a:r>
                      <a:endParaRPr lang="pt-BR" sz="1600" b="1" dirty="0">
                        <a:solidFill>
                          <a:srgbClr val="005740"/>
                        </a:solidFill>
                        <a:latin typeface="+mn-lt"/>
                      </a:endParaRPr>
                    </a:p>
                  </a:txBody>
                  <a:tcPr marL="91442" marR="91442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dirty="0" smtClean="0">
                          <a:solidFill>
                            <a:srgbClr val="005740"/>
                          </a:solidFill>
                          <a:latin typeface="+mn-lt"/>
                        </a:rPr>
                        <a:t>Toda a cadeia</a:t>
                      </a:r>
                      <a:endParaRPr lang="pt-BR" sz="1600" b="1" dirty="0">
                        <a:solidFill>
                          <a:srgbClr val="005740"/>
                        </a:solidFill>
                        <a:latin typeface="+mn-lt"/>
                      </a:endParaRPr>
                    </a:p>
                  </a:txBody>
                  <a:tcPr marL="91442" marR="91442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dirty="0" smtClean="0">
                          <a:solidFill>
                            <a:srgbClr val="005740"/>
                          </a:solidFill>
                          <a:latin typeface="+mn-lt"/>
                        </a:rPr>
                        <a:t>Proteção</a:t>
                      </a:r>
                      <a:r>
                        <a:rPr lang="pt-BR" sz="1600" b="1" baseline="0" dirty="0" smtClean="0">
                          <a:solidFill>
                            <a:srgbClr val="005740"/>
                          </a:solidFill>
                          <a:latin typeface="+mn-lt"/>
                        </a:rPr>
                        <a:t> da saúde</a:t>
                      </a:r>
                      <a:endParaRPr lang="pt-BR" sz="1600" b="1" dirty="0">
                        <a:solidFill>
                          <a:srgbClr val="005740"/>
                        </a:solidFill>
                        <a:latin typeface="+mn-lt"/>
                      </a:endParaRPr>
                    </a:p>
                  </a:txBody>
                  <a:tcPr marL="91442" marR="91442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t-BR" sz="1600" b="1" dirty="0" smtClean="0">
                          <a:solidFill>
                            <a:srgbClr val="005740"/>
                          </a:solidFill>
                          <a:latin typeface="+mn-lt"/>
                        </a:rPr>
                        <a:t>Estratégica</a:t>
                      </a:r>
                      <a:endParaRPr lang="pt-BR" sz="1600" b="1" dirty="0">
                        <a:solidFill>
                          <a:srgbClr val="005740"/>
                        </a:solidFill>
                        <a:latin typeface="+mn-lt"/>
                      </a:endParaRPr>
                    </a:p>
                  </a:txBody>
                  <a:tcPr marL="91442" marR="91442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08384" y="367122"/>
            <a:ext cx="8388424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Ferramentas </a:t>
            </a:r>
            <a:r>
              <a:rPr lang="pt-BR" altLang="en-US" sz="28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para a garantia da </a:t>
            </a:r>
            <a:r>
              <a:rPr lang="pt-BR" altLang="en-US" sz="28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seguran</a:t>
            </a:r>
            <a:r>
              <a:rPr lang="en-US" altLang="en-US" sz="28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ça</a:t>
            </a:r>
            <a:r>
              <a:rPr lang="en-US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altLang="en-US" sz="28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microbiológica</a:t>
            </a:r>
            <a:r>
              <a:rPr lang="pt-BR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pt-BR" altLang="en-US" sz="28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dos alimentos</a:t>
            </a:r>
          </a:p>
        </p:txBody>
      </p:sp>
    </p:spTree>
    <p:extLst>
      <p:ext uri="{BB962C8B-B14F-4D97-AF65-F5344CB8AC3E}">
        <p14:creationId xmlns:p14="http://schemas.microsoft.com/office/powerpoint/2010/main" val="412442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264149" y="1052736"/>
            <a:ext cx="5410200" cy="1420812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defTabSz="762000">
              <a:defRPr sz="3200" b="1" i="1">
                <a:solidFill>
                  <a:schemeClr val="tx1"/>
                </a:solidFill>
                <a:latin typeface="Tahoma" pitchFamily="34" charset="0"/>
              </a:defRPr>
            </a:lvl1pPr>
            <a:lvl2pPr marL="533400" indent="-354013" defTabSz="762000">
              <a:defRPr sz="3200" b="1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762000">
              <a:defRPr sz="3200" b="1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762000">
              <a:defRPr sz="3200" b="1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762000">
              <a:defRPr sz="3200" b="1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algn="ctr">
              <a:spcBef>
                <a:spcPct val="20000"/>
              </a:spcBef>
              <a:buClr>
                <a:schemeClr val="folHlink"/>
              </a:buClr>
              <a:defRPr/>
            </a:pPr>
            <a:r>
              <a:rPr kumimoji="1" lang="en-US" sz="2800" i="0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Acordo</a:t>
            </a:r>
            <a:r>
              <a:rPr kumimoji="1" lang="en-US" sz="2800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kumimoji="1" lang="en-US" sz="2800" i="0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Medidas</a:t>
            </a:r>
            <a:r>
              <a:rPr kumimoji="1" lang="en-US" sz="2800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US" sz="2800" i="0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Sanitárias</a:t>
            </a:r>
            <a:r>
              <a:rPr kumimoji="1" lang="en-US" sz="2800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 </a:t>
            </a:r>
            <a:r>
              <a:rPr kumimoji="1" lang="en-US" sz="2800" i="0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Fitossanitárias</a:t>
            </a:r>
            <a:r>
              <a:rPr kumimoji="1" lang="en-US" sz="2800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- MSF</a:t>
            </a:r>
          </a:p>
          <a:p>
            <a:pPr lvl="1" algn="ctr">
              <a:spcBef>
                <a:spcPct val="20000"/>
              </a:spcBef>
              <a:buClr>
                <a:schemeClr val="folHlink"/>
              </a:buClr>
              <a:defRPr/>
            </a:pPr>
            <a:r>
              <a:rPr kumimoji="1" lang="en-US" sz="2000" i="0" dirty="0" smtClean="0">
                <a:solidFill>
                  <a:srgbClr val="005740"/>
                </a:solidFill>
                <a:latin typeface="+mn-lt"/>
              </a:rPr>
              <a:t>(</a:t>
            </a:r>
            <a:r>
              <a:rPr kumimoji="1" lang="en-US" sz="2000" dirty="0" smtClean="0">
                <a:solidFill>
                  <a:srgbClr val="005740"/>
                </a:solidFill>
                <a:latin typeface="+mn-lt"/>
              </a:rPr>
              <a:t>SPS*  Agreement</a:t>
            </a:r>
            <a:r>
              <a:rPr kumimoji="1" lang="en-US" sz="2000" i="0" dirty="0" smtClean="0">
                <a:solidFill>
                  <a:srgbClr val="005740"/>
                </a:solidFill>
                <a:latin typeface="+mn-lt"/>
              </a:rPr>
              <a:t>)</a:t>
            </a:r>
          </a:p>
          <a:p>
            <a:pPr lvl="1" algn="ctr">
              <a:spcBef>
                <a:spcPct val="20000"/>
              </a:spcBef>
              <a:buClr>
                <a:schemeClr val="folHlink"/>
              </a:buClr>
              <a:defRPr/>
            </a:pPr>
            <a:endParaRPr kumimoji="1" lang="en-US" sz="1200" i="0" dirty="0">
              <a:solidFill>
                <a:srgbClr val="005740"/>
              </a:solidFill>
              <a:latin typeface="+mn-lt"/>
            </a:endParaRPr>
          </a:p>
          <a:p>
            <a:pPr lvl="1" algn="ctr">
              <a:spcBef>
                <a:spcPct val="20000"/>
              </a:spcBef>
              <a:buClr>
                <a:schemeClr val="folHlink"/>
              </a:buClr>
              <a:defRPr/>
            </a:pPr>
            <a:r>
              <a:rPr kumimoji="1" lang="en-GB" sz="1400" i="0" dirty="0" smtClean="0">
                <a:solidFill>
                  <a:srgbClr val="005740"/>
                </a:solidFill>
                <a:latin typeface="+mn-lt"/>
              </a:rPr>
              <a:t>Sanitary and </a:t>
            </a:r>
            <a:r>
              <a:rPr kumimoji="1" lang="en-GB" sz="1400" i="0" dirty="0" err="1" smtClean="0">
                <a:solidFill>
                  <a:srgbClr val="005740"/>
                </a:solidFill>
                <a:latin typeface="+mn-lt"/>
              </a:rPr>
              <a:t>Phytosanitary</a:t>
            </a:r>
            <a:r>
              <a:rPr kumimoji="1" lang="en-GB" sz="1400" i="0" dirty="0" smtClean="0">
                <a:solidFill>
                  <a:srgbClr val="005740"/>
                </a:solidFill>
                <a:latin typeface="+mn-lt"/>
              </a:rPr>
              <a:t> Agreement 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395536" y="3830861"/>
            <a:ext cx="28495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2800" b="1">
                <a:solidFill>
                  <a:schemeClr val="accent3">
                    <a:lumMod val="50000"/>
                  </a:schemeClr>
                </a:solidFill>
                <a:latin typeface="+mn-lt"/>
              </a:rPr>
              <a:t>1994</a:t>
            </a:r>
            <a:endParaRPr kumimoji="1" lang="en-US" altLang="en-US" sz="2800" b="1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265736" y="3429223"/>
            <a:ext cx="5410200" cy="1328738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defTabSz="762000">
              <a:defRPr sz="3200" b="1" i="1">
                <a:solidFill>
                  <a:schemeClr val="tx1"/>
                </a:solidFill>
                <a:latin typeface="Tahoma" pitchFamily="34" charset="0"/>
              </a:defRPr>
            </a:lvl1pPr>
            <a:lvl2pPr marL="533400" indent="-354013" defTabSz="762000">
              <a:defRPr sz="3200" b="1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762000">
              <a:defRPr sz="3200" b="1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762000">
              <a:defRPr sz="3200" b="1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762000">
              <a:defRPr sz="3200" b="1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defTabSz="7620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lvl="1" algn="ctr">
              <a:spcBef>
                <a:spcPct val="20000"/>
              </a:spcBef>
              <a:buClr>
                <a:schemeClr val="folHlink"/>
              </a:buClr>
              <a:defRPr/>
            </a:pPr>
            <a:r>
              <a:rPr kumimoji="1" lang="en-US" sz="2800" i="0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Acordo</a:t>
            </a:r>
            <a:r>
              <a:rPr kumimoji="1" lang="en-US" sz="2800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kumimoji="1" lang="en-US" sz="2800" i="0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Barreiras</a:t>
            </a:r>
            <a:r>
              <a:rPr kumimoji="1" lang="en-US" sz="2800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US" sz="2800" i="0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Técnicas</a:t>
            </a:r>
            <a:r>
              <a:rPr kumimoji="1" lang="en-US" sz="2800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US" sz="2800" i="0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ao</a:t>
            </a:r>
            <a:r>
              <a:rPr kumimoji="1" lang="en-US" sz="2800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US" sz="2800" i="0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Comércio</a:t>
            </a:r>
            <a:r>
              <a:rPr kumimoji="1" lang="en-US" sz="2800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- BTC</a:t>
            </a:r>
          </a:p>
          <a:p>
            <a:pPr lvl="1" algn="ctr">
              <a:spcBef>
                <a:spcPct val="20000"/>
              </a:spcBef>
              <a:buClr>
                <a:schemeClr val="folHlink"/>
              </a:buClr>
              <a:defRPr/>
            </a:pPr>
            <a:r>
              <a:rPr kumimoji="1" lang="en-US" sz="2000" i="0" dirty="0" smtClean="0">
                <a:solidFill>
                  <a:srgbClr val="005740"/>
                </a:solidFill>
                <a:latin typeface="+mn-lt"/>
              </a:rPr>
              <a:t>(</a:t>
            </a:r>
            <a:r>
              <a:rPr kumimoji="1" lang="en-US" sz="2000" dirty="0" smtClean="0">
                <a:solidFill>
                  <a:srgbClr val="005740"/>
                </a:solidFill>
                <a:latin typeface="+mn-lt"/>
              </a:rPr>
              <a:t>TBT **Agreement</a:t>
            </a:r>
            <a:r>
              <a:rPr kumimoji="1" lang="en-US" sz="2000" i="0" dirty="0" smtClean="0">
                <a:solidFill>
                  <a:srgbClr val="005740"/>
                </a:solidFill>
                <a:latin typeface="+mn-lt"/>
              </a:rPr>
              <a:t>)</a:t>
            </a:r>
          </a:p>
          <a:p>
            <a:pPr marL="179387" lvl="1" inden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endParaRPr lang="en-GB" sz="1200" i="0" dirty="0" smtClean="0">
              <a:solidFill>
                <a:srgbClr val="005740"/>
              </a:solidFill>
              <a:latin typeface="+mn-lt"/>
            </a:endParaRPr>
          </a:p>
          <a:p>
            <a:pPr marL="179387" lvl="1" indent="0"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GB" sz="1400" i="0" dirty="0" smtClean="0">
                <a:solidFill>
                  <a:srgbClr val="005740"/>
                </a:solidFill>
                <a:latin typeface="+mn-lt"/>
              </a:rPr>
              <a:t>Technical Barriers of Trade Agreement</a:t>
            </a:r>
            <a:r>
              <a:rPr lang="en-GB" sz="1400" dirty="0" smtClean="0">
                <a:solidFill>
                  <a:srgbClr val="005740"/>
                </a:solidFill>
                <a:latin typeface="+mn-lt"/>
              </a:rPr>
              <a:t> </a:t>
            </a:r>
            <a:endParaRPr lang="en-US" sz="1400" dirty="0" smtClean="0">
              <a:solidFill>
                <a:srgbClr val="005740"/>
              </a:solidFill>
              <a:latin typeface="+mn-lt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FontTx/>
              <a:buChar char="–"/>
              <a:defRPr/>
            </a:pPr>
            <a:endParaRPr kumimoji="1" lang="en-GB" sz="2000" i="0" dirty="0" smtClean="0">
              <a:solidFill>
                <a:srgbClr val="005740"/>
              </a:solidFill>
              <a:latin typeface="+mn-lt"/>
            </a:endParaRPr>
          </a:p>
        </p:txBody>
      </p:sp>
      <p:pic>
        <p:nvPicPr>
          <p:cNvPr id="11" name="Picture 2" descr="http://bdoza.files.wordpress.com/2009/12/w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67" y="1425798"/>
            <a:ext cx="20955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08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9552" y="2277343"/>
            <a:ext cx="828092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>
            <a:lvl1pPr marL="342900" indent="-34290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0" lang="pt-BR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0" lang="pt-BR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0" lang="pt-BR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0" lang="pt-BR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0" lang="pt-BR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2400" b="1" dirty="0" smtClean="0">
                <a:solidFill>
                  <a:srgbClr val="005740"/>
                </a:solidFill>
              </a:rPr>
              <a:t>Proteger a saúde humana e animal</a:t>
            </a:r>
          </a:p>
          <a:p>
            <a:pPr>
              <a:defRPr/>
            </a:pPr>
            <a:endParaRPr sz="2400" b="1" dirty="0" smtClean="0">
              <a:solidFill>
                <a:srgbClr val="005740"/>
              </a:solidFill>
            </a:endParaRPr>
          </a:p>
          <a:p>
            <a:pPr>
              <a:defRPr/>
            </a:pPr>
            <a:r>
              <a:rPr sz="2400" b="1" dirty="0" smtClean="0">
                <a:solidFill>
                  <a:srgbClr val="005740"/>
                </a:solidFill>
              </a:rPr>
              <a:t>Prevenir protecionismo, assegurando práticas justas de comércio internacional</a:t>
            </a:r>
          </a:p>
          <a:p>
            <a:pPr>
              <a:defRPr/>
            </a:pPr>
            <a:endParaRPr sz="2400" b="1" dirty="0" smtClean="0">
              <a:solidFill>
                <a:srgbClr val="005740"/>
              </a:solidFill>
            </a:endParaRPr>
          </a:p>
          <a:p>
            <a:pPr>
              <a:defRPr/>
            </a:pPr>
            <a:r>
              <a:rPr sz="2400" b="1" dirty="0" smtClean="0">
                <a:solidFill>
                  <a:srgbClr val="005740"/>
                </a:solidFill>
              </a:rPr>
              <a:t>Prevenir barreiras desnecessárias ao comércio</a:t>
            </a:r>
          </a:p>
          <a:p>
            <a:pPr>
              <a:defRPr/>
            </a:pPr>
            <a:endParaRPr sz="2400" b="1" dirty="0" smtClean="0">
              <a:solidFill>
                <a:srgbClr val="005740"/>
              </a:solidFill>
            </a:endParaRPr>
          </a:p>
          <a:p>
            <a:pPr>
              <a:defRPr/>
            </a:pPr>
            <a:r>
              <a:rPr sz="2400" b="1" dirty="0" smtClean="0">
                <a:solidFill>
                  <a:srgbClr val="005740"/>
                </a:solidFill>
              </a:rPr>
              <a:t>Garantir que organizações governamentais e não governamentais, relacionadas ao tema, falem a mesma linguagem e atuem de forma coordenada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87190" y="1286743"/>
            <a:ext cx="56022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kumimoji="1" lang="es-ES_tradnl" altLang="en-US" sz="2400" b="1" dirty="0">
                <a:solidFill>
                  <a:srgbClr val="005740"/>
                </a:solidFill>
                <a:latin typeface="+mn-lt"/>
              </a:rPr>
              <a:t>Objetivos </a:t>
            </a:r>
            <a:r>
              <a:rPr kumimoji="1" lang="es-ES_tradnl" altLang="en-US" sz="2400" b="1" dirty="0" err="1">
                <a:solidFill>
                  <a:srgbClr val="005740"/>
                </a:solidFill>
                <a:latin typeface="+mn-lt"/>
              </a:rPr>
              <a:t>principais</a:t>
            </a:r>
            <a:r>
              <a:rPr kumimoji="1" lang="es-ES_tradnl" altLang="en-US" sz="2400" b="1" dirty="0">
                <a:solidFill>
                  <a:srgbClr val="005740"/>
                </a:solidFill>
                <a:latin typeface="+mn-lt"/>
              </a:rPr>
              <a:t>:</a:t>
            </a:r>
            <a:r>
              <a:rPr kumimoji="1" lang="en-GB" altLang="en-US" sz="2400" b="1" dirty="0">
                <a:solidFill>
                  <a:srgbClr val="005740"/>
                </a:solidFill>
                <a:latin typeface="+mn-lt"/>
              </a:rPr>
              <a:t> </a:t>
            </a:r>
            <a:endParaRPr kumimoji="1" lang="en-US" altLang="en-US" sz="2400" b="1" dirty="0">
              <a:solidFill>
                <a:srgbClr val="005740"/>
              </a:solidFill>
              <a:latin typeface="+mn-lt"/>
            </a:endParaRPr>
          </a:p>
        </p:txBody>
      </p:sp>
      <p:pic>
        <p:nvPicPr>
          <p:cNvPr id="9" name="Picture 8" descr="j0397975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490" y="935906"/>
            <a:ext cx="172878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 txBox="1">
            <a:spLocks noChangeArrowheads="1"/>
          </p:cNvSpPr>
          <p:nvPr/>
        </p:nvSpPr>
        <p:spPr bwMode="auto">
          <a:xfrm>
            <a:off x="2466653" y="404664"/>
            <a:ext cx="4248150" cy="60960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Monotype Sorts" pitchFamily="2" charset="2"/>
              <a:buNone/>
            </a:pPr>
            <a:r>
              <a:rPr lang="es-ES_tradnl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Acordo</a:t>
            </a:r>
            <a:r>
              <a:rPr lang="es-ES_tradnl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s-ES_tradnl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MSF/1994</a:t>
            </a:r>
            <a:endParaRPr lang="en-US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551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9552" y="2277343"/>
            <a:ext cx="828092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>
            <a:lvl1pPr marL="342900" indent="-34290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0" lang="pt-BR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0" lang="pt-BR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kumimoji="0" lang="pt-BR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kumimoji="0" lang="pt-BR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latinLnBrk="0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0" lang="pt-BR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0" lang="pt-BR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sz="2400" b="1" dirty="0" smtClean="0">
                <a:solidFill>
                  <a:srgbClr val="005740"/>
                </a:solidFill>
              </a:rPr>
              <a:t>Proteger a saúde humana </a:t>
            </a:r>
            <a:r>
              <a:rPr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e animal</a:t>
            </a:r>
          </a:p>
          <a:p>
            <a:pPr>
              <a:defRPr/>
            </a:pPr>
            <a:endParaRPr sz="24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>
              <a:defRPr/>
            </a:pPr>
            <a:r>
              <a:rPr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Prevenir protecionismo, assegurando práticas justas de comércio internacional</a:t>
            </a:r>
          </a:p>
          <a:p>
            <a:pPr>
              <a:defRPr/>
            </a:pPr>
            <a:endParaRPr sz="2400" b="1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>
              <a:defRPr/>
            </a:pPr>
            <a:r>
              <a:rPr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Prevenir barreiras desnecessárias ao comércio</a:t>
            </a:r>
          </a:p>
          <a:p>
            <a:pPr>
              <a:defRPr/>
            </a:pPr>
            <a:endParaRPr sz="2400" b="1" dirty="0" smtClean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>
              <a:defRPr/>
            </a:pPr>
            <a:r>
              <a:rPr sz="2400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Garantir que organizações governamentais e não governamentais, relacionadas ao tema, falem a mesma linguagem e atuem de forma coordenada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687190" y="1286743"/>
            <a:ext cx="56022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kumimoji="1" lang="es-ES_tradnl" altLang="en-US" sz="2400" b="1" dirty="0">
                <a:solidFill>
                  <a:srgbClr val="005740"/>
                </a:solidFill>
                <a:latin typeface="+mn-lt"/>
              </a:rPr>
              <a:t>Objetivos </a:t>
            </a:r>
            <a:r>
              <a:rPr kumimoji="1" lang="es-ES_tradnl" altLang="en-US" sz="2400" b="1" dirty="0" err="1">
                <a:solidFill>
                  <a:srgbClr val="005740"/>
                </a:solidFill>
                <a:latin typeface="+mn-lt"/>
              </a:rPr>
              <a:t>principais</a:t>
            </a:r>
            <a:r>
              <a:rPr kumimoji="1" lang="es-ES_tradnl" altLang="en-US" sz="2400" b="1" dirty="0">
                <a:solidFill>
                  <a:srgbClr val="005740"/>
                </a:solidFill>
                <a:latin typeface="+mn-lt"/>
              </a:rPr>
              <a:t>:</a:t>
            </a:r>
            <a:r>
              <a:rPr kumimoji="1" lang="en-GB" altLang="en-US" sz="2400" b="1" dirty="0">
                <a:solidFill>
                  <a:srgbClr val="005740"/>
                </a:solidFill>
                <a:latin typeface="+mn-lt"/>
              </a:rPr>
              <a:t> </a:t>
            </a:r>
            <a:endParaRPr kumimoji="1" lang="en-US" altLang="en-US" sz="2400" b="1" dirty="0">
              <a:solidFill>
                <a:srgbClr val="005740"/>
              </a:solidFill>
              <a:latin typeface="+mn-lt"/>
            </a:endParaRPr>
          </a:p>
        </p:txBody>
      </p:sp>
      <p:pic>
        <p:nvPicPr>
          <p:cNvPr id="9" name="Picture 8" descr="j0397975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490" y="935906"/>
            <a:ext cx="1728787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 txBox="1">
            <a:spLocks noChangeArrowheads="1"/>
          </p:cNvSpPr>
          <p:nvPr/>
        </p:nvSpPr>
        <p:spPr bwMode="auto">
          <a:xfrm>
            <a:off x="2466653" y="404664"/>
            <a:ext cx="4248150" cy="60960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Monotype Sorts" pitchFamily="2" charset="2"/>
              <a:buNone/>
            </a:pPr>
            <a:r>
              <a:rPr lang="es-ES_tradnl" altLang="en-US" sz="32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Acordo MSF</a:t>
            </a:r>
            <a:endParaRPr lang="en-US" altLang="en-US" sz="3200" b="1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529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 txBox="1">
            <a:spLocks noChangeArrowheads="1"/>
          </p:cNvSpPr>
          <p:nvPr/>
        </p:nvSpPr>
        <p:spPr bwMode="auto">
          <a:xfrm>
            <a:off x="0" y="260648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pt-BR" altLang="en-US" sz="3600" b="1" dirty="0" err="1" smtClean="0">
                <a:solidFill>
                  <a:srgbClr val="005740"/>
                </a:solidFill>
                <a:latin typeface="Calibri" panose="020F0502020204030204" pitchFamily="34" charset="0"/>
              </a:rPr>
              <a:t>Prote</a:t>
            </a:r>
            <a:r>
              <a:rPr kumimoji="1" lang="en-US" altLang="en-US" sz="3600" b="1" dirty="0" err="1" smtClean="0">
                <a:solidFill>
                  <a:srgbClr val="005740"/>
                </a:solidFill>
                <a:latin typeface="Calibri" panose="020F0502020204030204" pitchFamily="34" charset="0"/>
              </a:rPr>
              <a:t>ção</a:t>
            </a:r>
            <a:r>
              <a:rPr kumimoji="1" lang="en-US" altLang="en-US" sz="3600" b="1" dirty="0" smtClean="0">
                <a:solidFill>
                  <a:srgbClr val="005740"/>
                </a:solidFill>
                <a:latin typeface="Calibri" panose="020F0502020204030204" pitchFamily="34" charset="0"/>
              </a:rPr>
              <a:t> </a:t>
            </a:r>
            <a:r>
              <a:rPr kumimoji="1" lang="en-US" altLang="en-US" sz="3600" b="1" dirty="0" err="1" smtClean="0">
                <a:solidFill>
                  <a:srgbClr val="005740"/>
                </a:solidFill>
                <a:latin typeface="Calibri" panose="020F0502020204030204" pitchFamily="34" charset="0"/>
              </a:rPr>
              <a:t>à</a:t>
            </a:r>
            <a:r>
              <a:rPr kumimoji="1" lang="en-US" altLang="en-US" sz="3600" b="1" dirty="0" smtClean="0">
                <a:solidFill>
                  <a:srgbClr val="005740"/>
                </a:solidFill>
                <a:latin typeface="Calibri" panose="020F0502020204030204" pitchFamily="34" charset="0"/>
              </a:rPr>
              <a:t> </a:t>
            </a:r>
            <a:r>
              <a:rPr kumimoji="1" lang="en-US" altLang="en-US" sz="3600" b="1" dirty="0" err="1" smtClean="0">
                <a:solidFill>
                  <a:srgbClr val="005740"/>
                </a:solidFill>
                <a:latin typeface="Calibri" panose="020F0502020204030204" pitchFamily="34" charset="0"/>
              </a:rPr>
              <a:t>saúde</a:t>
            </a:r>
            <a:endParaRPr kumimoji="1" lang="en-US" altLang="en-US" sz="3600" b="1" dirty="0" smtClean="0">
              <a:solidFill>
                <a:srgbClr val="005740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kumimoji="1" lang="en-US" altLang="en-US" sz="3600" b="1" dirty="0">
                <a:solidFill>
                  <a:srgbClr val="005740"/>
                </a:solidFill>
                <a:latin typeface="Calibri" panose="020F0502020204030204" pitchFamily="34" charset="0"/>
              </a:rPr>
              <a:t>P</a:t>
            </a:r>
            <a:r>
              <a:rPr kumimoji="1" lang="pt-BR" altLang="en-US" sz="3600" b="1" dirty="0" err="1" smtClean="0">
                <a:solidFill>
                  <a:srgbClr val="005740"/>
                </a:solidFill>
                <a:latin typeface="Calibri" panose="020F0502020204030204" pitchFamily="34" charset="0"/>
              </a:rPr>
              <a:t>erigos</a:t>
            </a:r>
            <a:endParaRPr kumimoji="1" lang="en-US" altLang="en-US" sz="3600" b="1" dirty="0">
              <a:solidFill>
                <a:srgbClr val="005740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Group 1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894005"/>
              </p:ext>
            </p:extLst>
          </p:nvPr>
        </p:nvGraphicFramePr>
        <p:xfrm>
          <a:off x="467544" y="1700808"/>
          <a:ext cx="8375743" cy="3707437"/>
        </p:xfrm>
        <a:graphic>
          <a:graphicData uri="http://schemas.openxmlformats.org/drawingml/2006/table">
            <a:tbl>
              <a:tblPr/>
              <a:tblGrid>
                <a:gridCol w="1779604"/>
                <a:gridCol w="6596139"/>
              </a:tblGrid>
              <a:tr h="5760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1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+mn-lt"/>
                        </a:rPr>
                        <a:t>Biológicos</a:t>
                      </a:r>
                      <a:endParaRPr kumimoji="1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+mn-lt"/>
                      </a:endParaRP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1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+mn-lt"/>
                        </a:rPr>
                        <a:t>Bactérias patogênicas, fungos, protozoários, vírus, OGM</a:t>
                      </a:r>
                      <a:endParaRPr kumimoji="1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+mn-lt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54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1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+mn-lt"/>
                        </a:rPr>
                        <a:t>Químicos</a:t>
                      </a:r>
                      <a:endParaRPr kumimoji="1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+mn-lt"/>
                      </a:endParaRP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1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+mn-lt"/>
                        </a:rPr>
                        <a:t>Toxinas microbianas e de moluscos, príons, defensivos agrícolas, metais pesados, hormônios, sanitizantes, medicamentos de uso veterinário, corticosteroides, defensivos agrícolas, aminas, glicosídeos cianogênicos, glicoalcalóides, lectinas, nitrosaminas, hidrocarbonetos aromáticos policíclicos, furanos, glúten, substâncias alergênicas, sal, lactose....</a:t>
                      </a:r>
                      <a:endParaRPr kumimoji="1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+mn-lt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983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1" lang="pt-BR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+mn-lt"/>
                        </a:rPr>
                        <a:t>Físicos</a:t>
                      </a:r>
                      <a:endParaRPr kumimoji="1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+mn-lt"/>
                      </a:endParaRPr>
                    </a:p>
                  </a:txBody>
                  <a:tcPr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r>
                        <a:rPr kumimoji="1" lang="pt-BR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+mn-lt"/>
                        </a:rPr>
                        <a:t>Metal, vidro, madeira, material plástico, pêlo, casca, osso, pedra, areia, fragmento de inseto, pequenos animais....</a:t>
                      </a:r>
                      <a:endParaRPr kumimoji="1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+mn-lt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6" name="Grupo 5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pic>
          <p:nvPicPr>
            <p:cNvPr id="7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127" y="5882834"/>
              <a:ext cx="2160497" cy="975166"/>
            </a:xfrm>
            <a:prstGeom prst="rect">
              <a:avLst/>
            </a:prstGeom>
          </p:spPr>
        </p:pic>
        <p:cxnSp>
          <p:nvCxnSpPr>
            <p:cNvPr id="8" name="Conector reto 7"/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Picture 2" descr="USP Logotip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542" y="38785"/>
            <a:ext cx="1628800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33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02" name="Picture 14" descr="http://www.ufrgs.br/alimentus/disciplinas/tecnologia-de-alimentos-especiais/alta-pressao/uh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8310" y="3284946"/>
            <a:ext cx="732533" cy="129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o 13"/>
          <p:cNvGrpSpPr/>
          <p:nvPr/>
        </p:nvGrpSpPr>
        <p:grpSpPr>
          <a:xfrm>
            <a:off x="4631828" y="4689641"/>
            <a:ext cx="2743215" cy="1330205"/>
            <a:chOff x="4603141" y="4194334"/>
            <a:chExt cx="3105328" cy="1762278"/>
          </a:xfrm>
        </p:grpSpPr>
        <p:pic>
          <p:nvPicPr>
            <p:cNvPr id="147460" name="Picture 4" descr="esultado de imagem para microbial mutation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1997" y="4199095"/>
              <a:ext cx="3096472" cy="1741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tângulo 12"/>
            <p:cNvSpPr/>
            <p:nvPr/>
          </p:nvSpPr>
          <p:spPr>
            <a:xfrm>
              <a:off x="4603141" y="4194334"/>
              <a:ext cx="1837740" cy="17622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47458" name="Picture 2" descr="cone do forno micro-ondas, estilo dos desenhos animad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804" y="4593711"/>
            <a:ext cx="1294748" cy="129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57200" y="448273"/>
            <a:ext cx="8316912" cy="80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28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Por que o problema </a:t>
            </a:r>
            <a:r>
              <a:rPr lang="pt-BR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das enfermidades </a:t>
            </a:r>
          </a:p>
          <a:p>
            <a:pPr eaLnBrk="1" hangingPunct="1"/>
            <a:r>
              <a:rPr lang="pt-BR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causadas por alimentos persiste </a:t>
            </a:r>
            <a:r>
              <a:rPr lang="pt-BR" altLang="en-US" sz="28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?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108056" y="2479417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GB" sz="200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69346" y="2853042"/>
            <a:ext cx="8569080" cy="2313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Clr>
                <a:srgbClr val="FFCC00"/>
              </a:buClr>
              <a:buFont typeface="Verdana" panose="020B0604030504040204" pitchFamily="34" charset="0"/>
              <a:buChar char="•"/>
            </a:pPr>
            <a:r>
              <a:rPr lang="pt-BR" altLang="en-US" sz="2400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lang="pt-BR" altLang="en-US" sz="2400" b="1" dirty="0" smtClean="0">
                <a:solidFill>
                  <a:srgbClr val="005740"/>
                </a:solidFill>
                <a:latin typeface="+mn-lt"/>
              </a:rPr>
              <a:t>Alterações </a:t>
            </a:r>
            <a:r>
              <a:rPr lang="pt-BR" altLang="en-US" sz="2400" b="1" dirty="0">
                <a:solidFill>
                  <a:srgbClr val="005740"/>
                </a:solidFill>
                <a:latin typeface="+mn-lt"/>
              </a:rPr>
              <a:t>demográficas</a:t>
            </a:r>
          </a:p>
          <a:p>
            <a:pPr eaLnBrk="1" hangingPunct="1">
              <a:spcBef>
                <a:spcPts val="1200"/>
              </a:spcBef>
              <a:buClr>
                <a:srgbClr val="FFCC00"/>
              </a:buClr>
              <a:buFont typeface="Verdana" panose="020B0604030504040204" pitchFamily="34" charset="0"/>
              <a:buChar char="•"/>
            </a:pPr>
            <a:r>
              <a:rPr lang="pt-BR" altLang="en-US" sz="24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lang="pt-BR" altLang="en-US" sz="2400" b="1" dirty="0">
                <a:solidFill>
                  <a:srgbClr val="005740"/>
                </a:solidFill>
                <a:latin typeface="+mn-lt"/>
              </a:rPr>
              <a:t>Alterações nos hábitos de consumo de alimentos</a:t>
            </a:r>
          </a:p>
          <a:p>
            <a:pPr eaLnBrk="1" hangingPunct="1">
              <a:spcBef>
                <a:spcPts val="1200"/>
              </a:spcBef>
              <a:buClr>
                <a:srgbClr val="FFCC00"/>
              </a:buClr>
              <a:buFont typeface="Verdana" panose="020B0604030504040204" pitchFamily="34" charset="0"/>
              <a:buChar char="•"/>
            </a:pPr>
            <a:r>
              <a:rPr lang="pt-BR" altLang="en-US" sz="24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lang="pt-BR" altLang="en-US" sz="2400" b="1" dirty="0">
                <a:solidFill>
                  <a:srgbClr val="005740"/>
                </a:solidFill>
                <a:latin typeface="+mn-lt"/>
              </a:rPr>
              <a:t>Alterações nas formas de produção de alimentos</a:t>
            </a:r>
          </a:p>
          <a:p>
            <a:pPr eaLnBrk="1" hangingPunct="1">
              <a:spcBef>
                <a:spcPts val="1200"/>
              </a:spcBef>
              <a:buClr>
                <a:srgbClr val="FFCC00"/>
              </a:buClr>
              <a:buFont typeface="Verdana" panose="020B0604030504040204" pitchFamily="34" charset="0"/>
              <a:buChar char="•"/>
            </a:pPr>
            <a:r>
              <a:rPr lang="pt-BR" altLang="en-US" sz="24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lang="pt-BR" altLang="en-US" sz="2400" b="1" dirty="0">
                <a:solidFill>
                  <a:srgbClr val="005740"/>
                </a:solidFill>
                <a:latin typeface="+mn-lt"/>
              </a:rPr>
              <a:t>Alterações nas formas de </a:t>
            </a:r>
            <a:r>
              <a:rPr lang="pt-BR" altLang="en-US" sz="2400" b="1" dirty="0" smtClean="0">
                <a:solidFill>
                  <a:srgbClr val="005740"/>
                </a:solidFill>
                <a:latin typeface="+mn-lt"/>
              </a:rPr>
              <a:t>preparo dos alimentos para consumo</a:t>
            </a:r>
            <a:endParaRPr lang="pt-BR" altLang="en-US" sz="2400" b="1" dirty="0">
              <a:solidFill>
                <a:srgbClr val="005740"/>
              </a:solidFill>
              <a:latin typeface="+mn-lt"/>
            </a:endParaRPr>
          </a:p>
          <a:p>
            <a:pPr eaLnBrk="1" hangingPunct="1">
              <a:spcBef>
                <a:spcPts val="1200"/>
              </a:spcBef>
              <a:buClr>
                <a:srgbClr val="FFCC00"/>
              </a:buClr>
              <a:buFont typeface="Verdana" panose="020B0604030504040204" pitchFamily="34" charset="0"/>
              <a:buChar char="•"/>
            </a:pPr>
            <a:r>
              <a:rPr lang="pt-BR" altLang="en-US" sz="2400" b="1" dirty="0" smtClean="0">
                <a:solidFill>
                  <a:srgbClr val="005740"/>
                </a:solidFill>
                <a:latin typeface="+mn-lt"/>
              </a:rPr>
              <a:t> Alterações na fisiologia dos microrganismos</a:t>
            </a:r>
            <a:endParaRPr lang="pt-BR" altLang="en-US" sz="2400" dirty="0">
              <a:solidFill>
                <a:srgbClr val="005740"/>
              </a:solidFill>
              <a:latin typeface="+mn-lt"/>
            </a:endParaRPr>
          </a:p>
        </p:txBody>
      </p:sp>
      <p:pic>
        <p:nvPicPr>
          <p:cNvPr id="16" name="Picture 4" descr="http://4.bp.blogspot.com/_hGxxszGOdgc/S-8_vHOiWXI/AAAAAAAAAUc/ZtxgWHMkYYo/s1600/Vovo.Passar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089" y="1979053"/>
            <a:ext cx="1001867" cy="112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 descr="http://4.bp.blogspot.com/_H_VpI-Veo4A/TLOQkCy3OdI/AAAAAAAAAGU/3ED5ZCSgPK0/s1600/baby+bo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02055"/>
            <a:ext cx="870975" cy="852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626409" y="1649908"/>
            <a:ext cx="2896543" cy="578731"/>
            <a:chOff x="610951" y="964753"/>
            <a:chExt cx="1916666" cy="578731"/>
          </a:xfrm>
        </p:grpSpPr>
        <p:sp>
          <p:nvSpPr>
            <p:cNvPr id="19" name="Rectangle 2"/>
            <p:cNvSpPr>
              <a:spLocks noChangeArrowheads="1"/>
            </p:cNvSpPr>
            <p:nvPr/>
          </p:nvSpPr>
          <p:spPr bwMode="auto">
            <a:xfrm>
              <a:off x="1034152" y="1111684"/>
              <a:ext cx="1493465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en-US" sz="2400" b="1" dirty="0" smtClean="0">
                  <a:solidFill>
                    <a:srgbClr val="0057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Ocorrência ?</a:t>
              </a:r>
              <a:endParaRPr lang="pt-BR" altLang="en-US" sz="24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20" name="Seta para a direita 8"/>
            <p:cNvSpPr>
              <a:spLocks noChangeArrowheads="1"/>
            </p:cNvSpPr>
            <p:nvPr/>
          </p:nvSpPr>
          <p:spPr bwMode="auto">
            <a:xfrm rot="16200000">
              <a:off x="555075" y="1020629"/>
              <a:ext cx="522914" cy="411162"/>
            </a:xfrm>
            <a:prstGeom prst="rightArrow">
              <a:avLst>
                <a:gd name="adj1" fmla="val 50000"/>
                <a:gd name="adj2" fmla="val 49826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>
                <a:solidFill>
                  <a:srgbClr val="00574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81" y="397467"/>
            <a:ext cx="2409267" cy="1419157"/>
          </a:xfrm>
          <a:prstGeom prst="rect">
            <a:avLst/>
          </a:prstGeom>
        </p:spPr>
      </p:pic>
      <p:sp>
        <p:nvSpPr>
          <p:cNvPr id="11" name="AutoShape 4" descr="esultado de imagem para foodborne diseases graphs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6" descr="esultado de imagem para foodborne diseases graphs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4572000" y="4186058"/>
            <a:ext cx="1868881" cy="1770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245" y="2435568"/>
            <a:ext cx="1081645" cy="57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6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108056" y="2479417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GB" sz="2000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178646" y="2814749"/>
            <a:ext cx="8550480" cy="183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200"/>
              </a:spcBef>
              <a:buClr>
                <a:srgbClr val="FFCC00"/>
              </a:buClr>
              <a:buFont typeface="Verdana" panose="020B0604030504040204" pitchFamily="34" charset="0"/>
              <a:buChar char="•"/>
            </a:pPr>
            <a:r>
              <a:rPr lang="pt-BR" altLang="en-US" sz="2400" b="1" dirty="0" smtClean="0">
                <a:solidFill>
                  <a:srgbClr val="005740"/>
                </a:solidFill>
                <a:latin typeface="+mn-lt"/>
              </a:rPr>
              <a:t> Modernização </a:t>
            </a:r>
            <a:r>
              <a:rPr lang="pt-BR" altLang="en-US" sz="2400" b="1" dirty="0">
                <a:solidFill>
                  <a:srgbClr val="005740"/>
                </a:solidFill>
                <a:latin typeface="+mn-lt"/>
              </a:rPr>
              <a:t>dos métodos </a:t>
            </a:r>
            <a:r>
              <a:rPr lang="pt-BR" altLang="en-US" sz="2400" b="1" dirty="0" smtClean="0">
                <a:solidFill>
                  <a:srgbClr val="005740"/>
                </a:solidFill>
                <a:latin typeface="+mn-lt"/>
              </a:rPr>
              <a:t>analíticos laboratoriais</a:t>
            </a:r>
          </a:p>
          <a:p>
            <a:pPr eaLnBrk="1" hangingPunct="1">
              <a:spcBef>
                <a:spcPts val="1200"/>
              </a:spcBef>
              <a:buClr>
                <a:srgbClr val="FFCC00"/>
              </a:buClr>
              <a:buFont typeface="Verdana" panose="020B0604030504040204" pitchFamily="34" charset="0"/>
              <a:buChar char="•"/>
            </a:pPr>
            <a:r>
              <a:rPr lang="pt-BR" altLang="en-US" sz="24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pt-BR" altLang="en-US" sz="2400" b="1" dirty="0" smtClean="0">
                <a:solidFill>
                  <a:srgbClr val="005740"/>
                </a:solidFill>
                <a:latin typeface="+mn-lt"/>
              </a:rPr>
              <a:t>Aprimoramento dos sistemas de notificação de casos e surtos </a:t>
            </a:r>
            <a:endParaRPr lang="pt-BR" altLang="en-US" sz="2400" b="1" dirty="0">
              <a:solidFill>
                <a:srgbClr val="005740"/>
              </a:solidFill>
              <a:latin typeface="+mn-lt"/>
            </a:endParaRPr>
          </a:p>
          <a:p>
            <a:pPr eaLnBrk="1" hangingPunct="1">
              <a:spcBef>
                <a:spcPts val="1200"/>
              </a:spcBef>
              <a:buClr>
                <a:srgbClr val="FFCC00"/>
              </a:buClr>
              <a:buFont typeface="Verdana" panose="020B0604030504040204" pitchFamily="34" charset="0"/>
              <a:buChar char="•"/>
            </a:pPr>
            <a:r>
              <a:rPr lang="pt-BR" altLang="en-US" sz="24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lang="pt-BR" altLang="en-US" sz="2400" b="1" dirty="0">
                <a:solidFill>
                  <a:srgbClr val="005740"/>
                </a:solidFill>
                <a:latin typeface="+mn-lt"/>
              </a:rPr>
              <a:t>Melhoramento dos estudos </a:t>
            </a:r>
            <a:r>
              <a:rPr lang="pt-BR" altLang="en-US" sz="2400" b="1" dirty="0" smtClean="0">
                <a:solidFill>
                  <a:srgbClr val="005740"/>
                </a:solidFill>
                <a:latin typeface="+mn-lt"/>
              </a:rPr>
              <a:t>epidemiológicos</a:t>
            </a:r>
          </a:p>
          <a:p>
            <a:pPr eaLnBrk="1" hangingPunct="1">
              <a:spcBef>
                <a:spcPts val="1200"/>
              </a:spcBef>
              <a:buClr>
                <a:srgbClr val="FFCC00"/>
              </a:buClr>
              <a:buFont typeface="Verdana" panose="020B0604030504040204" pitchFamily="34" charset="0"/>
              <a:buChar char="•"/>
            </a:pPr>
            <a:r>
              <a:rPr lang="pt-BR" altLang="en-US" sz="2400" b="1" dirty="0" smtClean="0">
                <a:solidFill>
                  <a:srgbClr val="005740"/>
                </a:solidFill>
                <a:latin typeface="+mn-lt"/>
              </a:rPr>
              <a:t>Maior visibilidade dos casos</a:t>
            </a:r>
            <a:endParaRPr lang="pt-BR" altLang="en-US" sz="2400" dirty="0">
              <a:solidFill>
                <a:srgbClr val="005740"/>
              </a:solidFill>
              <a:latin typeface="+mn-lt"/>
            </a:endParaRPr>
          </a:p>
        </p:txBody>
      </p:sp>
      <p:pic>
        <p:nvPicPr>
          <p:cNvPr id="12296" name="Picture 8" descr="https://cdn-assets.answersingenesis.org/img/cms/content/contentnode/header_image/mutation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881" y="3792796"/>
            <a:ext cx="2119644" cy="672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3869407" y="4612369"/>
            <a:ext cx="3400026" cy="737064"/>
            <a:chOff x="3892180" y="4429182"/>
            <a:chExt cx="2795397" cy="589683"/>
          </a:xfrm>
        </p:grpSpPr>
        <p:pic>
          <p:nvPicPr>
            <p:cNvPr id="12294" name="Picture 6" descr="http://4.bp.blogspot.com/-wijAYvpf-Rg/VPsrV8njkuI/AAAAAAAAOSE/UtO6vjF11yg/s1600/chamadas-whatsapp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2180" y="4496522"/>
              <a:ext cx="648663" cy="503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8" name="Picture 10" descr="http://cdn.toptenreviews.com/rev/site/cms/category_headers/55-h_main-w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1347" y="4429182"/>
              <a:ext cx="1305726" cy="5896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462" name="Picture 6" descr="https://encrypted-tbn1.gstatic.com/images?q=tbn:ANd9GcQoqwYUBmcUs_vvS5dBeTGbfGzgVuoHzx9GA-UuPRLxj5Fv2p3CeQoavo_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6558" y="4515437"/>
              <a:ext cx="384789" cy="384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7464" name="Picture 8" descr="https://encrypted-tbn2.gstatic.com/images?q=tbn:ANd9GcRM35k24Qs3UIveNGRfi2QVcv15DsU67HUuWJbEvFk3dCAbXsxFRbGgSB1o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1522" y="4566241"/>
              <a:ext cx="466055" cy="38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AutoShape 4" descr="esultado de imagem para foodborne diseases graphs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AutoShape 6" descr="esultado de imagem para foodborne diseases graphs"/>
          <p:cNvSpPr>
            <a:spLocks noChangeAspect="1" noChangeArrowheads="1"/>
          </p:cNvSpPr>
          <p:nvPr/>
        </p:nvSpPr>
        <p:spPr bwMode="auto">
          <a:xfrm>
            <a:off x="152400" y="15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457200" y="448273"/>
            <a:ext cx="8316912" cy="804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28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Por que o problema </a:t>
            </a:r>
            <a:r>
              <a:rPr lang="pt-BR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das enfermidades </a:t>
            </a:r>
          </a:p>
          <a:p>
            <a:pPr eaLnBrk="1" hangingPunct="1"/>
            <a:r>
              <a:rPr lang="pt-BR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causadas por alimentos persiste </a:t>
            </a:r>
            <a:r>
              <a:rPr lang="pt-BR" altLang="en-US" sz="28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?</a:t>
            </a:r>
          </a:p>
        </p:txBody>
      </p:sp>
      <p:grpSp>
        <p:nvGrpSpPr>
          <p:cNvPr id="31" name="Grupo 30"/>
          <p:cNvGrpSpPr/>
          <p:nvPr/>
        </p:nvGrpSpPr>
        <p:grpSpPr>
          <a:xfrm>
            <a:off x="626409" y="1649908"/>
            <a:ext cx="2896543" cy="578731"/>
            <a:chOff x="610951" y="964753"/>
            <a:chExt cx="1916666" cy="578731"/>
          </a:xfrm>
        </p:grpSpPr>
        <p:sp>
          <p:nvSpPr>
            <p:cNvPr id="32" name="Rectangle 2"/>
            <p:cNvSpPr>
              <a:spLocks noChangeArrowheads="1"/>
            </p:cNvSpPr>
            <p:nvPr/>
          </p:nvSpPr>
          <p:spPr bwMode="auto">
            <a:xfrm>
              <a:off x="1034152" y="1111684"/>
              <a:ext cx="1493465" cy="43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pt-BR" altLang="en-US" sz="2400" b="1" dirty="0" err="1" smtClean="0">
                  <a:solidFill>
                    <a:srgbClr val="0057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Percep</a:t>
              </a:r>
              <a:r>
                <a:rPr lang="en-US" altLang="en-US" sz="2400" b="1" dirty="0" err="1" smtClean="0">
                  <a:solidFill>
                    <a:srgbClr val="0057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ção</a:t>
              </a:r>
              <a:r>
                <a:rPr lang="pt-BR" altLang="en-US" sz="2400" b="1" dirty="0" smtClean="0">
                  <a:solidFill>
                    <a:srgbClr val="0057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 ?</a:t>
              </a:r>
              <a:endParaRPr lang="pt-BR" altLang="en-US" sz="24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33" name="Seta para a direita 8"/>
            <p:cNvSpPr>
              <a:spLocks noChangeArrowheads="1"/>
            </p:cNvSpPr>
            <p:nvPr/>
          </p:nvSpPr>
          <p:spPr bwMode="auto">
            <a:xfrm rot="16200000">
              <a:off x="555075" y="1020629"/>
              <a:ext cx="522914" cy="411162"/>
            </a:xfrm>
            <a:prstGeom prst="rightArrow">
              <a:avLst>
                <a:gd name="adj1" fmla="val 50000"/>
                <a:gd name="adj2" fmla="val 49826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>
                <a:solidFill>
                  <a:srgbClr val="00574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34" name="Imagem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81" y="397467"/>
            <a:ext cx="2409267" cy="141915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098" y="2008864"/>
            <a:ext cx="1764028" cy="132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8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T-forc-instituc-ab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837" y="-37873"/>
            <a:ext cx="9144000" cy="68580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609383" y="5877272"/>
            <a:ext cx="46085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                                                                                  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764704"/>
            <a:ext cx="2581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23006"/>
      </p:ext>
    </p:extLst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203848" y="2132806"/>
            <a:ext cx="5184576" cy="309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s-ES_tradnl" altLang="en-US" sz="2400" b="1" dirty="0" err="1" smtClean="0">
                <a:solidFill>
                  <a:srgbClr val="005740"/>
                </a:solidFill>
                <a:latin typeface="+mn-lt"/>
              </a:rPr>
              <a:t>Ficou</a:t>
            </a:r>
            <a:r>
              <a:rPr lang="es-ES_tradnl" altLang="en-US" sz="24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lang="es-ES_tradnl" altLang="en-US" sz="2400" b="1" dirty="0" err="1" smtClean="0">
                <a:solidFill>
                  <a:srgbClr val="005740"/>
                </a:solidFill>
                <a:latin typeface="+mn-lt"/>
              </a:rPr>
              <a:t>estabelecido</a:t>
            </a:r>
            <a:r>
              <a:rPr lang="es-ES_tradnl" altLang="en-US" sz="2400" b="1" dirty="0" smtClean="0">
                <a:solidFill>
                  <a:srgbClr val="005740"/>
                </a:solidFill>
                <a:latin typeface="+mn-lt"/>
              </a:rPr>
              <a:t> que o Codex </a:t>
            </a:r>
            <a:r>
              <a:rPr lang="es-ES_tradnl" altLang="en-US" sz="2400" b="1" dirty="0" err="1">
                <a:solidFill>
                  <a:srgbClr val="005740"/>
                </a:solidFill>
                <a:latin typeface="+mn-lt"/>
              </a:rPr>
              <a:t>Alimentarius</a:t>
            </a:r>
            <a:r>
              <a:rPr lang="es-ES_tradnl" altLang="en-US" sz="24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s-ES_tradnl" altLang="en-US" sz="2400" b="1" dirty="0" smtClean="0">
                <a:solidFill>
                  <a:srgbClr val="005740"/>
                </a:solidFill>
                <a:latin typeface="+mn-lt"/>
              </a:rPr>
              <a:t>seria </a:t>
            </a:r>
            <a:r>
              <a:rPr lang="es-ES_tradnl" altLang="en-US" sz="2400" b="1" dirty="0">
                <a:solidFill>
                  <a:srgbClr val="005740"/>
                </a:solidFill>
                <a:latin typeface="+mn-lt"/>
              </a:rPr>
              <a:t>o </a:t>
            </a:r>
            <a:r>
              <a:rPr lang="es-ES_tradnl" altLang="en-US" sz="2400" b="1" dirty="0" err="1" smtClean="0">
                <a:solidFill>
                  <a:srgbClr val="005740"/>
                </a:solidFill>
                <a:latin typeface="+mn-lt"/>
              </a:rPr>
              <a:t>forum</a:t>
            </a:r>
            <a:r>
              <a:rPr lang="es-ES_tradnl" altLang="en-US" sz="2400" b="1" dirty="0" smtClean="0">
                <a:solidFill>
                  <a:srgbClr val="005740"/>
                </a:solidFill>
                <a:latin typeface="+mn-lt"/>
              </a:rPr>
              <a:t> internacional </a:t>
            </a:r>
            <a:r>
              <a:rPr lang="es-ES_tradnl" altLang="en-US" sz="2400" b="1" dirty="0" err="1" smtClean="0">
                <a:solidFill>
                  <a:srgbClr val="005740"/>
                </a:solidFill>
                <a:latin typeface="+mn-lt"/>
              </a:rPr>
              <a:t>encarregado</a:t>
            </a:r>
            <a:r>
              <a:rPr lang="es-ES_tradnl" altLang="en-US" sz="2400" b="1" dirty="0" smtClean="0">
                <a:solidFill>
                  <a:srgbClr val="005740"/>
                </a:solidFill>
                <a:latin typeface="+mn-lt"/>
              </a:rPr>
              <a:t> de determinar as normas</a:t>
            </a:r>
            <a:r>
              <a:rPr lang="es-ES_tradnl" altLang="en-US" sz="2400" b="1" dirty="0">
                <a:solidFill>
                  <a:srgbClr val="005740"/>
                </a:solidFill>
                <a:latin typeface="+mn-lt"/>
              </a:rPr>
              <a:t>, </a:t>
            </a:r>
            <a:r>
              <a:rPr lang="es-ES_tradnl" altLang="en-US" sz="2400" b="1" dirty="0" err="1">
                <a:solidFill>
                  <a:srgbClr val="005740"/>
                </a:solidFill>
                <a:latin typeface="+mn-lt"/>
              </a:rPr>
              <a:t>diretrizes</a:t>
            </a:r>
            <a:r>
              <a:rPr lang="es-ES_tradnl" altLang="en-US" sz="24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s-ES_tradnl" altLang="en-US" sz="2400" b="1" dirty="0" smtClean="0">
                <a:solidFill>
                  <a:srgbClr val="005740"/>
                </a:solidFill>
                <a:latin typeface="+mn-lt"/>
              </a:rPr>
              <a:t>e </a:t>
            </a:r>
            <a:r>
              <a:rPr lang="es-ES_tradnl" altLang="en-US" sz="2400" b="1" dirty="0" err="1" smtClean="0">
                <a:solidFill>
                  <a:srgbClr val="005740"/>
                </a:solidFill>
                <a:latin typeface="+mn-lt"/>
              </a:rPr>
              <a:t>recomendações</a:t>
            </a:r>
            <a:r>
              <a:rPr lang="es-ES_tradnl" altLang="en-US" sz="24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lang="es-ES_tradnl" altLang="en-US" sz="2400" b="1" dirty="0">
                <a:solidFill>
                  <a:srgbClr val="005740"/>
                </a:solidFill>
                <a:latin typeface="+mn-lt"/>
              </a:rPr>
              <a:t>relativas </a:t>
            </a:r>
            <a:r>
              <a:rPr lang="es-ES_tradnl" altLang="en-US" sz="2400" b="1" dirty="0" err="1" smtClean="0">
                <a:solidFill>
                  <a:srgbClr val="005740"/>
                </a:solidFill>
                <a:latin typeface="+mn-lt"/>
              </a:rPr>
              <a:t>à</a:t>
            </a:r>
            <a:r>
              <a:rPr lang="es-ES_tradnl" altLang="en-US" sz="24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lang="es-ES_tradnl" altLang="en-US" sz="2400" b="1" dirty="0" err="1" smtClean="0">
                <a:solidFill>
                  <a:srgbClr val="005740"/>
                </a:solidFill>
                <a:latin typeface="+mn-lt"/>
              </a:rPr>
              <a:t>inocuidade</a:t>
            </a:r>
            <a:r>
              <a:rPr lang="es-ES_tradnl" altLang="en-US" sz="24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lang="es-ES_tradnl" altLang="en-US" sz="2400" b="1" dirty="0">
                <a:solidFill>
                  <a:srgbClr val="005740"/>
                </a:solidFill>
                <a:latin typeface="+mn-lt"/>
              </a:rPr>
              <a:t>de alimentos</a:t>
            </a:r>
            <a:endParaRPr kumimoji="1" lang="en-US" altLang="en-US" sz="24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9" name="Rectangle 7"/>
          <p:cNvSpPr txBox="1">
            <a:spLocks noChangeArrowheads="1"/>
          </p:cNvSpPr>
          <p:nvPr/>
        </p:nvSpPr>
        <p:spPr bwMode="auto">
          <a:xfrm>
            <a:off x="2466653" y="404664"/>
            <a:ext cx="4248150" cy="60960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Monotype Sorts" pitchFamily="2" charset="2"/>
              <a:buNone/>
            </a:pPr>
            <a:r>
              <a:rPr lang="es-ES_tradnl" altLang="en-US" sz="32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Acordo MSF</a:t>
            </a:r>
            <a:endParaRPr lang="en-US" altLang="en-US" sz="3200" b="1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12766"/>
            <a:ext cx="2067846" cy="170822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25" y="4121164"/>
            <a:ext cx="3019425" cy="164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5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304728" y="955767"/>
            <a:ext cx="4572000" cy="990600"/>
          </a:xfrm>
          <a:prstGeom prst="rect">
            <a:avLst/>
          </a:prstGeom>
          <a:noFill/>
          <a:ln/>
        </p:spPr>
        <p:txBody>
          <a:bodyPr anchor="ctr"/>
          <a:lstStyle/>
          <a:p>
            <a:pPr algn="ctr">
              <a:defRPr/>
            </a:pPr>
            <a:r>
              <a:rPr kumimoji="1" lang="es-ES_tradnl" sz="2800" b="1" kern="0" dirty="0">
                <a:solidFill>
                  <a:srgbClr val="005740"/>
                </a:solidFill>
                <a:ea typeface="+mj-ea"/>
                <a:cs typeface="+mj-cs"/>
              </a:rPr>
              <a:t>Principal</a:t>
            </a:r>
            <a:r>
              <a:rPr kumimoji="1" lang="es-ES_tradnl" sz="2800" kern="0" dirty="0">
                <a:solidFill>
                  <a:srgbClr val="005740"/>
                </a:solidFill>
                <a:ea typeface="+mj-ea"/>
                <a:cs typeface="+mj-cs"/>
              </a:rPr>
              <a:t> </a:t>
            </a:r>
            <a:r>
              <a:rPr kumimoji="1" lang="es-ES_tradnl" sz="2800" b="1" kern="0" dirty="0" err="1">
                <a:solidFill>
                  <a:srgbClr val="005740"/>
                </a:solidFill>
                <a:ea typeface="+mj-ea"/>
                <a:cs typeface="+mj-cs"/>
              </a:rPr>
              <a:t>consequência</a:t>
            </a:r>
            <a:endParaRPr kumimoji="1" lang="en-US" sz="2800" b="1" kern="0" dirty="0">
              <a:solidFill>
                <a:srgbClr val="005740"/>
              </a:solidFill>
              <a:ea typeface="+mj-ea"/>
              <a:cs typeface="+mj-cs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79469" y="1938537"/>
            <a:ext cx="8215313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folHlink"/>
              </a:buClr>
              <a:buSzPct val="75000"/>
            </a:pPr>
            <a:r>
              <a:rPr kumimoji="1" lang="pt-BR" altLang="en-US" sz="2800" b="1" dirty="0">
                <a:solidFill>
                  <a:srgbClr val="005740"/>
                </a:solidFill>
                <a:latin typeface="+mn-lt"/>
              </a:rPr>
              <a:t>Aplicação dos </a:t>
            </a:r>
            <a:r>
              <a:rPr kumimoji="1" lang="pt-BR" altLang="en-US" sz="2800" b="1" dirty="0" smtClean="0">
                <a:solidFill>
                  <a:srgbClr val="005740"/>
                </a:solidFill>
                <a:latin typeface="+mn-lt"/>
              </a:rPr>
              <a:t>conceitos </a:t>
            </a:r>
            <a:r>
              <a:rPr kumimoji="1" lang="pt-BR" altLang="en-US" sz="2800" b="1" dirty="0">
                <a:solidFill>
                  <a:srgbClr val="005740"/>
                </a:solidFill>
                <a:latin typeface="+mn-lt"/>
              </a:rPr>
              <a:t>de </a:t>
            </a:r>
            <a:r>
              <a:rPr kumimoji="1" lang="pt-BR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</a:t>
            </a:r>
            <a:r>
              <a:rPr kumimoji="1" lang="en-US" altLang="en-US" sz="28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Á</a:t>
            </a:r>
            <a:r>
              <a:rPr kumimoji="1" lang="pt-BR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LISE DE RISCOS </a:t>
            </a:r>
            <a:r>
              <a:rPr kumimoji="1" lang="pt-BR" altLang="en-US" sz="2800" b="1" dirty="0" smtClean="0">
                <a:solidFill>
                  <a:srgbClr val="005740"/>
                </a:solidFill>
                <a:latin typeface="+mn-lt"/>
              </a:rPr>
              <a:t>à </a:t>
            </a:r>
            <a:r>
              <a:rPr kumimoji="1" lang="pt-BR" altLang="en-US" sz="2800" b="1" dirty="0">
                <a:solidFill>
                  <a:srgbClr val="005740"/>
                </a:solidFill>
                <a:latin typeface="+mn-lt"/>
              </a:rPr>
              <a:t>área de microbiologia de alimentos</a:t>
            </a:r>
            <a:endParaRPr kumimoji="1" lang="en-US" altLang="en-US" sz="2800" b="1" dirty="0">
              <a:solidFill>
                <a:srgbClr val="005740"/>
              </a:solidFill>
              <a:latin typeface="+mn-lt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671513" y="2827583"/>
            <a:ext cx="8243888" cy="3130550"/>
            <a:chOff x="755650" y="3127444"/>
            <a:chExt cx="8243888" cy="3130550"/>
          </a:xfrm>
        </p:grpSpPr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755650" y="3127444"/>
              <a:ext cx="8243888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s-ES_tradnl" altLang="en-US" sz="2800" b="1" dirty="0" err="1">
                  <a:solidFill>
                    <a:srgbClr val="005740"/>
                  </a:solidFill>
                  <a:latin typeface="+mn-lt"/>
                </a:rPr>
                <a:t>Inocuidade</a:t>
              </a:r>
              <a:r>
                <a:rPr kumimoji="1" lang="es-ES_tradnl" altLang="en-US" sz="2800" b="1" dirty="0">
                  <a:solidFill>
                    <a:srgbClr val="005740"/>
                  </a:solidFill>
                  <a:latin typeface="+mn-lt"/>
                </a:rPr>
                <a:t> X Risco</a:t>
              </a:r>
              <a:endParaRPr kumimoji="1" lang="en-US" altLang="en-US" sz="2800" b="1" dirty="0">
                <a:solidFill>
                  <a:srgbClr val="005740"/>
                </a:solidFill>
                <a:latin typeface="+mn-lt"/>
              </a:endParaRPr>
            </a:p>
          </p:txBody>
        </p:sp>
        <p:pic>
          <p:nvPicPr>
            <p:cNvPr id="11" name="Picture 6" descr="1ffhjpjw[1]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79516">
              <a:off x="3963988" y="4097406"/>
              <a:ext cx="1963737" cy="2160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7"/>
            <p:cNvSpPr txBox="1">
              <a:spLocks noChangeArrowheads="1"/>
            </p:cNvSpPr>
            <p:nvPr/>
          </p:nvSpPr>
          <p:spPr bwMode="auto">
            <a:xfrm>
              <a:off x="5403294" y="5365018"/>
              <a:ext cx="11938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t" hangingPunct="1"/>
              <a:r>
                <a:rPr lang="es-ES" altLang="en-US" sz="2400" b="1" dirty="0">
                  <a:solidFill>
                    <a:srgbClr val="005740"/>
                  </a:solidFill>
                  <a:latin typeface="+mn-lt"/>
                  <a:cs typeface="Times New Roman" panose="02020603050405020304" pitchFamily="18" charset="0"/>
                </a:rPr>
                <a:t>risco</a:t>
              </a:r>
              <a:endParaRPr lang="es-ES" altLang="en-US" sz="2400" dirty="0">
                <a:solidFill>
                  <a:srgbClr val="005740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3076012" y="4211601"/>
              <a:ext cx="166584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fontAlgn="t" hangingPunct="1"/>
              <a:r>
                <a:rPr lang="es-ES" altLang="en-US" sz="2400" b="1" dirty="0" err="1">
                  <a:solidFill>
                    <a:srgbClr val="005740"/>
                  </a:solidFill>
                  <a:latin typeface="+mn-lt"/>
                  <a:cs typeface="Times New Roman" panose="02020603050405020304" pitchFamily="18" charset="0"/>
                </a:rPr>
                <a:t>inocuidade</a:t>
              </a:r>
              <a:r>
                <a:rPr lang="es-ES" altLang="en-US" sz="2400" b="1" dirty="0">
                  <a:solidFill>
                    <a:schemeClr val="accent3">
                      <a:lumMod val="50000"/>
                    </a:schemeClr>
                  </a:solidFill>
                  <a:latin typeface="+mn-lt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4" name="AutoShape 9"/>
            <p:cNvSpPr>
              <a:spLocks noChangeArrowheads="1"/>
            </p:cNvSpPr>
            <p:nvPr/>
          </p:nvSpPr>
          <p:spPr bwMode="auto">
            <a:xfrm>
              <a:off x="5875148" y="4791237"/>
              <a:ext cx="358775" cy="647700"/>
            </a:xfrm>
            <a:prstGeom prst="upArrow">
              <a:avLst>
                <a:gd name="adj1" fmla="val 50000"/>
                <a:gd name="adj2" fmla="val 45133"/>
              </a:avLst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5" name="AutoShape 10"/>
            <p:cNvSpPr>
              <a:spLocks noChangeArrowheads="1"/>
            </p:cNvSpPr>
            <p:nvPr/>
          </p:nvSpPr>
          <p:spPr bwMode="auto">
            <a:xfrm flipV="1">
              <a:off x="3729546" y="4708341"/>
              <a:ext cx="358775" cy="647700"/>
            </a:xfrm>
            <a:prstGeom prst="upArrow">
              <a:avLst>
                <a:gd name="adj1" fmla="val 50000"/>
                <a:gd name="adj2" fmla="val 45133"/>
              </a:avLst>
            </a:prstGeom>
            <a:solidFill>
              <a:schemeClr val="hlink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19" name="Rectangle 7"/>
          <p:cNvSpPr txBox="1">
            <a:spLocks noChangeArrowheads="1"/>
          </p:cNvSpPr>
          <p:nvPr/>
        </p:nvSpPr>
        <p:spPr bwMode="auto">
          <a:xfrm>
            <a:off x="2466653" y="404664"/>
            <a:ext cx="4248150" cy="60960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FCC00"/>
              </a:buClr>
              <a:buFont typeface="Monotype Sorts" pitchFamily="2" charset="2"/>
              <a:buNone/>
            </a:pPr>
            <a:r>
              <a:rPr lang="es-ES_tradnl" altLang="en-US" sz="32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Acordo MSF</a:t>
            </a:r>
            <a:endParaRPr lang="en-US" altLang="en-US" sz="3200" b="1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8" y="4524803"/>
            <a:ext cx="1308224" cy="10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8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o 14"/>
          <p:cNvGrpSpPr>
            <a:grpSpLocks/>
          </p:cNvGrpSpPr>
          <p:nvPr/>
        </p:nvGrpSpPr>
        <p:grpSpPr bwMode="auto">
          <a:xfrm>
            <a:off x="3563939" y="3614145"/>
            <a:ext cx="4087813" cy="2232024"/>
            <a:chOff x="3105999" y="3892520"/>
            <a:chExt cx="4087814" cy="2232025"/>
          </a:xfrm>
        </p:grpSpPr>
        <p:grpSp>
          <p:nvGrpSpPr>
            <p:cNvPr id="12" name="Group 2"/>
            <p:cNvGrpSpPr>
              <a:grpSpLocks/>
            </p:cNvGrpSpPr>
            <p:nvPr/>
          </p:nvGrpSpPr>
          <p:grpSpPr bwMode="auto">
            <a:xfrm>
              <a:off x="3105999" y="3892520"/>
              <a:ext cx="4087814" cy="2232025"/>
              <a:chOff x="3030" y="2365"/>
              <a:chExt cx="2575" cy="1406"/>
            </a:xfrm>
          </p:grpSpPr>
          <p:sp>
            <p:nvSpPr>
              <p:cNvPr id="14" name="Line 3"/>
              <p:cNvSpPr>
                <a:spLocks noChangeShapeType="1"/>
              </p:cNvSpPr>
              <p:nvPr/>
            </p:nvSpPr>
            <p:spPr bwMode="auto">
              <a:xfrm>
                <a:off x="3775" y="3453"/>
                <a:ext cx="1809" cy="0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Line 4"/>
              <p:cNvSpPr>
                <a:spLocks noChangeShapeType="1"/>
              </p:cNvSpPr>
              <p:nvPr/>
            </p:nvSpPr>
            <p:spPr bwMode="auto">
              <a:xfrm flipV="1">
                <a:off x="3775" y="3428"/>
                <a:ext cx="1" cy="25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Line 5"/>
              <p:cNvSpPr>
                <a:spLocks noChangeShapeType="1"/>
              </p:cNvSpPr>
              <p:nvPr/>
            </p:nvSpPr>
            <p:spPr bwMode="auto">
              <a:xfrm flipV="1">
                <a:off x="4596" y="3428"/>
                <a:ext cx="1" cy="25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Line 6"/>
              <p:cNvSpPr>
                <a:spLocks noChangeShapeType="1"/>
              </p:cNvSpPr>
              <p:nvPr/>
            </p:nvSpPr>
            <p:spPr bwMode="auto">
              <a:xfrm flipV="1">
                <a:off x="5420" y="3428"/>
                <a:ext cx="1" cy="25"/>
              </a:xfrm>
              <a:prstGeom prst="line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Line 7"/>
              <p:cNvSpPr>
                <a:spLocks noChangeShapeType="1"/>
              </p:cNvSpPr>
              <p:nvPr/>
            </p:nvSpPr>
            <p:spPr bwMode="auto">
              <a:xfrm>
                <a:off x="3808" y="3453"/>
                <a:ext cx="35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Line 8"/>
              <p:cNvSpPr>
                <a:spLocks noChangeShapeType="1"/>
              </p:cNvSpPr>
              <p:nvPr/>
            </p:nvSpPr>
            <p:spPr bwMode="auto">
              <a:xfrm>
                <a:off x="3843" y="3453"/>
                <a:ext cx="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Line 9"/>
              <p:cNvSpPr>
                <a:spLocks noChangeShapeType="1"/>
              </p:cNvSpPr>
              <p:nvPr/>
            </p:nvSpPr>
            <p:spPr bwMode="auto">
              <a:xfrm>
                <a:off x="3875" y="3453"/>
                <a:ext cx="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Line 10"/>
              <p:cNvSpPr>
                <a:spLocks noChangeShapeType="1"/>
              </p:cNvSpPr>
              <p:nvPr/>
            </p:nvSpPr>
            <p:spPr bwMode="auto">
              <a:xfrm>
                <a:off x="3907" y="3453"/>
                <a:ext cx="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11"/>
              <p:cNvSpPr>
                <a:spLocks/>
              </p:cNvSpPr>
              <p:nvPr/>
            </p:nvSpPr>
            <p:spPr bwMode="auto">
              <a:xfrm>
                <a:off x="3939" y="3453"/>
                <a:ext cx="35" cy="0"/>
              </a:xfrm>
              <a:custGeom>
                <a:avLst/>
                <a:gdLst>
                  <a:gd name="T0" fmla="*/ 0 w 53"/>
                  <a:gd name="T1" fmla="*/ 1 w 53"/>
                  <a:gd name="T2" fmla="*/ 1 w 53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27" y="0"/>
                    </a:lnTo>
                    <a:lnTo>
                      <a:pt x="53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Line 12"/>
              <p:cNvSpPr>
                <a:spLocks noChangeShapeType="1"/>
              </p:cNvSpPr>
              <p:nvPr/>
            </p:nvSpPr>
            <p:spPr bwMode="auto">
              <a:xfrm>
                <a:off x="3974" y="3453"/>
                <a:ext cx="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Line 13"/>
              <p:cNvSpPr>
                <a:spLocks noChangeShapeType="1"/>
              </p:cNvSpPr>
              <p:nvPr/>
            </p:nvSpPr>
            <p:spPr bwMode="auto">
              <a:xfrm>
                <a:off x="4006" y="3453"/>
                <a:ext cx="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Line 14"/>
              <p:cNvSpPr>
                <a:spLocks noChangeShapeType="1"/>
              </p:cNvSpPr>
              <p:nvPr/>
            </p:nvSpPr>
            <p:spPr bwMode="auto">
              <a:xfrm>
                <a:off x="4038" y="3453"/>
                <a:ext cx="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15"/>
              <p:cNvSpPr>
                <a:spLocks/>
              </p:cNvSpPr>
              <p:nvPr/>
            </p:nvSpPr>
            <p:spPr bwMode="auto">
              <a:xfrm>
                <a:off x="4070" y="3453"/>
                <a:ext cx="36" cy="0"/>
              </a:xfrm>
              <a:custGeom>
                <a:avLst/>
                <a:gdLst>
                  <a:gd name="T0" fmla="*/ 0 w 54"/>
                  <a:gd name="T1" fmla="*/ 1 w 54"/>
                  <a:gd name="T2" fmla="*/ 1 w 54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54">
                    <a:moveTo>
                      <a:pt x="0" y="0"/>
                    </a:moveTo>
                    <a:lnTo>
                      <a:pt x="27" y="0"/>
                    </a:lnTo>
                    <a:lnTo>
                      <a:pt x="54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Line 16"/>
              <p:cNvSpPr>
                <a:spLocks noChangeShapeType="1"/>
              </p:cNvSpPr>
              <p:nvPr/>
            </p:nvSpPr>
            <p:spPr bwMode="auto">
              <a:xfrm>
                <a:off x="4106" y="3453"/>
                <a:ext cx="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Line 17"/>
              <p:cNvSpPr>
                <a:spLocks noChangeShapeType="1"/>
              </p:cNvSpPr>
              <p:nvPr/>
            </p:nvSpPr>
            <p:spPr bwMode="auto">
              <a:xfrm>
                <a:off x="4138" y="3453"/>
                <a:ext cx="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Line 18"/>
              <p:cNvSpPr>
                <a:spLocks noChangeShapeType="1"/>
              </p:cNvSpPr>
              <p:nvPr/>
            </p:nvSpPr>
            <p:spPr bwMode="auto">
              <a:xfrm>
                <a:off x="4170" y="3453"/>
                <a:ext cx="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19"/>
              <p:cNvSpPr>
                <a:spLocks/>
              </p:cNvSpPr>
              <p:nvPr/>
            </p:nvSpPr>
            <p:spPr bwMode="auto">
              <a:xfrm>
                <a:off x="4202" y="3453"/>
                <a:ext cx="35" cy="0"/>
              </a:xfrm>
              <a:custGeom>
                <a:avLst/>
                <a:gdLst>
                  <a:gd name="T0" fmla="*/ 0 w 54"/>
                  <a:gd name="T1" fmla="*/ 1 w 54"/>
                  <a:gd name="T2" fmla="*/ 1 w 54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54">
                    <a:moveTo>
                      <a:pt x="0" y="0"/>
                    </a:moveTo>
                    <a:lnTo>
                      <a:pt x="27" y="0"/>
                    </a:lnTo>
                    <a:lnTo>
                      <a:pt x="54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Line 20"/>
              <p:cNvSpPr>
                <a:spLocks noChangeShapeType="1"/>
              </p:cNvSpPr>
              <p:nvPr/>
            </p:nvSpPr>
            <p:spPr bwMode="auto">
              <a:xfrm>
                <a:off x="4237" y="3453"/>
                <a:ext cx="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Line 21"/>
              <p:cNvSpPr>
                <a:spLocks noChangeShapeType="1"/>
              </p:cNvSpPr>
              <p:nvPr/>
            </p:nvSpPr>
            <p:spPr bwMode="auto">
              <a:xfrm>
                <a:off x="4269" y="3453"/>
                <a:ext cx="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Line 22"/>
              <p:cNvSpPr>
                <a:spLocks noChangeShapeType="1"/>
              </p:cNvSpPr>
              <p:nvPr/>
            </p:nvSpPr>
            <p:spPr bwMode="auto">
              <a:xfrm>
                <a:off x="4301" y="3453"/>
                <a:ext cx="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/>
            </p:nvSpPr>
            <p:spPr bwMode="auto">
              <a:xfrm>
                <a:off x="4333" y="3453"/>
                <a:ext cx="36" cy="0"/>
              </a:xfrm>
              <a:custGeom>
                <a:avLst/>
                <a:gdLst>
                  <a:gd name="T0" fmla="*/ 0 w 53"/>
                  <a:gd name="T1" fmla="*/ 1 w 53"/>
                  <a:gd name="T2" fmla="*/ 1 w 53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26" y="0"/>
                    </a:lnTo>
                    <a:lnTo>
                      <a:pt x="53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Line 24"/>
              <p:cNvSpPr>
                <a:spLocks noChangeShapeType="1"/>
              </p:cNvSpPr>
              <p:nvPr/>
            </p:nvSpPr>
            <p:spPr bwMode="auto">
              <a:xfrm>
                <a:off x="4369" y="3453"/>
                <a:ext cx="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Line 25"/>
              <p:cNvSpPr>
                <a:spLocks noChangeShapeType="1"/>
              </p:cNvSpPr>
              <p:nvPr/>
            </p:nvSpPr>
            <p:spPr bwMode="auto">
              <a:xfrm>
                <a:off x="4401" y="3453"/>
                <a:ext cx="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Line 26"/>
              <p:cNvSpPr>
                <a:spLocks noChangeShapeType="1"/>
              </p:cNvSpPr>
              <p:nvPr/>
            </p:nvSpPr>
            <p:spPr bwMode="auto">
              <a:xfrm>
                <a:off x="4433" y="3453"/>
                <a:ext cx="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27"/>
              <p:cNvSpPr>
                <a:spLocks/>
              </p:cNvSpPr>
              <p:nvPr/>
            </p:nvSpPr>
            <p:spPr bwMode="auto">
              <a:xfrm>
                <a:off x="4465" y="3453"/>
                <a:ext cx="35" cy="0"/>
              </a:xfrm>
              <a:custGeom>
                <a:avLst/>
                <a:gdLst>
                  <a:gd name="T0" fmla="*/ 0 w 54"/>
                  <a:gd name="T1" fmla="*/ 1 w 54"/>
                  <a:gd name="T2" fmla="*/ 1 w 54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54">
                    <a:moveTo>
                      <a:pt x="0" y="0"/>
                    </a:moveTo>
                    <a:lnTo>
                      <a:pt x="27" y="0"/>
                    </a:lnTo>
                    <a:lnTo>
                      <a:pt x="54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Line 28"/>
              <p:cNvSpPr>
                <a:spLocks noChangeShapeType="1"/>
              </p:cNvSpPr>
              <p:nvPr/>
            </p:nvSpPr>
            <p:spPr bwMode="auto">
              <a:xfrm>
                <a:off x="4500" y="3453"/>
                <a:ext cx="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Line 29"/>
              <p:cNvSpPr>
                <a:spLocks noChangeShapeType="1"/>
              </p:cNvSpPr>
              <p:nvPr/>
            </p:nvSpPr>
            <p:spPr bwMode="auto">
              <a:xfrm>
                <a:off x="4532" y="3453"/>
                <a:ext cx="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Line 30"/>
              <p:cNvSpPr>
                <a:spLocks noChangeShapeType="1"/>
              </p:cNvSpPr>
              <p:nvPr/>
            </p:nvSpPr>
            <p:spPr bwMode="auto">
              <a:xfrm>
                <a:off x="4564" y="3453"/>
                <a:ext cx="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 31"/>
              <p:cNvSpPr>
                <a:spLocks/>
              </p:cNvSpPr>
              <p:nvPr/>
            </p:nvSpPr>
            <p:spPr bwMode="auto">
              <a:xfrm>
                <a:off x="4596" y="3453"/>
                <a:ext cx="36" cy="0"/>
              </a:xfrm>
              <a:custGeom>
                <a:avLst/>
                <a:gdLst>
                  <a:gd name="T0" fmla="*/ 0 w 54"/>
                  <a:gd name="T1" fmla="*/ 1 w 54"/>
                  <a:gd name="T2" fmla="*/ 1 w 54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54">
                    <a:moveTo>
                      <a:pt x="0" y="0"/>
                    </a:moveTo>
                    <a:lnTo>
                      <a:pt x="27" y="0"/>
                    </a:lnTo>
                    <a:lnTo>
                      <a:pt x="54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Line 32"/>
              <p:cNvSpPr>
                <a:spLocks noChangeShapeType="1"/>
              </p:cNvSpPr>
              <p:nvPr/>
            </p:nvSpPr>
            <p:spPr bwMode="auto">
              <a:xfrm>
                <a:off x="4632" y="3453"/>
                <a:ext cx="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Line 33"/>
              <p:cNvSpPr>
                <a:spLocks noChangeShapeType="1"/>
              </p:cNvSpPr>
              <p:nvPr/>
            </p:nvSpPr>
            <p:spPr bwMode="auto">
              <a:xfrm>
                <a:off x="4664" y="3453"/>
                <a:ext cx="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Line 34"/>
              <p:cNvSpPr>
                <a:spLocks noChangeShapeType="1"/>
              </p:cNvSpPr>
              <p:nvPr/>
            </p:nvSpPr>
            <p:spPr bwMode="auto">
              <a:xfrm>
                <a:off x="4696" y="3453"/>
                <a:ext cx="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 35"/>
              <p:cNvSpPr>
                <a:spLocks/>
              </p:cNvSpPr>
              <p:nvPr/>
            </p:nvSpPr>
            <p:spPr bwMode="auto">
              <a:xfrm>
                <a:off x="4728" y="3453"/>
                <a:ext cx="35" cy="0"/>
              </a:xfrm>
              <a:custGeom>
                <a:avLst/>
                <a:gdLst>
                  <a:gd name="T0" fmla="*/ 0 w 53"/>
                  <a:gd name="T1" fmla="*/ 1 w 53"/>
                  <a:gd name="T2" fmla="*/ 1 w 53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53">
                    <a:moveTo>
                      <a:pt x="0" y="0"/>
                    </a:moveTo>
                    <a:lnTo>
                      <a:pt x="26" y="0"/>
                    </a:lnTo>
                    <a:lnTo>
                      <a:pt x="53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Line 36"/>
              <p:cNvSpPr>
                <a:spLocks noChangeShapeType="1"/>
              </p:cNvSpPr>
              <p:nvPr/>
            </p:nvSpPr>
            <p:spPr bwMode="auto">
              <a:xfrm>
                <a:off x="4763" y="3453"/>
                <a:ext cx="32" cy="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8" name="Line 37"/>
              <p:cNvSpPr>
                <a:spLocks noChangeShapeType="1"/>
              </p:cNvSpPr>
              <p:nvPr/>
            </p:nvSpPr>
            <p:spPr bwMode="auto">
              <a:xfrm flipV="1">
                <a:off x="4795" y="3449"/>
                <a:ext cx="32" cy="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Line 38"/>
              <p:cNvSpPr>
                <a:spLocks noChangeShapeType="1"/>
              </p:cNvSpPr>
              <p:nvPr/>
            </p:nvSpPr>
            <p:spPr bwMode="auto">
              <a:xfrm flipV="1">
                <a:off x="4827" y="3447"/>
                <a:ext cx="32" cy="2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39"/>
              <p:cNvSpPr>
                <a:spLocks/>
              </p:cNvSpPr>
              <p:nvPr/>
            </p:nvSpPr>
            <p:spPr bwMode="auto">
              <a:xfrm>
                <a:off x="4859" y="3443"/>
                <a:ext cx="35" cy="4"/>
              </a:xfrm>
              <a:custGeom>
                <a:avLst/>
                <a:gdLst>
                  <a:gd name="T0" fmla="*/ 0 w 53"/>
                  <a:gd name="T1" fmla="*/ 1 h 6"/>
                  <a:gd name="T2" fmla="*/ 1 w 53"/>
                  <a:gd name="T3" fmla="*/ 1 h 6"/>
                  <a:gd name="T4" fmla="*/ 1 w 53"/>
                  <a:gd name="T5" fmla="*/ 0 h 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" h="6">
                    <a:moveTo>
                      <a:pt x="0" y="6"/>
                    </a:moveTo>
                    <a:lnTo>
                      <a:pt x="27" y="6"/>
                    </a:lnTo>
                    <a:lnTo>
                      <a:pt x="53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Line 40"/>
              <p:cNvSpPr>
                <a:spLocks noChangeShapeType="1"/>
              </p:cNvSpPr>
              <p:nvPr/>
            </p:nvSpPr>
            <p:spPr bwMode="auto">
              <a:xfrm flipV="1">
                <a:off x="4894" y="3438"/>
                <a:ext cx="33" cy="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Freeform 41"/>
              <p:cNvSpPr>
                <a:spLocks/>
              </p:cNvSpPr>
              <p:nvPr/>
            </p:nvSpPr>
            <p:spPr bwMode="auto">
              <a:xfrm>
                <a:off x="4927" y="3428"/>
                <a:ext cx="31" cy="10"/>
              </a:xfrm>
              <a:custGeom>
                <a:avLst/>
                <a:gdLst>
                  <a:gd name="T0" fmla="*/ 0 w 48"/>
                  <a:gd name="T1" fmla="*/ 1 h 16"/>
                  <a:gd name="T2" fmla="*/ 1 w 48"/>
                  <a:gd name="T3" fmla="*/ 1 h 16"/>
                  <a:gd name="T4" fmla="*/ 1 w 48"/>
                  <a:gd name="T5" fmla="*/ 0 h 1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" h="16">
                    <a:moveTo>
                      <a:pt x="0" y="16"/>
                    </a:moveTo>
                    <a:lnTo>
                      <a:pt x="21" y="10"/>
                    </a:lnTo>
                    <a:lnTo>
                      <a:pt x="48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" name="Freeform 42"/>
              <p:cNvSpPr>
                <a:spLocks/>
              </p:cNvSpPr>
              <p:nvPr/>
            </p:nvSpPr>
            <p:spPr bwMode="auto">
              <a:xfrm>
                <a:off x="4958" y="3401"/>
                <a:ext cx="32" cy="27"/>
              </a:xfrm>
              <a:custGeom>
                <a:avLst/>
                <a:gdLst>
                  <a:gd name="T0" fmla="*/ 0 w 48"/>
                  <a:gd name="T1" fmla="*/ 1 h 49"/>
                  <a:gd name="T2" fmla="*/ 1 w 48"/>
                  <a:gd name="T3" fmla="*/ 1 h 49"/>
                  <a:gd name="T4" fmla="*/ 1 w 48"/>
                  <a:gd name="T5" fmla="*/ 1 h 49"/>
                  <a:gd name="T6" fmla="*/ 1 w 48"/>
                  <a:gd name="T7" fmla="*/ 0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49">
                    <a:moveTo>
                      <a:pt x="0" y="49"/>
                    </a:moveTo>
                    <a:lnTo>
                      <a:pt x="21" y="27"/>
                    </a:lnTo>
                    <a:lnTo>
                      <a:pt x="37" y="16"/>
                    </a:lnTo>
                    <a:lnTo>
                      <a:pt x="48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Freeform 43"/>
              <p:cNvSpPr>
                <a:spLocks/>
              </p:cNvSpPr>
              <p:nvPr/>
            </p:nvSpPr>
            <p:spPr bwMode="auto">
              <a:xfrm>
                <a:off x="4990" y="3344"/>
                <a:ext cx="36" cy="57"/>
              </a:xfrm>
              <a:custGeom>
                <a:avLst/>
                <a:gdLst>
                  <a:gd name="T0" fmla="*/ 0 w 54"/>
                  <a:gd name="T1" fmla="*/ 1 h 101"/>
                  <a:gd name="T2" fmla="*/ 1 w 54"/>
                  <a:gd name="T3" fmla="*/ 1 h 101"/>
                  <a:gd name="T4" fmla="*/ 1 w 54"/>
                  <a:gd name="T5" fmla="*/ 0 h 10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4" h="101">
                    <a:moveTo>
                      <a:pt x="0" y="101"/>
                    </a:moveTo>
                    <a:lnTo>
                      <a:pt x="27" y="59"/>
                    </a:lnTo>
                    <a:lnTo>
                      <a:pt x="54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44"/>
              <p:cNvSpPr>
                <a:spLocks/>
              </p:cNvSpPr>
              <p:nvPr/>
            </p:nvSpPr>
            <p:spPr bwMode="auto">
              <a:xfrm>
                <a:off x="5026" y="3259"/>
                <a:ext cx="32" cy="85"/>
              </a:xfrm>
              <a:custGeom>
                <a:avLst/>
                <a:gdLst>
                  <a:gd name="T0" fmla="*/ 0 w 48"/>
                  <a:gd name="T1" fmla="*/ 1 h 151"/>
                  <a:gd name="T2" fmla="*/ 1 w 48"/>
                  <a:gd name="T3" fmla="*/ 1 h 151"/>
                  <a:gd name="T4" fmla="*/ 1 w 48"/>
                  <a:gd name="T5" fmla="*/ 1 h 151"/>
                  <a:gd name="T6" fmla="*/ 1 w 48"/>
                  <a:gd name="T7" fmla="*/ 0 h 15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151">
                    <a:moveTo>
                      <a:pt x="0" y="151"/>
                    </a:moveTo>
                    <a:lnTo>
                      <a:pt x="10" y="118"/>
                    </a:lnTo>
                    <a:lnTo>
                      <a:pt x="26" y="81"/>
                    </a:lnTo>
                    <a:lnTo>
                      <a:pt x="48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" name="Freeform 45"/>
              <p:cNvSpPr>
                <a:spLocks/>
              </p:cNvSpPr>
              <p:nvPr/>
            </p:nvSpPr>
            <p:spPr bwMode="auto">
              <a:xfrm>
                <a:off x="5058" y="3160"/>
                <a:ext cx="32" cy="99"/>
              </a:xfrm>
              <a:custGeom>
                <a:avLst/>
                <a:gdLst>
                  <a:gd name="T0" fmla="*/ 0 w 48"/>
                  <a:gd name="T1" fmla="*/ 1 h 176"/>
                  <a:gd name="T2" fmla="*/ 1 w 48"/>
                  <a:gd name="T3" fmla="*/ 1 h 176"/>
                  <a:gd name="T4" fmla="*/ 1 w 48"/>
                  <a:gd name="T5" fmla="*/ 0 h 17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8" h="176">
                    <a:moveTo>
                      <a:pt x="0" y="176"/>
                    </a:moveTo>
                    <a:lnTo>
                      <a:pt x="21" y="91"/>
                    </a:lnTo>
                    <a:lnTo>
                      <a:pt x="48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Freeform 46"/>
              <p:cNvSpPr>
                <a:spLocks/>
              </p:cNvSpPr>
              <p:nvPr/>
            </p:nvSpPr>
            <p:spPr bwMode="auto">
              <a:xfrm>
                <a:off x="5090" y="3052"/>
                <a:ext cx="32" cy="108"/>
              </a:xfrm>
              <a:custGeom>
                <a:avLst/>
                <a:gdLst>
                  <a:gd name="T0" fmla="*/ 0 w 48"/>
                  <a:gd name="T1" fmla="*/ 1 h 193"/>
                  <a:gd name="T2" fmla="*/ 1 w 48"/>
                  <a:gd name="T3" fmla="*/ 1 h 193"/>
                  <a:gd name="T4" fmla="*/ 1 w 48"/>
                  <a:gd name="T5" fmla="*/ 1 h 193"/>
                  <a:gd name="T6" fmla="*/ 1 w 48"/>
                  <a:gd name="T7" fmla="*/ 0 h 19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193">
                    <a:moveTo>
                      <a:pt x="0" y="193"/>
                    </a:moveTo>
                    <a:lnTo>
                      <a:pt x="22" y="101"/>
                    </a:lnTo>
                    <a:lnTo>
                      <a:pt x="38" y="53"/>
                    </a:lnTo>
                    <a:lnTo>
                      <a:pt x="48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Freeform 47"/>
              <p:cNvSpPr>
                <a:spLocks/>
              </p:cNvSpPr>
              <p:nvPr/>
            </p:nvSpPr>
            <p:spPr bwMode="auto">
              <a:xfrm>
                <a:off x="5122" y="2907"/>
                <a:ext cx="35" cy="145"/>
              </a:xfrm>
              <a:custGeom>
                <a:avLst/>
                <a:gdLst>
                  <a:gd name="T0" fmla="*/ 0 w 54"/>
                  <a:gd name="T1" fmla="*/ 1 h 258"/>
                  <a:gd name="T2" fmla="*/ 1 w 54"/>
                  <a:gd name="T3" fmla="*/ 1 h 258"/>
                  <a:gd name="T4" fmla="*/ 1 w 54"/>
                  <a:gd name="T5" fmla="*/ 1 h 258"/>
                  <a:gd name="T6" fmla="*/ 1 w 54"/>
                  <a:gd name="T7" fmla="*/ 1 h 258"/>
                  <a:gd name="T8" fmla="*/ 1 w 54"/>
                  <a:gd name="T9" fmla="*/ 1 h 258"/>
                  <a:gd name="T10" fmla="*/ 1 w 54"/>
                  <a:gd name="T11" fmla="*/ 0 h 2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4" h="258">
                    <a:moveTo>
                      <a:pt x="0" y="258"/>
                    </a:moveTo>
                    <a:lnTo>
                      <a:pt x="11" y="193"/>
                    </a:lnTo>
                    <a:lnTo>
                      <a:pt x="27" y="124"/>
                    </a:lnTo>
                    <a:lnTo>
                      <a:pt x="43" y="59"/>
                    </a:lnTo>
                    <a:lnTo>
                      <a:pt x="49" y="27"/>
                    </a:lnTo>
                    <a:lnTo>
                      <a:pt x="54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 48"/>
              <p:cNvSpPr>
                <a:spLocks/>
              </p:cNvSpPr>
              <p:nvPr/>
            </p:nvSpPr>
            <p:spPr bwMode="auto">
              <a:xfrm>
                <a:off x="5157" y="2826"/>
                <a:ext cx="33" cy="81"/>
              </a:xfrm>
              <a:custGeom>
                <a:avLst/>
                <a:gdLst>
                  <a:gd name="T0" fmla="*/ 0 w 48"/>
                  <a:gd name="T1" fmla="*/ 1 h 144"/>
                  <a:gd name="T2" fmla="*/ 1 w 48"/>
                  <a:gd name="T3" fmla="*/ 1 h 144"/>
                  <a:gd name="T4" fmla="*/ 1 w 48"/>
                  <a:gd name="T5" fmla="*/ 1 h 144"/>
                  <a:gd name="T6" fmla="*/ 1 w 48"/>
                  <a:gd name="T7" fmla="*/ 1 h 144"/>
                  <a:gd name="T8" fmla="*/ 1 w 48"/>
                  <a:gd name="T9" fmla="*/ 0 h 1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44">
                    <a:moveTo>
                      <a:pt x="0" y="144"/>
                    </a:moveTo>
                    <a:lnTo>
                      <a:pt x="11" y="101"/>
                    </a:lnTo>
                    <a:lnTo>
                      <a:pt x="27" y="64"/>
                    </a:lnTo>
                    <a:lnTo>
                      <a:pt x="37" y="32"/>
                    </a:lnTo>
                    <a:lnTo>
                      <a:pt x="48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Freeform 49"/>
              <p:cNvSpPr>
                <a:spLocks/>
              </p:cNvSpPr>
              <p:nvPr/>
            </p:nvSpPr>
            <p:spPr bwMode="auto">
              <a:xfrm>
                <a:off x="5190" y="2765"/>
                <a:ext cx="31" cy="61"/>
              </a:xfrm>
              <a:custGeom>
                <a:avLst/>
                <a:gdLst>
                  <a:gd name="T0" fmla="*/ 0 w 48"/>
                  <a:gd name="T1" fmla="*/ 1 h 108"/>
                  <a:gd name="T2" fmla="*/ 1 w 48"/>
                  <a:gd name="T3" fmla="*/ 1 h 108"/>
                  <a:gd name="T4" fmla="*/ 1 w 48"/>
                  <a:gd name="T5" fmla="*/ 1 h 108"/>
                  <a:gd name="T6" fmla="*/ 1 w 48"/>
                  <a:gd name="T7" fmla="*/ 0 h 10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8" h="108">
                    <a:moveTo>
                      <a:pt x="0" y="108"/>
                    </a:moveTo>
                    <a:lnTo>
                      <a:pt x="22" y="49"/>
                    </a:lnTo>
                    <a:lnTo>
                      <a:pt x="38" y="22"/>
                    </a:lnTo>
                    <a:lnTo>
                      <a:pt x="48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Freeform 50"/>
              <p:cNvSpPr>
                <a:spLocks/>
              </p:cNvSpPr>
              <p:nvPr/>
            </p:nvSpPr>
            <p:spPr bwMode="auto">
              <a:xfrm>
                <a:off x="5221" y="2741"/>
                <a:ext cx="33" cy="24"/>
              </a:xfrm>
              <a:custGeom>
                <a:avLst/>
                <a:gdLst>
                  <a:gd name="T0" fmla="*/ 0 w 49"/>
                  <a:gd name="T1" fmla="*/ 1 h 42"/>
                  <a:gd name="T2" fmla="*/ 1 w 49"/>
                  <a:gd name="T3" fmla="*/ 1 h 42"/>
                  <a:gd name="T4" fmla="*/ 1 w 49"/>
                  <a:gd name="T5" fmla="*/ 1 h 42"/>
                  <a:gd name="T6" fmla="*/ 1 w 49"/>
                  <a:gd name="T7" fmla="*/ 0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" h="42">
                    <a:moveTo>
                      <a:pt x="0" y="42"/>
                    </a:moveTo>
                    <a:lnTo>
                      <a:pt x="11" y="26"/>
                    </a:lnTo>
                    <a:lnTo>
                      <a:pt x="22" y="16"/>
                    </a:lnTo>
                    <a:lnTo>
                      <a:pt x="49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Freeform 51"/>
              <p:cNvSpPr>
                <a:spLocks/>
              </p:cNvSpPr>
              <p:nvPr/>
            </p:nvSpPr>
            <p:spPr bwMode="auto">
              <a:xfrm>
                <a:off x="5254" y="2738"/>
                <a:ext cx="35" cy="3"/>
              </a:xfrm>
              <a:custGeom>
                <a:avLst/>
                <a:gdLst>
                  <a:gd name="T0" fmla="*/ 0 w 53"/>
                  <a:gd name="T1" fmla="*/ 1 h 6"/>
                  <a:gd name="T2" fmla="*/ 1 w 53"/>
                  <a:gd name="T3" fmla="*/ 0 h 6"/>
                  <a:gd name="T4" fmla="*/ 1 w 53"/>
                  <a:gd name="T5" fmla="*/ 1 h 6"/>
                  <a:gd name="T6" fmla="*/ 1 w 53"/>
                  <a:gd name="T7" fmla="*/ 1 h 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3" h="6">
                    <a:moveTo>
                      <a:pt x="0" y="6"/>
                    </a:moveTo>
                    <a:lnTo>
                      <a:pt x="10" y="0"/>
                    </a:lnTo>
                    <a:lnTo>
                      <a:pt x="26" y="6"/>
                    </a:lnTo>
                    <a:lnTo>
                      <a:pt x="53" y="6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Line 52"/>
              <p:cNvSpPr>
                <a:spLocks noChangeShapeType="1"/>
              </p:cNvSpPr>
              <p:nvPr/>
            </p:nvSpPr>
            <p:spPr bwMode="auto">
              <a:xfrm>
                <a:off x="5289" y="2741"/>
                <a:ext cx="32" cy="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Line 53"/>
              <p:cNvSpPr>
                <a:spLocks noChangeShapeType="1"/>
              </p:cNvSpPr>
              <p:nvPr/>
            </p:nvSpPr>
            <p:spPr bwMode="auto">
              <a:xfrm>
                <a:off x="5321" y="2741"/>
                <a:ext cx="32" cy="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Line 54"/>
              <p:cNvSpPr>
                <a:spLocks noChangeShapeType="1"/>
              </p:cNvSpPr>
              <p:nvPr/>
            </p:nvSpPr>
            <p:spPr bwMode="auto">
              <a:xfrm>
                <a:off x="5353" y="2741"/>
                <a:ext cx="32" cy="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Freeform 55"/>
              <p:cNvSpPr>
                <a:spLocks/>
              </p:cNvSpPr>
              <p:nvPr/>
            </p:nvSpPr>
            <p:spPr bwMode="auto">
              <a:xfrm>
                <a:off x="5385" y="2741"/>
                <a:ext cx="35" cy="1"/>
              </a:xfrm>
              <a:custGeom>
                <a:avLst/>
                <a:gdLst>
                  <a:gd name="T0" fmla="*/ 0 w 53"/>
                  <a:gd name="T1" fmla="*/ 0 h 1"/>
                  <a:gd name="T2" fmla="*/ 1 w 53"/>
                  <a:gd name="T3" fmla="*/ 0 h 1"/>
                  <a:gd name="T4" fmla="*/ 1 w 53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3" h="1">
                    <a:moveTo>
                      <a:pt x="0" y="0"/>
                    </a:moveTo>
                    <a:lnTo>
                      <a:pt x="27" y="0"/>
                    </a:lnTo>
                    <a:lnTo>
                      <a:pt x="53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Line 56"/>
              <p:cNvSpPr>
                <a:spLocks noChangeShapeType="1"/>
              </p:cNvSpPr>
              <p:nvPr/>
            </p:nvSpPr>
            <p:spPr bwMode="auto">
              <a:xfrm>
                <a:off x="5420" y="2741"/>
                <a:ext cx="32" cy="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Line 57"/>
              <p:cNvSpPr>
                <a:spLocks noChangeShapeType="1"/>
              </p:cNvSpPr>
              <p:nvPr/>
            </p:nvSpPr>
            <p:spPr bwMode="auto">
              <a:xfrm>
                <a:off x="5452" y="2741"/>
                <a:ext cx="32" cy="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Line 58"/>
              <p:cNvSpPr>
                <a:spLocks noChangeShapeType="1"/>
              </p:cNvSpPr>
              <p:nvPr/>
            </p:nvSpPr>
            <p:spPr bwMode="auto">
              <a:xfrm>
                <a:off x="5484" y="2741"/>
                <a:ext cx="32" cy="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59"/>
              <p:cNvSpPr>
                <a:spLocks/>
              </p:cNvSpPr>
              <p:nvPr/>
            </p:nvSpPr>
            <p:spPr bwMode="auto">
              <a:xfrm>
                <a:off x="5516" y="2741"/>
                <a:ext cx="36" cy="1"/>
              </a:xfrm>
              <a:custGeom>
                <a:avLst/>
                <a:gdLst>
                  <a:gd name="T0" fmla="*/ 0 w 54"/>
                  <a:gd name="T1" fmla="*/ 0 h 1"/>
                  <a:gd name="T2" fmla="*/ 1 w 54"/>
                  <a:gd name="T3" fmla="*/ 0 h 1"/>
                  <a:gd name="T4" fmla="*/ 1 w 54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4" h="1">
                    <a:moveTo>
                      <a:pt x="0" y="0"/>
                    </a:moveTo>
                    <a:lnTo>
                      <a:pt x="27" y="0"/>
                    </a:lnTo>
                    <a:lnTo>
                      <a:pt x="54" y="0"/>
                    </a:ln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Line 60"/>
              <p:cNvSpPr>
                <a:spLocks noChangeShapeType="1"/>
              </p:cNvSpPr>
              <p:nvPr/>
            </p:nvSpPr>
            <p:spPr bwMode="auto">
              <a:xfrm>
                <a:off x="5552" y="2741"/>
                <a:ext cx="32" cy="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Freeform 61"/>
              <p:cNvSpPr>
                <a:spLocks/>
              </p:cNvSpPr>
              <p:nvPr/>
            </p:nvSpPr>
            <p:spPr bwMode="auto">
              <a:xfrm>
                <a:off x="3786" y="3434"/>
                <a:ext cx="43" cy="37"/>
              </a:xfrm>
              <a:custGeom>
                <a:avLst/>
                <a:gdLst>
                  <a:gd name="T0" fmla="*/ 1 w 65"/>
                  <a:gd name="T1" fmla="*/ 0 h 65"/>
                  <a:gd name="T2" fmla="*/ 1 w 65"/>
                  <a:gd name="T3" fmla="*/ 1 h 65"/>
                  <a:gd name="T4" fmla="*/ 1 w 65"/>
                  <a:gd name="T5" fmla="*/ 1 h 65"/>
                  <a:gd name="T6" fmla="*/ 0 w 65"/>
                  <a:gd name="T7" fmla="*/ 1 h 65"/>
                  <a:gd name="T8" fmla="*/ 1 w 65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3" y="0"/>
                    </a:moveTo>
                    <a:lnTo>
                      <a:pt x="65" y="33"/>
                    </a:lnTo>
                    <a:lnTo>
                      <a:pt x="33" y="65"/>
                    </a:lnTo>
                    <a:lnTo>
                      <a:pt x="0" y="3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3" name="Freeform 62"/>
              <p:cNvSpPr>
                <a:spLocks/>
              </p:cNvSpPr>
              <p:nvPr/>
            </p:nvSpPr>
            <p:spPr bwMode="auto">
              <a:xfrm>
                <a:off x="3822" y="3434"/>
                <a:ext cx="42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Freeform 63"/>
              <p:cNvSpPr>
                <a:spLocks/>
              </p:cNvSpPr>
              <p:nvPr/>
            </p:nvSpPr>
            <p:spPr bwMode="auto">
              <a:xfrm>
                <a:off x="3853" y="3434"/>
                <a:ext cx="43" cy="37"/>
              </a:xfrm>
              <a:custGeom>
                <a:avLst/>
                <a:gdLst>
                  <a:gd name="T0" fmla="*/ 1 w 65"/>
                  <a:gd name="T1" fmla="*/ 0 h 65"/>
                  <a:gd name="T2" fmla="*/ 1 w 65"/>
                  <a:gd name="T3" fmla="*/ 1 h 65"/>
                  <a:gd name="T4" fmla="*/ 1 w 65"/>
                  <a:gd name="T5" fmla="*/ 1 h 65"/>
                  <a:gd name="T6" fmla="*/ 0 w 65"/>
                  <a:gd name="T7" fmla="*/ 1 h 65"/>
                  <a:gd name="T8" fmla="*/ 1 w 65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2" y="0"/>
                    </a:moveTo>
                    <a:lnTo>
                      <a:pt x="65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Freeform 64"/>
              <p:cNvSpPr>
                <a:spLocks/>
              </p:cNvSpPr>
              <p:nvPr/>
            </p:nvSpPr>
            <p:spPr bwMode="auto">
              <a:xfrm>
                <a:off x="3885" y="3434"/>
                <a:ext cx="43" cy="37"/>
              </a:xfrm>
              <a:custGeom>
                <a:avLst/>
                <a:gdLst>
                  <a:gd name="T0" fmla="*/ 1 w 65"/>
                  <a:gd name="T1" fmla="*/ 0 h 65"/>
                  <a:gd name="T2" fmla="*/ 1 w 65"/>
                  <a:gd name="T3" fmla="*/ 1 h 65"/>
                  <a:gd name="T4" fmla="*/ 1 w 65"/>
                  <a:gd name="T5" fmla="*/ 1 h 65"/>
                  <a:gd name="T6" fmla="*/ 0 w 65"/>
                  <a:gd name="T7" fmla="*/ 1 h 65"/>
                  <a:gd name="T8" fmla="*/ 1 w 65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3" y="0"/>
                    </a:moveTo>
                    <a:lnTo>
                      <a:pt x="65" y="33"/>
                    </a:lnTo>
                    <a:lnTo>
                      <a:pt x="33" y="65"/>
                    </a:lnTo>
                    <a:lnTo>
                      <a:pt x="0" y="3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6" name="Freeform 65"/>
              <p:cNvSpPr>
                <a:spLocks/>
              </p:cNvSpPr>
              <p:nvPr/>
            </p:nvSpPr>
            <p:spPr bwMode="auto">
              <a:xfrm>
                <a:off x="3918" y="3434"/>
                <a:ext cx="42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Freeform 66"/>
              <p:cNvSpPr>
                <a:spLocks/>
              </p:cNvSpPr>
              <p:nvPr/>
            </p:nvSpPr>
            <p:spPr bwMode="auto">
              <a:xfrm>
                <a:off x="3953" y="3434"/>
                <a:ext cx="43" cy="37"/>
              </a:xfrm>
              <a:custGeom>
                <a:avLst/>
                <a:gdLst>
                  <a:gd name="T0" fmla="*/ 1 w 65"/>
                  <a:gd name="T1" fmla="*/ 0 h 65"/>
                  <a:gd name="T2" fmla="*/ 1 w 65"/>
                  <a:gd name="T3" fmla="*/ 1 h 65"/>
                  <a:gd name="T4" fmla="*/ 1 w 65"/>
                  <a:gd name="T5" fmla="*/ 1 h 65"/>
                  <a:gd name="T6" fmla="*/ 0 w 65"/>
                  <a:gd name="T7" fmla="*/ 1 h 65"/>
                  <a:gd name="T8" fmla="*/ 1 w 65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2" y="0"/>
                    </a:moveTo>
                    <a:lnTo>
                      <a:pt x="65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Freeform 67"/>
              <p:cNvSpPr>
                <a:spLocks/>
              </p:cNvSpPr>
              <p:nvPr/>
            </p:nvSpPr>
            <p:spPr bwMode="auto">
              <a:xfrm>
                <a:off x="3985" y="3434"/>
                <a:ext cx="43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Freeform 68"/>
              <p:cNvSpPr>
                <a:spLocks/>
              </p:cNvSpPr>
              <p:nvPr/>
            </p:nvSpPr>
            <p:spPr bwMode="auto">
              <a:xfrm>
                <a:off x="4017" y="3434"/>
                <a:ext cx="42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0" name="Freeform 69"/>
              <p:cNvSpPr>
                <a:spLocks/>
              </p:cNvSpPr>
              <p:nvPr/>
            </p:nvSpPr>
            <p:spPr bwMode="auto">
              <a:xfrm>
                <a:off x="4049" y="3434"/>
                <a:ext cx="43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Freeform 70"/>
              <p:cNvSpPr>
                <a:spLocks/>
              </p:cNvSpPr>
              <p:nvPr/>
            </p:nvSpPr>
            <p:spPr bwMode="auto">
              <a:xfrm>
                <a:off x="4085" y="3434"/>
                <a:ext cx="42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2" name="Freeform 71"/>
              <p:cNvSpPr>
                <a:spLocks/>
              </p:cNvSpPr>
              <p:nvPr/>
            </p:nvSpPr>
            <p:spPr bwMode="auto">
              <a:xfrm>
                <a:off x="4116" y="3434"/>
                <a:ext cx="43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Freeform 72"/>
              <p:cNvSpPr>
                <a:spLocks/>
              </p:cNvSpPr>
              <p:nvPr/>
            </p:nvSpPr>
            <p:spPr bwMode="auto">
              <a:xfrm>
                <a:off x="4149" y="3434"/>
                <a:ext cx="42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4" name="Freeform 73"/>
              <p:cNvSpPr>
                <a:spLocks/>
              </p:cNvSpPr>
              <p:nvPr/>
            </p:nvSpPr>
            <p:spPr bwMode="auto">
              <a:xfrm>
                <a:off x="4180" y="3434"/>
                <a:ext cx="43" cy="37"/>
              </a:xfrm>
              <a:custGeom>
                <a:avLst/>
                <a:gdLst>
                  <a:gd name="T0" fmla="*/ 1 w 65"/>
                  <a:gd name="T1" fmla="*/ 0 h 65"/>
                  <a:gd name="T2" fmla="*/ 1 w 65"/>
                  <a:gd name="T3" fmla="*/ 1 h 65"/>
                  <a:gd name="T4" fmla="*/ 1 w 65"/>
                  <a:gd name="T5" fmla="*/ 1 h 65"/>
                  <a:gd name="T6" fmla="*/ 0 w 65"/>
                  <a:gd name="T7" fmla="*/ 1 h 65"/>
                  <a:gd name="T8" fmla="*/ 1 w 65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2" y="0"/>
                    </a:moveTo>
                    <a:lnTo>
                      <a:pt x="65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5" name="Freeform 74"/>
              <p:cNvSpPr>
                <a:spLocks/>
              </p:cNvSpPr>
              <p:nvPr/>
            </p:nvSpPr>
            <p:spPr bwMode="auto">
              <a:xfrm>
                <a:off x="4216" y="3434"/>
                <a:ext cx="43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75"/>
              <p:cNvSpPr>
                <a:spLocks/>
              </p:cNvSpPr>
              <p:nvPr/>
            </p:nvSpPr>
            <p:spPr bwMode="auto">
              <a:xfrm>
                <a:off x="4248" y="3434"/>
                <a:ext cx="42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76"/>
              <p:cNvSpPr>
                <a:spLocks/>
              </p:cNvSpPr>
              <p:nvPr/>
            </p:nvSpPr>
            <p:spPr bwMode="auto">
              <a:xfrm>
                <a:off x="4280" y="3434"/>
                <a:ext cx="43" cy="37"/>
              </a:xfrm>
              <a:custGeom>
                <a:avLst/>
                <a:gdLst>
                  <a:gd name="T0" fmla="*/ 1 w 65"/>
                  <a:gd name="T1" fmla="*/ 0 h 65"/>
                  <a:gd name="T2" fmla="*/ 1 w 65"/>
                  <a:gd name="T3" fmla="*/ 1 h 65"/>
                  <a:gd name="T4" fmla="*/ 1 w 65"/>
                  <a:gd name="T5" fmla="*/ 1 h 65"/>
                  <a:gd name="T6" fmla="*/ 0 w 65"/>
                  <a:gd name="T7" fmla="*/ 1 h 65"/>
                  <a:gd name="T8" fmla="*/ 1 w 65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2" y="0"/>
                    </a:moveTo>
                    <a:lnTo>
                      <a:pt x="65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77"/>
              <p:cNvSpPr>
                <a:spLocks/>
              </p:cNvSpPr>
              <p:nvPr/>
            </p:nvSpPr>
            <p:spPr bwMode="auto">
              <a:xfrm>
                <a:off x="4312" y="3434"/>
                <a:ext cx="43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78"/>
              <p:cNvSpPr>
                <a:spLocks/>
              </p:cNvSpPr>
              <p:nvPr/>
            </p:nvSpPr>
            <p:spPr bwMode="auto">
              <a:xfrm>
                <a:off x="4347" y="3434"/>
                <a:ext cx="43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79"/>
              <p:cNvSpPr>
                <a:spLocks/>
              </p:cNvSpPr>
              <p:nvPr/>
            </p:nvSpPr>
            <p:spPr bwMode="auto">
              <a:xfrm>
                <a:off x="4379" y="3434"/>
                <a:ext cx="43" cy="37"/>
              </a:xfrm>
              <a:custGeom>
                <a:avLst/>
                <a:gdLst>
                  <a:gd name="T0" fmla="*/ 1 w 65"/>
                  <a:gd name="T1" fmla="*/ 0 h 65"/>
                  <a:gd name="T2" fmla="*/ 1 w 65"/>
                  <a:gd name="T3" fmla="*/ 1 h 65"/>
                  <a:gd name="T4" fmla="*/ 1 w 65"/>
                  <a:gd name="T5" fmla="*/ 1 h 65"/>
                  <a:gd name="T6" fmla="*/ 0 w 65"/>
                  <a:gd name="T7" fmla="*/ 1 h 65"/>
                  <a:gd name="T8" fmla="*/ 1 w 65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3" y="0"/>
                    </a:moveTo>
                    <a:lnTo>
                      <a:pt x="65" y="33"/>
                    </a:lnTo>
                    <a:lnTo>
                      <a:pt x="33" y="65"/>
                    </a:lnTo>
                    <a:lnTo>
                      <a:pt x="0" y="3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80"/>
              <p:cNvSpPr>
                <a:spLocks/>
              </p:cNvSpPr>
              <p:nvPr/>
            </p:nvSpPr>
            <p:spPr bwMode="auto">
              <a:xfrm>
                <a:off x="4412" y="3434"/>
                <a:ext cx="42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81"/>
              <p:cNvSpPr>
                <a:spLocks/>
              </p:cNvSpPr>
              <p:nvPr/>
            </p:nvSpPr>
            <p:spPr bwMode="auto">
              <a:xfrm>
                <a:off x="4443" y="3434"/>
                <a:ext cx="43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82"/>
              <p:cNvSpPr>
                <a:spLocks/>
              </p:cNvSpPr>
              <p:nvPr/>
            </p:nvSpPr>
            <p:spPr bwMode="auto">
              <a:xfrm>
                <a:off x="4479" y="3434"/>
                <a:ext cx="43" cy="37"/>
              </a:xfrm>
              <a:custGeom>
                <a:avLst/>
                <a:gdLst>
                  <a:gd name="T0" fmla="*/ 1 w 65"/>
                  <a:gd name="T1" fmla="*/ 0 h 65"/>
                  <a:gd name="T2" fmla="*/ 1 w 65"/>
                  <a:gd name="T3" fmla="*/ 1 h 65"/>
                  <a:gd name="T4" fmla="*/ 1 w 65"/>
                  <a:gd name="T5" fmla="*/ 1 h 65"/>
                  <a:gd name="T6" fmla="*/ 0 w 65"/>
                  <a:gd name="T7" fmla="*/ 1 h 65"/>
                  <a:gd name="T8" fmla="*/ 1 w 65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3" y="0"/>
                    </a:moveTo>
                    <a:lnTo>
                      <a:pt x="65" y="33"/>
                    </a:lnTo>
                    <a:lnTo>
                      <a:pt x="33" y="65"/>
                    </a:lnTo>
                    <a:lnTo>
                      <a:pt x="0" y="3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4" name="Freeform 83"/>
              <p:cNvSpPr>
                <a:spLocks/>
              </p:cNvSpPr>
              <p:nvPr/>
            </p:nvSpPr>
            <p:spPr bwMode="auto">
              <a:xfrm>
                <a:off x="4511" y="3434"/>
                <a:ext cx="42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5" name="Freeform 84"/>
              <p:cNvSpPr>
                <a:spLocks/>
              </p:cNvSpPr>
              <p:nvPr/>
            </p:nvSpPr>
            <p:spPr bwMode="auto">
              <a:xfrm>
                <a:off x="4543" y="3434"/>
                <a:ext cx="42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6" name="Freeform 85"/>
              <p:cNvSpPr>
                <a:spLocks/>
              </p:cNvSpPr>
              <p:nvPr/>
            </p:nvSpPr>
            <p:spPr bwMode="auto">
              <a:xfrm>
                <a:off x="4574" y="3434"/>
                <a:ext cx="43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7" name="Freeform 86"/>
              <p:cNvSpPr>
                <a:spLocks/>
              </p:cNvSpPr>
              <p:nvPr/>
            </p:nvSpPr>
            <p:spPr bwMode="auto">
              <a:xfrm>
                <a:off x="4610" y="3434"/>
                <a:ext cx="43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8" name="Freeform 87"/>
              <p:cNvSpPr>
                <a:spLocks/>
              </p:cNvSpPr>
              <p:nvPr/>
            </p:nvSpPr>
            <p:spPr bwMode="auto">
              <a:xfrm>
                <a:off x="4642" y="3434"/>
                <a:ext cx="43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Freeform 88"/>
              <p:cNvSpPr>
                <a:spLocks/>
              </p:cNvSpPr>
              <p:nvPr/>
            </p:nvSpPr>
            <p:spPr bwMode="auto">
              <a:xfrm>
                <a:off x="4674" y="3434"/>
                <a:ext cx="43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0" name="Freeform 89"/>
              <p:cNvSpPr>
                <a:spLocks/>
              </p:cNvSpPr>
              <p:nvPr/>
            </p:nvSpPr>
            <p:spPr bwMode="auto">
              <a:xfrm>
                <a:off x="4706" y="3434"/>
                <a:ext cx="43" cy="37"/>
              </a:xfrm>
              <a:custGeom>
                <a:avLst/>
                <a:gdLst>
                  <a:gd name="T0" fmla="*/ 1 w 65"/>
                  <a:gd name="T1" fmla="*/ 0 h 65"/>
                  <a:gd name="T2" fmla="*/ 1 w 65"/>
                  <a:gd name="T3" fmla="*/ 1 h 65"/>
                  <a:gd name="T4" fmla="*/ 1 w 65"/>
                  <a:gd name="T5" fmla="*/ 1 h 65"/>
                  <a:gd name="T6" fmla="*/ 0 w 65"/>
                  <a:gd name="T7" fmla="*/ 1 h 65"/>
                  <a:gd name="T8" fmla="*/ 1 w 65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3" y="0"/>
                    </a:moveTo>
                    <a:lnTo>
                      <a:pt x="65" y="33"/>
                    </a:lnTo>
                    <a:lnTo>
                      <a:pt x="33" y="65"/>
                    </a:lnTo>
                    <a:lnTo>
                      <a:pt x="0" y="3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1" name="Freeform 90"/>
              <p:cNvSpPr>
                <a:spLocks/>
              </p:cNvSpPr>
              <p:nvPr/>
            </p:nvSpPr>
            <p:spPr bwMode="auto">
              <a:xfrm>
                <a:off x="4742" y="3434"/>
                <a:ext cx="42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2" name="Freeform 91"/>
              <p:cNvSpPr>
                <a:spLocks/>
              </p:cNvSpPr>
              <p:nvPr/>
            </p:nvSpPr>
            <p:spPr bwMode="auto">
              <a:xfrm>
                <a:off x="4774" y="3434"/>
                <a:ext cx="42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3" name="Freeform 92"/>
              <p:cNvSpPr>
                <a:spLocks/>
              </p:cNvSpPr>
              <p:nvPr/>
            </p:nvSpPr>
            <p:spPr bwMode="auto">
              <a:xfrm>
                <a:off x="4806" y="3431"/>
                <a:ext cx="43" cy="36"/>
              </a:xfrm>
              <a:custGeom>
                <a:avLst/>
                <a:gdLst>
                  <a:gd name="T0" fmla="*/ 1 w 65"/>
                  <a:gd name="T1" fmla="*/ 0 h 64"/>
                  <a:gd name="T2" fmla="*/ 1 w 65"/>
                  <a:gd name="T3" fmla="*/ 1 h 64"/>
                  <a:gd name="T4" fmla="*/ 1 w 65"/>
                  <a:gd name="T5" fmla="*/ 1 h 64"/>
                  <a:gd name="T6" fmla="*/ 0 w 65"/>
                  <a:gd name="T7" fmla="*/ 1 h 64"/>
                  <a:gd name="T8" fmla="*/ 1 w 65"/>
                  <a:gd name="T9" fmla="*/ 0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4">
                    <a:moveTo>
                      <a:pt x="33" y="0"/>
                    </a:moveTo>
                    <a:lnTo>
                      <a:pt x="65" y="32"/>
                    </a:lnTo>
                    <a:lnTo>
                      <a:pt x="33" y="64"/>
                    </a:lnTo>
                    <a:lnTo>
                      <a:pt x="0" y="32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4" name="Freeform 93"/>
              <p:cNvSpPr>
                <a:spLocks/>
              </p:cNvSpPr>
              <p:nvPr/>
            </p:nvSpPr>
            <p:spPr bwMode="auto">
              <a:xfrm>
                <a:off x="4838" y="3428"/>
                <a:ext cx="42" cy="36"/>
              </a:xfrm>
              <a:custGeom>
                <a:avLst/>
                <a:gdLst>
                  <a:gd name="T0" fmla="*/ 1 w 64"/>
                  <a:gd name="T1" fmla="*/ 0 h 64"/>
                  <a:gd name="T2" fmla="*/ 1 w 64"/>
                  <a:gd name="T3" fmla="*/ 1 h 64"/>
                  <a:gd name="T4" fmla="*/ 1 w 64"/>
                  <a:gd name="T5" fmla="*/ 1 h 64"/>
                  <a:gd name="T6" fmla="*/ 0 w 64"/>
                  <a:gd name="T7" fmla="*/ 1 h 64"/>
                  <a:gd name="T8" fmla="*/ 1 w 64"/>
                  <a:gd name="T9" fmla="*/ 0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4">
                    <a:moveTo>
                      <a:pt x="32" y="0"/>
                    </a:moveTo>
                    <a:lnTo>
                      <a:pt x="64" y="32"/>
                    </a:lnTo>
                    <a:lnTo>
                      <a:pt x="32" y="64"/>
                    </a:lnTo>
                    <a:lnTo>
                      <a:pt x="0" y="3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5" name="Freeform 94"/>
              <p:cNvSpPr>
                <a:spLocks/>
              </p:cNvSpPr>
              <p:nvPr/>
            </p:nvSpPr>
            <p:spPr bwMode="auto">
              <a:xfrm>
                <a:off x="4873" y="3425"/>
                <a:ext cx="43" cy="37"/>
              </a:xfrm>
              <a:custGeom>
                <a:avLst/>
                <a:gdLst>
                  <a:gd name="T0" fmla="*/ 1 w 65"/>
                  <a:gd name="T1" fmla="*/ 0 h 65"/>
                  <a:gd name="T2" fmla="*/ 1 w 65"/>
                  <a:gd name="T3" fmla="*/ 1 h 65"/>
                  <a:gd name="T4" fmla="*/ 1 w 65"/>
                  <a:gd name="T5" fmla="*/ 1 h 65"/>
                  <a:gd name="T6" fmla="*/ 0 w 65"/>
                  <a:gd name="T7" fmla="*/ 1 h 65"/>
                  <a:gd name="T8" fmla="*/ 1 w 65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2" y="0"/>
                    </a:moveTo>
                    <a:lnTo>
                      <a:pt x="65" y="32"/>
                    </a:lnTo>
                    <a:lnTo>
                      <a:pt x="32" y="65"/>
                    </a:lnTo>
                    <a:lnTo>
                      <a:pt x="0" y="3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6" name="Freeform 95"/>
              <p:cNvSpPr>
                <a:spLocks/>
              </p:cNvSpPr>
              <p:nvPr/>
            </p:nvSpPr>
            <p:spPr bwMode="auto">
              <a:xfrm>
                <a:off x="4905" y="3419"/>
                <a:ext cx="43" cy="37"/>
              </a:xfrm>
              <a:custGeom>
                <a:avLst/>
                <a:gdLst>
                  <a:gd name="T0" fmla="*/ 1 w 65"/>
                  <a:gd name="T1" fmla="*/ 0 h 64"/>
                  <a:gd name="T2" fmla="*/ 1 w 65"/>
                  <a:gd name="T3" fmla="*/ 1 h 64"/>
                  <a:gd name="T4" fmla="*/ 1 w 65"/>
                  <a:gd name="T5" fmla="*/ 1 h 64"/>
                  <a:gd name="T6" fmla="*/ 0 w 65"/>
                  <a:gd name="T7" fmla="*/ 1 h 64"/>
                  <a:gd name="T8" fmla="*/ 1 w 65"/>
                  <a:gd name="T9" fmla="*/ 0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4">
                    <a:moveTo>
                      <a:pt x="33" y="0"/>
                    </a:moveTo>
                    <a:lnTo>
                      <a:pt x="65" y="32"/>
                    </a:lnTo>
                    <a:lnTo>
                      <a:pt x="33" y="64"/>
                    </a:lnTo>
                    <a:lnTo>
                      <a:pt x="0" y="32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Freeform 96"/>
              <p:cNvSpPr>
                <a:spLocks/>
              </p:cNvSpPr>
              <p:nvPr/>
            </p:nvSpPr>
            <p:spPr bwMode="auto">
              <a:xfrm>
                <a:off x="4937" y="3410"/>
                <a:ext cx="43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8" name="Freeform 97"/>
              <p:cNvSpPr>
                <a:spLocks/>
              </p:cNvSpPr>
              <p:nvPr/>
            </p:nvSpPr>
            <p:spPr bwMode="auto">
              <a:xfrm>
                <a:off x="4969" y="3383"/>
                <a:ext cx="42" cy="36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2"/>
                    </a:lnTo>
                    <a:lnTo>
                      <a:pt x="32" y="65"/>
                    </a:lnTo>
                    <a:lnTo>
                      <a:pt x="0" y="3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9" name="Freeform 98"/>
              <p:cNvSpPr>
                <a:spLocks/>
              </p:cNvSpPr>
              <p:nvPr/>
            </p:nvSpPr>
            <p:spPr bwMode="auto">
              <a:xfrm>
                <a:off x="5005" y="3326"/>
                <a:ext cx="42" cy="36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0" name="Freeform 99"/>
              <p:cNvSpPr>
                <a:spLocks/>
              </p:cNvSpPr>
              <p:nvPr/>
            </p:nvSpPr>
            <p:spPr bwMode="auto">
              <a:xfrm>
                <a:off x="5037" y="3241"/>
                <a:ext cx="42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2"/>
                    </a:lnTo>
                    <a:lnTo>
                      <a:pt x="32" y="65"/>
                    </a:lnTo>
                    <a:lnTo>
                      <a:pt x="0" y="3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1" name="Freeform 100"/>
              <p:cNvSpPr>
                <a:spLocks/>
              </p:cNvSpPr>
              <p:nvPr/>
            </p:nvSpPr>
            <p:spPr bwMode="auto">
              <a:xfrm>
                <a:off x="5068" y="3142"/>
                <a:ext cx="43" cy="36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2" name="Freeform 101"/>
              <p:cNvSpPr>
                <a:spLocks/>
              </p:cNvSpPr>
              <p:nvPr/>
            </p:nvSpPr>
            <p:spPr bwMode="auto">
              <a:xfrm>
                <a:off x="5101" y="3033"/>
                <a:ext cx="43" cy="37"/>
              </a:xfrm>
              <a:custGeom>
                <a:avLst/>
                <a:gdLst>
                  <a:gd name="T0" fmla="*/ 1 w 65"/>
                  <a:gd name="T1" fmla="*/ 0 h 65"/>
                  <a:gd name="T2" fmla="*/ 1 w 65"/>
                  <a:gd name="T3" fmla="*/ 1 h 65"/>
                  <a:gd name="T4" fmla="*/ 1 w 65"/>
                  <a:gd name="T5" fmla="*/ 1 h 65"/>
                  <a:gd name="T6" fmla="*/ 0 w 65"/>
                  <a:gd name="T7" fmla="*/ 1 h 65"/>
                  <a:gd name="T8" fmla="*/ 1 w 65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2" y="0"/>
                    </a:moveTo>
                    <a:lnTo>
                      <a:pt x="65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3" name="Freeform 102"/>
              <p:cNvSpPr>
                <a:spLocks/>
              </p:cNvSpPr>
              <p:nvPr/>
            </p:nvSpPr>
            <p:spPr bwMode="auto">
              <a:xfrm>
                <a:off x="5136" y="2888"/>
                <a:ext cx="43" cy="37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2"/>
                    </a:lnTo>
                    <a:lnTo>
                      <a:pt x="32" y="65"/>
                    </a:lnTo>
                    <a:lnTo>
                      <a:pt x="0" y="3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4" name="Freeform 103"/>
              <p:cNvSpPr>
                <a:spLocks/>
              </p:cNvSpPr>
              <p:nvPr/>
            </p:nvSpPr>
            <p:spPr bwMode="auto">
              <a:xfrm>
                <a:off x="5168" y="2807"/>
                <a:ext cx="43" cy="36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Freeform 104"/>
              <p:cNvSpPr>
                <a:spLocks/>
              </p:cNvSpPr>
              <p:nvPr/>
            </p:nvSpPr>
            <p:spPr bwMode="auto">
              <a:xfrm>
                <a:off x="5200" y="2747"/>
                <a:ext cx="43" cy="37"/>
              </a:xfrm>
              <a:custGeom>
                <a:avLst/>
                <a:gdLst>
                  <a:gd name="T0" fmla="*/ 1 w 65"/>
                  <a:gd name="T1" fmla="*/ 0 h 65"/>
                  <a:gd name="T2" fmla="*/ 1 w 65"/>
                  <a:gd name="T3" fmla="*/ 1 h 65"/>
                  <a:gd name="T4" fmla="*/ 1 w 65"/>
                  <a:gd name="T5" fmla="*/ 1 h 65"/>
                  <a:gd name="T6" fmla="*/ 0 w 65"/>
                  <a:gd name="T7" fmla="*/ 1 h 65"/>
                  <a:gd name="T8" fmla="*/ 1 w 65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2" y="0"/>
                    </a:moveTo>
                    <a:lnTo>
                      <a:pt x="65" y="32"/>
                    </a:lnTo>
                    <a:lnTo>
                      <a:pt x="32" y="65"/>
                    </a:lnTo>
                    <a:lnTo>
                      <a:pt x="0" y="3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6" name="Freeform 105"/>
              <p:cNvSpPr>
                <a:spLocks/>
              </p:cNvSpPr>
              <p:nvPr/>
            </p:nvSpPr>
            <p:spPr bwMode="auto">
              <a:xfrm>
                <a:off x="5232" y="2723"/>
                <a:ext cx="43" cy="36"/>
              </a:xfrm>
              <a:custGeom>
                <a:avLst/>
                <a:gdLst>
                  <a:gd name="T0" fmla="*/ 1 w 65"/>
                  <a:gd name="T1" fmla="*/ 0 h 65"/>
                  <a:gd name="T2" fmla="*/ 1 w 65"/>
                  <a:gd name="T3" fmla="*/ 1 h 65"/>
                  <a:gd name="T4" fmla="*/ 1 w 65"/>
                  <a:gd name="T5" fmla="*/ 1 h 65"/>
                  <a:gd name="T6" fmla="*/ 0 w 65"/>
                  <a:gd name="T7" fmla="*/ 1 h 65"/>
                  <a:gd name="T8" fmla="*/ 1 w 65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3" y="0"/>
                    </a:moveTo>
                    <a:lnTo>
                      <a:pt x="65" y="33"/>
                    </a:lnTo>
                    <a:lnTo>
                      <a:pt x="33" y="65"/>
                    </a:lnTo>
                    <a:lnTo>
                      <a:pt x="0" y="33"/>
                    </a:lnTo>
                    <a:lnTo>
                      <a:pt x="33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7" name="Freeform 106"/>
              <p:cNvSpPr>
                <a:spLocks/>
              </p:cNvSpPr>
              <p:nvPr/>
            </p:nvSpPr>
            <p:spPr bwMode="auto">
              <a:xfrm>
                <a:off x="5268" y="2723"/>
                <a:ext cx="42" cy="36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8" name="Freeform 107"/>
              <p:cNvSpPr>
                <a:spLocks/>
              </p:cNvSpPr>
              <p:nvPr/>
            </p:nvSpPr>
            <p:spPr bwMode="auto">
              <a:xfrm>
                <a:off x="5299" y="2723"/>
                <a:ext cx="43" cy="36"/>
              </a:xfrm>
              <a:custGeom>
                <a:avLst/>
                <a:gdLst>
                  <a:gd name="T0" fmla="*/ 1 w 65"/>
                  <a:gd name="T1" fmla="*/ 0 h 65"/>
                  <a:gd name="T2" fmla="*/ 1 w 65"/>
                  <a:gd name="T3" fmla="*/ 1 h 65"/>
                  <a:gd name="T4" fmla="*/ 1 w 65"/>
                  <a:gd name="T5" fmla="*/ 1 h 65"/>
                  <a:gd name="T6" fmla="*/ 0 w 65"/>
                  <a:gd name="T7" fmla="*/ 1 h 65"/>
                  <a:gd name="T8" fmla="*/ 1 w 65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2" y="0"/>
                    </a:moveTo>
                    <a:lnTo>
                      <a:pt x="65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9" name="Freeform 108"/>
              <p:cNvSpPr>
                <a:spLocks/>
              </p:cNvSpPr>
              <p:nvPr/>
            </p:nvSpPr>
            <p:spPr bwMode="auto">
              <a:xfrm>
                <a:off x="5332" y="2723"/>
                <a:ext cx="42" cy="36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0" name="Freeform 109"/>
              <p:cNvSpPr>
                <a:spLocks/>
              </p:cNvSpPr>
              <p:nvPr/>
            </p:nvSpPr>
            <p:spPr bwMode="auto">
              <a:xfrm>
                <a:off x="5364" y="2723"/>
                <a:ext cx="42" cy="36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1" name="Freeform 110"/>
              <p:cNvSpPr>
                <a:spLocks/>
              </p:cNvSpPr>
              <p:nvPr/>
            </p:nvSpPr>
            <p:spPr bwMode="auto">
              <a:xfrm>
                <a:off x="5399" y="2723"/>
                <a:ext cx="43" cy="36"/>
              </a:xfrm>
              <a:custGeom>
                <a:avLst/>
                <a:gdLst>
                  <a:gd name="T0" fmla="*/ 1 w 65"/>
                  <a:gd name="T1" fmla="*/ 0 h 65"/>
                  <a:gd name="T2" fmla="*/ 1 w 65"/>
                  <a:gd name="T3" fmla="*/ 1 h 65"/>
                  <a:gd name="T4" fmla="*/ 1 w 65"/>
                  <a:gd name="T5" fmla="*/ 1 h 65"/>
                  <a:gd name="T6" fmla="*/ 0 w 65"/>
                  <a:gd name="T7" fmla="*/ 1 h 65"/>
                  <a:gd name="T8" fmla="*/ 1 w 65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5" h="65">
                    <a:moveTo>
                      <a:pt x="32" y="0"/>
                    </a:moveTo>
                    <a:lnTo>
                      <a:pt x="65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2" name="Freeform 111"/>
              <p:cNvSpPr>
                <a:spLocks/>
              </p:cNvSpPr>
              <p:nvPr/>
            </p:nvSpPr>
            <p:spPr bwMode="auto">
              <a:xfrm>
                <a:off x="5431" y="2723"/>
                <a:ext cx="43" cy="36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Freeform 112"/>
              <p:cNvSpPr>
                <a:spLocks/>
              </p:cNvSpPr>
              <p:nvPr/>
            </p:nvSpPr>
            <p:spPr bwMode="auto">
              <a:xfrm>
                <a:off x="5463" y="2723"/>
                <a:ext cx="42" cy="36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4" name="Freeform 113"/>
              <p:cNvSpPr>
                <a:spLocks/>
              </p:cNvSpPr>
              <p:nvPr/>
            </p:nvSpPr>
            <p:spPr bwMode="auto">
              <a:xfrm>
                <a:off x="5495" y="2723"/>
                <a:ext cx="43" cy="36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5" name="Freeform 114"/>
              <p:cNvSpPr>
                <a:spLocks/>
              </p:cNvSpPr>
              <p:nvPr/>
            </p:nvSpPr>
            <p:spPr bwMode="auto">
              <a:xfrm>
                <a:off x="5531" y="2723"/>
                <a:ext cx="42" cy="36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6" name="Freeform 115"/>
              <p:cNvSpPr>
                <a:spLocks/>
              </p:cNvSpPr>
              <p:nvPr/>
            </p:nvSpPr>
            <p:spPr bwMode="auto">
              <a:xfrm>
                <a:off x="5562" y="2723"/>
                <a:ext cx="43" cy="36"/>
              </a:xfrm>
              <a:custGeom>
                <a:avLst/>
                <a:gdLst>
                  <a:gd name="T0" fmla="*/ 1 w 64"/>
                  <a:gd name="T1" fmla="*/ 0 h 65"/>
                  <a:gd name="T2" fmla="*/ 1 w 64"/>
                  <a:gd name="T3" fmla="*/ 1 h 65"/>
                  <a:gd name="T4" fmla="*/ 1 w 64"/>
                  <a:gd name="T5" fmla="*/ 1 h 65"/>
                  <a:gd name="T6" fmla="*/ 0 w 64"/>
                  <a:gd name="T7" fmla="*/ 1 h 65"/>
                  <a:gd name="T8" fmla="*/ 1 w 64"/>
                  <a:gd name="T9" fmla="*/ 0 h 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4" h="65">
                    <a:moveTo>
                      <a:pt x="32" y="0"/>
                    </a:moveTo>
                    <a:lnTo>
                      <a:pt x="64" y="33"/>
                    </a:lnTo>
                    <a:lnTo>
                      <a:pt x="32" y="65"/>
                    </a:lnTo>
                    <a:lnTo>
                      <a:pt x="0" y="3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0000"/>
              </a:solidFill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" name="Line 116"/>
              <p:cNvSpPr>
                <a:spLocks noChangeShapeType="1"/>
              </p:cNvSpPr>
              <p:nvPr/>
            </p:nvSpPr>
            <p:spPr bwMode="auto">
              <a:xfrm>
                <a:off x="3775" y="2635"/>
                <a:ext cx="0" cy="81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" name="Text Box 117"/>
              <p:cNvSpPr txBox="1">
                <a:spLocks noChangeArrowheads="1"/>
              </p:cNvSpPr>
              <p:nvPr/>
            </p:nvSpPr>
            <p:spPr bwMode="auto">
              <a:xfrm>
                <a:off x="3313" y="2365"/>
                <a:ext cx="125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8" tIns="44450" rIns="90488" bIns="4445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>
                    <a:srgbClr val="9933FF"/>
                  </a:buClr>
                  <a:buSzPct val="90000"/>
                  <a:buFont typeface="Wingdings" panose="05000000000000000000" pitchFamily="2" charset="2"/>
                  <a:buNone/>
                </a:pPr>
                <a:r>
                  <a:rPr lang="en-GB" altLang="en-US" sz="1600" b="1" dirty="0" err="1">
                    <a:solidFill>
                      <a:srgbClr val="00574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Nível</a:t>
                </a:r>
                <a:r>
                  <a:rPr lang="en-GB" altLang="en-US" sz="1600" b="1" dirty="0">
                    <a:solidFill>
                      <a:srgbClr val="00574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GB" altLang="en-US" sz="1600" b="1" dirty="0" err="1">
                    <a:solidFill>
                      <a:srgbClr val="00574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risco</a:t>
                </a:r>
                <a:endParaRPr lang="en-GB" altLang="en-US" sz="1600" b="1" dirty="0">
                  <a:solidFill>
                    <a:srgbClr val="00574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" name="Text Box 118"/>
              <p:cNvSpPr txBox="1">
                <a:spLocks noChangeArrowheads="1"/>
              </p:cNvSpPr>
              <p:nvPr/>
            </p:nvSpPr>
            <p:spPr bwMode="auto">
              <a:xfrm>
                <a:off x="3030" y="3559"/>
                <a:ext cx="2310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488" tIns="44450" rIns="90488" bIns="44450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r" eaLnBrk="1" hangingPunct="1">
                  <a:spcBef>
                    <a:spcPct val="50000"/>
                  </a:spcBef>
                  <a:buClr>
                    <a:srgbClr val="9933FF"/>
                  </a:buClr>
                  <a:buSzPct val="90000"/>
                  <a:buFont typeface="Wingdings" panose="05000000000000000000" pitchFamily="2" charset="2"/>
                  <a:buNone/>
                </a:pPr>
                <a:r>
                  <a:rPr lang="en-GB" altLang="en-US" sz="1600" b="1" dirty="0" err="1" smtClean="0">
                    <a:solidFill>
                      <a:srgbClr val="00574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Quantidade</a:t>
                </a:r>
                <a:r>
                  <a:rPr lang="en-GB" altLang="en-US" sz="1600" b="1" dirty="0" smtClean="0">
                    <a:solidFill>
                      <a:srgbClr val="00574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GB" altLang="en-US" sz="1600" b="1" dirty="0" err="1" smtClean="0">
                    <a:solidFill>
                      <a:srgbClr val="00574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microrganismos</a:t>
                </a:r>
                <a:endParaRPr lang="en-GB" altLang="en-US" sz="1600" b="1" dirty="0">
                  <a:solidFill>
                    <a:srgbClr val="00574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Line 119"/>
              <p:cNvSpPr>
                <a:spLocks noChangeShapeType="1"/>
              </p:cNvSpPr>
              <p:nvPr/>
            </p:nvSpPr>
            <p:spPr bwMode="auto">
              <a:xfrm>
                <a:off x="5309" y="3634"/>
                <a:ext cx="222" cy="0"/>
              </a:xfrm>
              <a:prstGeom prst="lin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" name="Line 120"/>
              <p:cNvSpPr>
                <a:spLocks noChangeShapeType="1"/>
              </p:cNvSpPr>
              <p:nvPr/>
            </p:nvSpPr>
            <p:spPr bwMode="auto">
              <a:xfrm flipV="1">
                <a:off x="3696" y="2568"/>
                <a:ext cx="0" cy="216"/>
              </a:xfrm>
              <a:prstGeom prst="line">
                <a:avLst/>
              </a:prstGeom>
              <a:noFill/>
              <a:ln w="50800">
                <a:solidFill>
                  <a:schemeClr val="tx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90488" tIns="44450" rIns="90488" bIns="44450" anchor="ctr"/>
              <a:lstStyle/>
              <a:p>
                <a:endParaRPr lang="en-GB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13" name="Conector reto 12"/>
            <p:cNvCxnSpPr/>
            <p:nvPr/>
          </p:nvCxnSpPr>
          <p:spPr>
            <a:xfrm>
              <a:off x="4277573" y="5654646"/>
              <a:ext cx="2857501" cy="1588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3" name="Retângulo 132"/>
          <p:cNvSpPr/>
          <p:nvPr/>
        </p:nvSpPr>
        <p:spPr>
          <a:xfrm>
            <a:off x="0" y="222309"/>
            <a:ext cx="9144000" cy="584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kumimoji="1" lang="en-US" sz="3200" b="1" kern="0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Perigos</a:t>
            </a:r>
            <a:r>
              <a:rPr kumimoji="1" lang="en-US" sz="3200" b="1" kern="0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kumimoji="1" lang="en-US" sz="3200" b="1" kern="0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Microbiológicos</a:t>
            </a:r>
            <a:r>
              <a:rPr kumimoji="1" lang="en-US" sz="3200" b="1" kern="0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en-GB" sz="3200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34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1057276"/>
            <a:ext cx="2836862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Retângulo 137"/>
          <p:cNvSpPr/>
          <p:nvPr/>
        </p:nvSpPr>
        <p:spPr>
          <a:xfrm>
            <a:off x="5155407" y="4412457"/>
            <a:ext cx="1303338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1" lang="en-US" sz="2000" b="1" kern="0" dirty="0" err="1">
                <a:solidFill>
                  <a:srgbClr val="005740"/>
                </a:solidFill>
                <a:cs typeface="Arial" panose="020B0604020202020204" pitchFamily="34" charset="0"/>
              </a:rPr>
              <a:t>Risco</a:t>
            </a:r>
            <a:endParaRPr lang="en-GB" sz="2000" dirty="0">
              <a:solidFill>
                <a:srgbClr val="005740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610951" y="1566702"/>
            <a:ext cx="2807735" cy="3496829"/>
            <a:chOff x="571330" y="1208162"/>
            <a:chExt cx="2807735" cy="3496829"/>
          </a:xfrm>
        </p:grpSpPr>
        <p:pic>
          <p:nvPicPr>
            <p:cNvPr id="132" name="Picture 125" descr="bacteria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770" y="1208162"/>
              <a:ext cx="1209675" cy="104616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Imagem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7" y="1208162"/>
              <a:ext cx="1219200" cy="10255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Imagem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836" y="2509789"/>
              <a:ext cx="1237091" cy="95091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Imagem 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966" y="2509789"/>
              <a:ext cx="1210479" cy="950913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126" descr="atg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330" y="3752075"/>
              <a:ext cx="1205503" cy="95291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762" name="Picture 2" descr="http://upload.wikimedia.org/wikipedia/commons/6/68/Saxitoxin_structure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8620" y="3745742"/>
              <a:ext cx="1270445" cy="94965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170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/>
          <p:cNvSpPr/>
          <p:nvPr/>
        </p:nvSpPr>
        <p:spPr>
          <a:xfrm>
            <a:off x="1403648" y="188640"/>
            <a:ext cx="62499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1" lang="en-US" sz="3200" b="1" kern="0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Perigo</a:t>
            </a:r>
            <a:r>
              <a:rPr kumimoji="1" lang="en-US" sz="3200" b="1" kern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 </a:t>
            </a:r>
            <a:r>
              <a:rPr kumimoji="1" lang="en-US" sz="3200" b="1" kern="0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Risco</a:t>
            </a:r>
            <a:endParaRPr lang="en-GB" sz="3200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7" name="Grupo 26"/>
          <p:cNvGrpSpPr/>
          <p:nvPr/>
        </p:nvGrpSpPr>
        <p:grpSpPr>
          <a:xfrm>
            <a:off x="3892751" y="943379"/>
            <a:ext cx="4855713" cy="1693533"/>
            <a:chOff x="3892751" y="943379"/>
            <a:chExt cx="4855713" cy="1693533"/>
          </a:xfrm>
        </p:grpSpPr>
        <p:sp>
          <p:nvSpPr>
            <p:cNvPr id="9" name="Retângulo 3"/>
            <p:cNvSpPr>
              <a:spLocks noChangeArrowheads="1"/>
            </p:cNvSpPr>
            <p:nvPr/>
          </p:nvSpPr>
          <p:spPr bwMode="auto">
            <a:xfrm>
              <a:off x="4311800" y="1413967"/>
              <a:ext cx="1261243" cy="584775"/>
            </a:xfrm>
            <a:prstGeom prst="rect">
              <a:avLst/>
            </a:prstGeom>
            <a:noFill/>
            <a:ln w="9525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es-CL" sz="3200" b="1" dirty="0" smtClean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Perigo</a:t>
              </a:r>
              <a:endParaRPr lang="pt-BR" altLang="es-CL" sz="3200" b="1" dirty="0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pic>
          <p:nvPicPr>
            <p:cNvPr id="16" name="Picture 2" descr="http://www.imagensdahora.com.br/clipart/cliparts_imagens/16Transporte/carro_desenho_0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5074" y="1212626"/>
              <a:ext cx="1070517" cy="10498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9" descr="http://www.systemaxonline.com/clipart/kids/bicycle1.gif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456" y="1218904"/>
              <a:ext cx="817919" cy="981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tângulo 22"/>
            <p:cNvSpPr/>
            <p:nvPr/>
          </p:nvSpPr>
          <p:spPr>
            <a:xfrm>
              <a:off x="3892751" y="943379"/>
              <a:ext cx="4855713" cy="1693533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3892751" y="2839142"/>
            <a:ext cx="5282838" cy="2946941"/>
            <a:chOff x="3892750" y="2935893"/>
            <a:chExt cx="5282838" cy="2946941"/>
          </a:xfrm>
        </p:grpSpPr>
        <p:sp>
          <p:nvSpPr>
            <p:cNvPr id="11" name="Retângulo 4"/>
            <p:cNvSpPr>
              <a:spLocks noChangeArrowheads="1"/>
            </p:cNvSpPr>
            <p:nvPr/>
          </p:nvSpPr>
          <p:spPr bwMode="auto">
            <a:xfrm>
              <a:off x="4311799" y="3059428"/>
              <a:ext cx="1232234" cy="584775"/>
            </a:xfrm>
            <a:prstGeom prst="rect">
              <a:avLst/>
            </a:prstGeom>
            <a:noFill/>
            <a:ln w="9525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pt-BR" altLang="es-CL" sz="3200" b="1" dirty="0" smtClean="0">
                  <a:solidFill>
                    <a:srgbClr val="005740"/>
                  </a:solidFill>
                  <a:latin typeface="+mn-lt"/>
                </a:rPr>
                <a:t>Risco</a:t>
              </a:r>
              <a:endParaRPr lang="pt-BR" altLang="es-CL" sz="3200" b="1" dirty="0">
                <a:solidFill>
                  <a:srgbClr val="005740"/>
                </a:solidFill>
                <a:latin typeface="+mn-lt"/>
              </a:endParaRPr>
            </a:p>
          </p:txBody>
        </p:sp>
        <p:grpSp>
          <p:nvGrpSpPr>
            <p:cNvPr id="2" name="Grupo 1"/>
            <p:cNvGrpSpPr/>
            <p:nvPr/>
          </p:nvGrpSpPr>
          <p:grpSpPr>
            <a:xfrm>
              <a:off x="4940138" y="3022571"/>
              <a:ext cx="4235450" cy="1755785"/>
              <a:chOff x="4161378" y="3126757"/>
              <a:chExt cx="4235450" cy="1755785"/>
            </a:xfrm>
          </p:grpSpPr>
          <p:sp>
            <p:nvSpPr>
              <p:cNvPr id="12" name="Text Box 14"/>
              <p:cNvSpPr txBox="1">
                <a:spLocks noChangeArrowheads="1"/>
              </p:cNvSpPr>
              <p:nvPr/>
            </p:nvSpPr>
            <p:spPr bwMode="auto">
              <a:xfrm>
                <a:off x="4161378" y="3126757"/>
                <a:ext cx="4235450" cy="33855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defTabSz="762000">
                  <a:defRPr/>
                </a:pPr>
                <a:r>
                  <a:rPr lang="en-GB" sz="1600" b="1" dirty="0" err="1" smtClean="0">
                    <a:solidFill>
                      <a:srgbClr val="005740"/>
                    </a:solidFill>
                    <a:cs typeface="Arial" charset="0"/>
                  </a:rPr>
                  <a:t>Probabilidade</a:t>
                </a:r>
                <a:r>
                  <a:rPr lang="en-GB" sz="1600" b="1" dirty="0" smtClean="0">
                    <a:solidFill>
                      <a:srgbClr val="005740"/>
                    </a:solidFill>
                    <a:cs typeface="Arial" charset="0"/>
                  </a:rPr>
                  <a:t> </a:t>
                </a:r>
                <a:r>
                  <a:rPr lang="en-GB" sz="1600" b="1" dirty="0">
                    <a:solidFill>
                      <a:srgbClr val="005740"/>
                    </a:solidFill>
                    <a:cs typeface="Arial" charset="0"/>
                  </a:rPr>
                  <a:t>x </a:t>
                </a:r>
                <a:r>
                  <a:rPr lang="en-GB" sz="1600" b="1" dirty="0" err="1" smtClean="0">
                    <a:solidFill>
                      <a:srgbClr val="005740"/>
                    </a:solidFill>
                    <a:cs typeface="Arial" charset="0"/>
                  </a:rPr>
                  <a:t>Gravidade</a:t>
                </a:r>
                <a:endParaRPr lang="en-GB" sz="1600" b="1" dirty="0">
                  <a:solidFill>
                    <a:srgbClr val="0057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pic>
            <p:nvPicPr>
              <p:cNvPr id="15" name="Picture 16" descr="http://www.scielo.br/img/fbpe/bjm/v31n1/001f3.g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5525" y="3506180"/>
                <a:ext cx="2382837" cy="1376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" name="Grupo 4"/>
            <p:cNvGrpSpPr/>
            <p:nvPr/>
          </p:nvGrpSpPr>
          <p:grpSpPr>
            <a:xfrm>
              <a:off x="4428679" y="4896091"/>
              <a:ext cx="4235450" cy="927100"/>
              <a:chOff x="3784898" y="4916215"/>
              <a:chExt cx="4235450" cy="927100"/>
            </a:xfrm>
          </p:grpSpPr>
          <p:graphicFrame>
            <p:nvGraphicFramePr>
              <p:cNvPr id="13" name="Object 5"/>
              <p:cNvGraphicFramePr>
                <a:graphicFrameLocks noChangeAspect="1"/>
              </p:cNvGraphicFramePr>
              <p:nvPr/>
            </p:nvGraphicFramePr>
            <p:xfrm>
              <a:off x="6078835" y="4973365"/>
              <a:ext cx="803275" cy="8699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6801" name="Clip" r:id="rId8" imgW="3071813" imgH="3375025" progId="MS_ClipArt_Gallery.2">
                      <p:embed/>
                    </p:oleObj>
                  </mc:Choice>
                  <mc:Fallback>
                    <p:oleObj name="Clip" r:id="rId8" imgW="3071813" imgH="3375025" progId="MS_ClipArt_Gallery.2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78835" y="4973365"/>
                            <a:ext cx="803275" cy="8699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pic>
            <p:nvPicPr>
              <p:cNvPr id="14" name="Picture 10" descr="C:\Users\FCF-USP\AppData\Local\Microsoft\Windows\Temporary Internet Files\Content.IE5\8DEQY1WA\MCj02506060000[1].wmf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7873" y="4916215"/>
                <a:ext cx="752475" cy="8715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6" descr="http://3.bp.blogspot.com/-0BF0Gi81BcY/UHNnxBF4XiI/AAAAAAAADys/8-L3A6a5rZg/s1600/doente_10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37410" y="4984478"/>
                <a:ext cx="904875" cy="812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Imagem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84898" y="5046390"/>
                <a:ext cx="758825" cy="7524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4" name="Retângulo 23"/>
            <p:cNvSpPr/>
            <p:nvPr/>
          </p:nvSpPr>
          <p:spPr>
            <a:xfrm>
              <a:off x="3892750" y="2935893"/>
              <a:ext cx="4855713" cy="2946941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699506" y="1637184"/>
            <a:ext cx="2917826" cy="2901609"/>
            <a:chOff x="547106" y="1484784"/>
            <a:chExt cx="2917826" cy="2901609"/>
          </a:xfrm>
        </p:grpSpPr>
        <p:pic>
          <p:nvPicPr>
            <p:cNvPr id="31" name="Picture 11" descr="http://4.bp.blogspot.com/_X83ghSo2WHQ/SL1eFKxYLkI/AAAAAAAAAmc/u7wY5n64q8M/s400/7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07" y="1489950"/>
              <a:ext cx="2917825" cy="2896443"/>
            </a:xfrm>
            <a:prstGeom prst="rect">
              <a:avLst/>
            </a:prstGeom>
            <a:noFill/>
            <a:ln w="9525">
              <a:solidFill>
                <a:schemeClr val="accent2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tângulo 31"/>
            <p:cNvSpPr/>
            <p:nvPr/>
          </p:nvSpPr>
          <p:spPr>
            <a:xfrm>
              <a:off x="547106" y="1484784"/>
              <a:ext cx="2917825" cy="2901609"/>
            </a:xfrm>
            <a:prstGeom prst="rect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96381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/>
          <p:cNvSpPr/>
          <p:nvPr/>
        </p:nvSpPr>
        <p:spPr>
          <a:xfrm>
            <a:off x="1403648" y="188640"/>
            <a:ext cx="624998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1" lang="en-US" sz="3200" b="1" kern="0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Perigo</a:t>
            </a:r>
            <a:r>
              <a:rPr kumimoji="1" lang="en-US" sz="3200" b="1" kern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 </a:t>
            </a:r>
            <a:r>
              <a:rPr kumimoji="1" lang="en-US" sz="3200" b="1" kern="0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Risco</a:t>
            </a:r>
            <a:endParaRPr lang="en-GB" sz="3200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327025" y="4154035"/>
            <a:ext cx="88169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3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pt-BR" altLang="pt-BR" sz="2000" b="1" dirty="0" smtClean="0">
                <a:solidFill>
                  <a:srgbClr val="005740"/>
                </a:solidFill>
              </a:rPr>
              <a:t>Uma função </a:t>
            </a:r>
            <a:r>
              <a:rPr lang="pt-BR" altLang="pt-BR" sz="2000" b="1" dirty="0">
                <a:solidFill>
                  <a:srgbClr val="005740"/>
                </a:solidFill>
              </a:rPr>
              <a:t>da </a:t>
            </a:r>
            <a:r>
              <a:rPr lang="pt-BR" altLang="pt-BR" sz="2000" b="1" dirty="0">
                <a:solidFill>
                  <a:srgbClr val="FF0000"/>
                </a:solidFill>
              </a:rPr>
              <a:t>probabilidade </a:t>
            </a:r>
            <a:r>
              <a:rPr lang="pt-BR" altLang="pt-BR" sz="2000" b="1" dirty="0" smtClean="0">
                <a:solidFill>
                  <a:srgbClr val="FF0000"/>
                </a:solidFill>
              </a:rPr>
              <a:t>de </a:t>
            </a:r>
            <a:r>
              <a:rPr lang="pt-BR" altLang="pt-BR" sz="2000" b="1" dirty="0" err="1" smtClean="0">
                <a:solidFill>
                  <a:srgbClr val="FF0000"/>
                </a:solidFill>
              </a:rPr>
              <a:t>ocorr</a:t>
            </a:r>
            <a:r>
              <a:rPr lang="en-US" altLang="pt-BR" sz="2000" b="1" dirty="0" err="1" smtClean="0">
                <a:solidFill>
                  <a:srgbClr val="FF0000"/>
                </a:solidFill>
              </a:rPr>
              <a:t>ência</a:t>
            </a:r>
            <a:r>
              <a:rPr lang="en-US" altLang="pt-BR" sz="2000" b="1" dirty="0" smtClean="0">
                <a:solidFill>
                  <a:srgbClr val="FF0000"/>
                </a:solidFill>
              </a:rPr>
              <a:t> </a:t>
            </a:r>
            <a:r>
              <a:rPr lang="en-US" altLang="pt-BR" sz="2000" b="1" dirty="0" smtClean="0">
                <a:solidFill>
                  <a:srgbClr val="005740"/>
                </a:solidFill>
              </a:rPr>
              <a:t>de</a:t>
            </a:r>
            <a:r>
              <a:rPr lang="pt-BR" altLang="pt-BR" sz="2000" b="1" dirty="0" smtClean="0">
                <a:solidFill>
                  <a:srgbClr val="005740"/>
                </a:solidFill>
              </a:rPr>
              <a:t> </a:t>
            </a:r>
            <a:r>
              <a:rPr lang="pt-BR" altLang="pt-BR" sz="2000" b="1" dirty="0">
                <a:solidFill>
                  <a:srgbClr val="005740"/>
                </a:solidFill>
              </a:rPr>
              <a:t>um efeito adverso </a:t>
            </a:r>
            <a:r>
              <a:rPr lang="pt-BR" altLang="pt-BR" sz="2000" b="1" dirty="0" smtClean="0">
                <a:solidFill>
                  <a:srgbClr val="005740"/>
                </a:solidFill>
              </a:rPr>
              <a:t>combinada com a </a:t>
            </a:r>
            <a:r>
              <a:rPr lang="pt-BR" altLang="pt-BR" sz="2000" b="1" dirty="0" smtClean="0">
                <a:solidFill>
                  <a:srgbClr val="FF0000"/>
                </a:solidFill>
              </a:rPr>
              <a:t>magnitude </a:t>
            </a:r>
            <a:r>
              <a:rPr lang="pt-BR" altLang="pt-BR" sz="2000" b="1" dirty="0">
                <a:solidFill>
                  <a:srgbClr val="FF0000"/>
                </a:solidFill>
              </a:rPr>
              <a:t>deste efeito</a:t>
            </a:r>
            <a:r>
              <a:rPr lang="pt-BR" altLang="pt-BR" sz="2000" b="1" dirty="0">
                <a:solidFill>
                  <a:srgbClr val="005740"/>
                </a:solidFill>
              </a:rPr>
              <a:t>, </a:t>
            </a:r>
            <a:r>
              <a:rPr lang="pt-BR" altLang="pt-BR" sz="2000" b="1" dirty="0" smtClean="0">
                <a:solidFill>
                  <a:srgbClr val="005740"/>
                </a:solidFill>
              </a:rPr>
              <a:t>decorrente </a:t>
            </a:r>
            <a:r>
              <a:rPr lang="pt-BR" altLang="pt-BR" sz="2000" b="1" dirty="0">
                <a:solidFill>
                  <a:srgbClr val="005740"/>
                </a:solidFill>
              </a:rPr>
              <a:t>da presença de um </a:t>
            </a:r>
            <a:r>
              <a:rPr lang="pt-BR" altLang="pt-BR" sz="2000" b="1" dirty="0" err="1">
                <a:solidFill>
                  <a:srgbClr val="005740"/>
                </a:solidFill>
              </a:rPr>
              <a:t>microorganismo</a:t>
            </a:r>
            <a:r>
              <a:rPr lang="pt-BR" altLang="pt-BR" sz="2000" b="1" dirty="0">
                <a:solidFill>
                  <a:srgbClr val="005740"/>
                </a:solidFill>
              </a:rPr>
              <a:t> (ou toxina microbiana) no </a:t>
            </a:r>
            <a:r>
              <a:rPr lang="pt-BR" altLang="pt-BR" sz="2000" b="1" dirty="0" smtClean="0">
                <a:solidFill>
                  <a:srgbClr val="005740"/>
                </a:solidFill>
              </a:rPr>
              <a:t>alimento</a:t>
            </a:r>
            <a:endParaRPr lang="pt-BR" altLang="pt-BR" sz="2000" b="1" dirty="0">
              <a:solidFill>
                <a:srgbClr val="005740"/>
              </a:solidFill>
            </a:endParaRPr>
          </a:p>
        </p:txBody>
      </p:sp>
      <p:sp>
        <p:nvSpPr>
          <p:cNvPr id="33" name="Retângulo 4"/>
          <p:cNvSpPr>
            <a:spLocks noChangeArrowheads="1"/>
          </p:cNvSpPr>
          <p:nvPr/>
        </p:nvSpPr>
        <p:spPr bwMode="auto">
          <a:xfrm>
            <a:off x="373560" y="3528546"/>
            <a:ext cx="3916264" cy="584775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s-CL" sz="3200" b="1" dirty="0" smtClean="0">
                <a:solidFill>
                  <a:srgbClr val="005740"/>
                </a:solidFill>
                <a:latin typeface="+mn-lt"/>
              </a:rPr>
              <a:t>Risco </a:t>
            </a:r>
            <a:r>
              <a:rPr lang="pt-BR" altLang="es-CL" sz="3200" b="1" dirty="0" err="1" smtClean="0">
                <a:solidFill>
                  <a:srgbClr val="005740"/>
                </a:solidFill>
                <a:latin typeface="+mn-lt"/>
              </a:rPr>
              <a:t>microbiol</a:t>
            </a:r>
            <a:r>
              <a:rPr lang="en-US" altLang="es-CL" sz="3200" b="1" dirty="0" err="1" smtClean="0">
                <a:solidFill>
                  <a:srgbClr val="005740"/>
                </a:solidFill>
                <a:latin typeface="+mn-lt"/>
              </a:rPr>
              <a:t>ógico</a:t>
            </a:r>
            <a:r>
              <a:rPr lang="en-US" altLang="es-CL" sz="3200" b="1" dirty="0" smtClean="0">
                <a:solidFill>
                  <a:srgbClr val="005740"/>
                </a:solidFill>
                <a:latin typeface="+mn-lt"/>
              </a:rPr>
              <a:t> </a:t>
            </a:r>
            <a:endParaRPr lang="pt-BR" altLang="es-CL" sz="32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34" name="Retângulo 4"/>
          <p:cNvSpPr>
            <a:spLocks noChangeArrowheads="1"/>
          </p:cNvSpPr>
          <p:nvPr/>
        </p:nvSpPr>
        <p:spPr bwMode="auto">
          <a:xfrm>
            <a:off x="402620" y="1304737"/>
            <a:ext cx="3916264" cy="584775"/>
          </a:xfrm>
          <a:prstGeom prst="rect">
            <a:avLst/>
          </a:prstGeom>
          <a:noFill/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s-CL" sz="3200" b="1" dirty="0" smtClean="0">
                <a:solidFill>
                  <a:srgbClr val="005740"/>
                </a:solidFill>
                <a:latin typeface="+mn-lt"/>
              </a:rPr>
              <a:t>Perigo </a:t>
            </a:r>
            <a:r>
              <a:rPr lang="pt-BR" altLang="es-CL" sz="3200" b="1" dirty="0" err="1" smtClean="0">
                <a:solidFill>
                  <a:srgbClr val="005740"/>
                </a:solidFill>
                <a:latin typeface="+mn-lt"/>
              </a:rPr>
              <a:t>microbiol</a:t>
            </a:r>
            <a:r>
              <a:rPr lang="en-US" altLang="es-CL" sz="3200" b="1" dirty="0" err="1" smtClean="0">
                <a:solidFill>
                  <a:srgbClr val="005740"/>
                </a:solidFill>
                <a:latin typeface="+mn-lt"/>
              </a:rPr>
              <a:t>ógico</a:t>
            </a:r>
            <a:r>
              <a:rPr lang="en-US" altLang="es-CL" sz="3200" b="1" dirty="0" smtClean="0">
                <a:solidFill>
                  <a:srgbClr val="005740"/>
                </a:solidFill>
                <a:latin typeface="+mn-lt"/>
              </a:rPr>
              <a:t> </a:t>
            </a:r>
            <a:endParaRPr lang="pt-BR" altLang="es-CL" sz="32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35" name="Text Box 12"/>
          <p:cNvSpPr txBox="1">
            <a:spLocks noChangeArrowheads="1"/>
          </p:cNvSpPr>
          <p:nvPr/>
        </p:nvSpPr>
        <p:spPr bwMode="auto">
          <a:xfrm>
            <a:off x="293133" y="2007040"/>
            <a:ext cx="86645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Char char="•"/>
              <a:defRPr sz="33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9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pt-BR" altLang="pt-BR" sz="2000" b="1" dirty="0" smtClean="0">
                <a:solidFill>
                  <a:srgbClr val="005740"/>
                </a:solidFill>
              </a:rPr>
              <a:t>Um </a:t>
            </a:r>
            <a:r>
              <a:rPr lang="pt-BR" altLang="pt-BR" sz="2000" b="1" dirty="0" err="1" smtClean="0">
                <a:solidFill>
                  <a:srgbClr val="FF0000"/>
                </a:solidFill>
              </a:rPr>
              <a:t>microorganismo</a:t>
            </a:r>
            <a:r>
              <a:rPr lang="pt-BR" altLang="pt-BR" sz="2000" b="1" dirty="0" smtClean="0">
                <a:solidFill>
                  <a:srgbClr val="FF0000"/>
                </a:solidFill>
              </a:rPr>
              <a:t> </a:t>
            </a:r>
            <a:r>
              <a:rPr lang="pt-BR" altLang="pt-BR" sz="2000" b="1" dirty="0">
                <a:solidFill>
                  <a:srgbClr val="FF0000"/>
                </a:solidFill>
              </a:rPr>
              <a:t>ou toxina </a:t>
            </a:r>
            <a:r>
              <a:rPr lang="pt-BR" altLang="pt-BR" sz="2000" b="1" dirty="0" smtClean="0">
                <a:solidFill>
                  <a:srgbClr val="FF0000"/>
                </a:solidFill>
              </a:rPr>
              <a:t>microbiana </a:t>
            </a:r>
            <a:r>
              <a:rPr lang="pt-BR" altLang="pt-BR" sz="2000" b="1" dirty="0">
                <a:solidFill>
                  <a:srgbClr val="005740"/>
                </a:solidFill>
              </a:rPr>
              <a:t>com potencial para causar um dano à saúde humana.</a:t>
            </a:r>
          </a:p>
        </p:txBody>
      </p:sp>
    </p:spTree>
    <p:extLst>
      <p:ext uri="{BB962C8B-B14F-4D97-AF65-F5344CB8AC3E}">
        <p14:creationId xmlns:p14="http://schemas.microsoft.com/office/powerpoint/2010/main" val="76808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5"/>
          <p:cNvGrpSpPr>
            <a:grpSpLocks/>
          </p:cNvGrpSpPr>
          <p:nvPr/>
        </p:nvGrpSpPr>
        <p:grpSpPr bwMode="auto">
          <a:xfrm>
            <a:off x="1468437" y="1217048"/>
            <a:ext cx="6207125" cy="4449763"/>
            <a:chOff x="1785937" y="1930105"/>
            <a:chExt cx="6207125" cy="4449763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5791200" y="3167063"/>
              <a:ext cx="182808" cy="428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4049713" y="5103813"/>
              <a:ext cx="1858962" cy="428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0" name="Oval 18"/>
            <p:cNvSpPr>
              <a:spLocks noChangeArrowheads="1"/>
            </p:cNvSpPr>
            <p:nvPr/>
          </p:nvSpPr>
          <p:spPr bwMode="auto">
            <a:xfrm>
              <a:off x="2446337" y="2247605"/>
              <a:ext cx="2486025" cy="2405063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5741037" y="3733836"/>
              <a:ext cx="183476" cy="428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4117863" y="5443666"/>
              <a:ext cx="1732668" cy="428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1785937" y="1930105"/>
              <a:ext cx="6207125" cy="4449763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5391882" y="2712142"/>
              <a:ext cx="1423339" cy="951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800" b="1">
                  <a:solidFill>
                    <a:srgbClr val="005740"/>
                  </a:solidFill>
                  <a:latin typeface="+mn-lt"/>
                </a:rPr>
                <a:t>Gestão </a:t>
              </a:r>
            </a:p>
            <a:p>
              <a:pPr algn="ctr" eaLnBrk="1" hangingPunct="1"/>
              <a:r>
                <a:rPr lang="en-GB" altLang="en-US" sz="2800" b="1">
                  <a:solidFill>
                    <a:srgbClr val="005740"/>
                  </a:solidFill>
                  <a:latin typeface="+mn-lt"/>
                </a:rPr>
                <a:t>do Risco</a:t>
              </a: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5416994" y="3582474"/>
              <a:ext cx="1877674" cy="459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  <a:buFontTx/>
                <a:buChar char="•"/>
              </a:pPr>
              <a:r>
                <a:rPr lang="en-GB" altLang="en-US" sz="2400" b="1">
                  <a:solidFill>
                    <a:srgbClr val="005740"/>
                  </a:solidFill>
                  <a:latin typeface="+mn-lt"/>
                </a:rPr>
                <a:t> </a:t>
              </a:r>
              <a:r>
                <a:rPr lang="en-GB" altLang="en-US" sz="2000" b="1">
                  <a:solidFill>
                    <a:srgbClr val="005740"/>
                  </a:solidFill>
                  <a:latin typeface="+mn-lt"/>
                </a:rPr>
                <a:t>Prático</a:t>
              </a:r>
            </a:p>
          </p:txBody>
        </p:sp>
        <p:sp>
          <p:nvSpPr>
            <p:cNvPr id="16" name="Oval 10"/>
            <p:cNvSpPr>
              <a:spLocks noChangeArrowheads="1"/>
            </p:cNvSpPr>
            <p:nvPr/>
          </p:nvSpPr>
          <p:spPr bwMode="auto">
            <a:xfrm>
              <a:off x="4702174" y="2247605"/>
              <a:ext cx="2544763" cy="2416175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3603113" y="4740113"/>
              <a:ext cx="2257606" cy="951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800" b="1">
                  <a:solidFill>
                    <a:srgbClr val="005740"/>
                  </a:solidFill>
                  <a:latin typeface="+mn-lt"/>
                </a:rPr>
                <a:t>Comunicação </a:t>
              </a:r>
            </a:p>
            <a:p>
              <a:pPr algn="ctr" eaLnBrk="1" hangingPunct="1"/>
              <a:r>
                <a:rPr lang="en-GB" altLang="en-US" sz="2800" b="1">
                  <a:solidFill>
                    <a:srgbClr val="005740"/>
                  </a:solidFill>
                  <a:latin typeface="+mn-lt"/>
                </a:rPr>
                <a:t>do Risco</a:t>
              </a: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4097148" y="5552983"/>
              <a:ext cx="1405963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  <a:buFontTx/>
                <a:buChar char="•"/>
              </a:pPr>
              <a:r>
                <a:rPr lang="en-GB" altLang="en-US" sz="2000" b="1">
                  <a:solidFill>
                    <a:srgbClr val="005740"/>
                  </a:solidFill>
                  <a:latin typeface="+mn-lt"/>
                </a:rPr>
                <a:t> Interativo</a:t>
              </a:r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3514724" y="3898605"/>
              <a:ext cx="2565400" cy="2417763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2716636" y="2692521"/>
              <a:ext cx="1936860" cy="95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800" b="1" dirty="0" err="1">
                  <a:solidFill>
                    <a:srgbClr val="005740"/>
                  </a:solidFill>
                  <a:latin typeface="+mn-lt"/>
                </a:rPr>
                <a:t>Avaliação</a:t>
              </a:r>
              <a:endParaRPr lang="en-GB" altLang="en-US" sz="2800" b="1" dirty="0">
                <a:solidFill>
                  <a:srgbClr val="005740"/>
                </a:solidFill>
                <a:latin typeface="+mn-lt"/>
              </a:endParaRPr>
            </a:p>
            <a:p>
              <a:pPr algn="ctr" eaLnBrk="1" hangingPunct="1"/>
              <a:r>
                <a:rPr lang="en-GB" altLang="en-US" sz="2800" b="1" dirty="0">
                  <a:solidFill>
                    <a:srgbClr val="005740"/>
                  </a:solidFill>
                  <a:latin typeface="+mn-lt"/>
                </a:rPr>
                <a:t>do </a:t>
              </a:r>
              <a:r>
                <a:rPr lang="en-GB" altLang="en-US" sz="2800" b="1" dirty="0" err="1">
                  <a:solidFill>
                    <a:srgbClr val="005740"/>
                  </a:solidFill>
                  <a:latin typeface="+mn-lt"/>
                </a:rPr>
                <a:t>Risco</a:t>
              </a:r>
              <a:endParaRPr lang="en-GB" altLang="en-US" sz="2800" b="1" dirty="0">
                <a:solidFill>
                  <a:srgbClr val="005740"/>
                </a:solidFill>
                <a:latin typeface="+mn-lt"/>
              </a:endParaRPr>
            </a:p>
          </p:txBody>
        </p:sp>
        <p:grpSp>
          <p:nvGrpSpPr>
            <p:cNvPr id="21" name="Group 15"/>
            <p:cNvGrpSpPr>
              <a:grpSpLocks/>
            </p:cNvGrpSpPr>
            <p:nvPr/>
          </p:nvGrpSpPr>
          <p:grpSpPr bwMode="auto">
            <a:xfrm>
              <a:off x="2636735" y="3583113"/>
              <a:ext cx="1408880" cy="665074"/>
              <a:chOff x="1732" y="1962"/>
              <a:chExt cx="1562" cy="503"/>
            </a:xfrm>
          </p:grpSpPr>
          <p:sp>
            <p:nvSpPr>
              <p:cNvPr id="25" name="Rectangle 16"/>
              <p:cNvSpPr>
                <a:spLocks noChangeArrowheads="1"/>
              </p:cNvSpPr>
              <p:nvPr/>
            </p:nvSpPr>
            <p:spPr bwMode="auto">
              <a:xfrm>
                <a:off x="1732" y="2141"/>
                <a:ext cx="203" cy="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chemeClr val="tx2"/>
                  </a:buClr>
                </a:pPr>
                <a:endParaRPr lang="en-GB" altLang="en-US" sz="2200" b="1">
                  <a:solidFill>
                    <a:schemeClr val="accent3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6" name="Rectangle 17"/>
              <p:cNvSpPr>
                <a:spLocks noChangeArrowheads="1"/>
              </p:cNvSpPr>
              <p:nvPr/>
            </p:nvSpPr>
            <p:spPr bwMode="auto">
              <a:xfrm>
                <a:off x="1732" y="1962"/>
                <a:ext cx="1562" cy="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chemeClr val="tx2"/>
                  </a:buClr>
                  <a:buFontTx/>
                  <a:buChar char="•"/>
                </a:pPr>
                <a:r>
                  <a:rPr lang="en-GB" altLang="en-US" sz="2400" b="1">
                    <a:solidFill>
                      <a:srgbClr val="005740"/>
                    </a:solidFill>
                    <a:latin typeface="+mn-lt"/>
                  </a:rPr>
                  <a:t> </a:t>
                </a:r>
                <a:r>
                  <a:rPr lang="en-GB" altLang="en-US" sz="2000" b="1">
                    <a:solidFill>
                      <a:srgbClr val="005740"/>
                    </a:solidFill>
                    <a:latin typeface="+mn-lt"/>
                  </a:rPr>
                  <a:t>Científico</a:t>
                </a:r>
              </a:p>
            </p:txBody>
          </p:sp>
        </p:grp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flipV="1">
              <a:off x="5057774" y="3947818"/>
              <a:ext cx="525463" cy="62547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4392612" y="3736680"/>
              <a:ext cx="852487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H="1" flipV="1">
              <a:off x="4017962" y="3950993"/>
              <a:ext cx="587375" cy="57308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-69056" y="113892"/>
            <a:ext cx="921305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Análise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Microbiológico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8" y="4524803"/>
            <a:ext cx="1308224" cy="10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2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5"/>
          <p:cNvGrpSpPr>
            <a:grpSpLocks/>
          </p:cNvGrpSpPr>
          <p:nvPr/>
        </p:nvGrpSpPr>
        <p:grpSpPr bwMode="auto">
          <a:xfrm>
            <a:off x="1468437" y="1217048"/>
            <a:ext cx="6207125" cy="4449763"/>
            <a:chOff x="1785937" y="1930105"/>
            <a:chExt cx="6207125" cy="4449763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5791200" y="3167063"/>
              <a:ext cx="182808" cy="428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4049713" y="5103813"/>
              <a:ext cx="1858962" cy="428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0" name="Oval 18"/>
            <p:cNvSpPr>
              <a:spLocks noChangeArrowheads="1"/>
            </p:cNvSpPr>
            <p:nvPr/>
          </p:nvSpPr>
          <p:spPr bwMode="auto">
            <a:xfrm>
              <a:off x="2446337" y="2247605"/>
              <a:ext cx="2486025" cy="2405063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5741037" y="3733836"/>
              <a:ext cx="183476" cy="428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4117863" y="5443666"/>
              <a:ext cx="1732668" cy="428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1785937" y="1930105"/>
              <a:ext cx="6207125" cy="4449763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5391882" y="2712142"/>
              <a:ext cx="1423339" cy="951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800" b="1">
                  <a:solidFill>
                    <a:srgbClr val="005740"/>
                  </a:solidFill>
                  <a:latin typeface="+mn-lt"/>
                </a:rPr>
                <a:t>Gestão </a:t>
              </a:r>
            </a:p>
            <a:p>
              <a:pPr algn="ctr" eaLnBrk="1" hangingPunct="1"/>
              <a:r>
                <a:rPr lang="en-GB" altLang="en-US" sz="2800" b="1">
                  <a:solidFill>
                    <a:srgbClr val="005740"/>
                  </a:solidFill>
                  <a:latin typeface="+mn-lt"/>
                </a:rPr>
                <a:t>do Risco</a:t>
              </a: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5416994" y="3582474"/>
              <a:ext cx="1877674" cy="459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  <a:buFontTx/>
                <a:buChar char="•"/>
              </a:pPr>
              <a:r>
                <a:rPr lang="en-GB" altLang="en-US" sz="2400" b="1">
                  <a:solidFill>
                    <a:srgbClr val="005740"/>
                  </a:solidFill>
                  <a:latin typeface="+mn-lt"/>
                </a:rPr>
                <a:t> </a:t>
              </a:r>
              <a:r>
                <a:rPr lang="en-GB" altLang="en-US" sz="2000" b="1">
                  <a:solidFill>
                    <a:srgbClr val="005740"/>
                  </a:solidFill>
                  <a:latin typeface="+mn-lt"/>
                </a:rPr>
                <a:t>Prático</a:t>
              </a:r>
            </a:p>
          </p:txBody>
        </p:sp>
        <p:sp>
          <p:nvSpPr>
            <p:cNvPr id="16" name="Oval 10"/>
            <p:cNvSpPr>
              <a:spLocks noChangeArrowheads="1"/>
            </p:cNvSpPr>
            <p:nvPr/>
          </p:nvSpPr>
          <p:spPr bwMode="auto">
            <a:xfrm>
              <a:off x="4702174" y="2247605"/>
              <a:ext cx="2544763" cy="2416175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3603113" y="4740113"/>
              <a:ext cx="2257606" cy="951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800" b="1">
                  <a:solidFill>
                    <a:srgbClr val="005740"/>
                  </a:solidFill>
                  <a:latin typeface="+mn-lt"/>
                </a:rPr>
                <a:t>Comunicação </a:t>
              </a:r>
            </a:p>
            <a:p>
              <a:pPr algn="ctr" eaLnBrk="1" hangingPunct="1"/>
              <a:r>
                <a:rPr lang="en-GB" altLang="en-US" sz="2800" b="1">
                  <a:solidFill>
                    <a:srgbClr val="005740"/>
                  </a:solidFill>
                  <a:latin typeface="+mn-lt"/>
                </a:rPr>
                <a:t>do Risco</a:t>
              </a: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4097148" y="5552983"/>
              <a:ext cx="1405963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  <a:buFontTx/>
                <a:buChar char="•"/>
              </a:pPr>
              <a:r>
                <a:rPr lang="en-GB" altLang="en-US" sz="2000" b="1">
                  <a:solidFill>
                    <a:srgbClr val="005740"/>
                  </a:solidFill>
                  <a:latin typeface="+mn-lt"/>
                </a:rPr>
                <a:t> Interativo</a:t>
              </a:r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3514724" y="3898605"/>
              <a:ext cx="2565400" cy="2417763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2716636" y="2692521"/>
              <a:ext cx="1936860" cy="95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800" b="1" dirty="0" err="1">
                  <a:solidFill>
                    <a:srgbClr val="005740"/>
                  </a:solidFill>
                  <a:latin typeface="+mn-lt"/>
                </a:rPr>
                <a:t>Avaliação</a:t>
              </a:r>
              <a:endParaRPr lang="en-GB" altLang="en-US" sz="2800" b="1" dirty="0">
                <a:solidFill>
                  <a:srgbClr val="005740"/>
                </a:solidFill>
                <a:latin typeface="+mn-lt"/>
              </a:endParaRPr>
            </a:p>
            <a:p>
              <a:pPr algn="ctr" eaLnBrk="1" hangingPunct="1"/>
              <a:r>
                <a:rPr lang="en-GB" altLang="en-US" sz="2800" b="1" dirty="0">
                  <a:solidFill>
                    <a:srgbClr val="005740"/>
                  </a:solidFill>
                  <a:latin typeface="+mn-lt"/>
                </a:rPr>
                <a:t>do </a:t>
              </a:r>
              <a:r>
                <a:rPr lang="en-GB" altLang="en-US" sz="2800" b="1" dirty="0" err="1">
                  <a:solidFill>
                    <a:srgbClr val="005740"/>
                  </a:solidFill>
                  <a:latin typeface="+mn-lt"/>
                </a:rPr>
                <a:t>Risco</a:t>
              </a:r>
              <a:endParaRPr lang="en-GB" altLang="en-US" sz="2800" b="1" dirty="0">
                <a:solidFill>
                  <a:srgbClr val="005740"/>
                </a:solidFill>
                <a:latin typeface="+mn-lt"/>
              </a:endParaRPr>
            </a:p>
          </p:txBody>
        </p:sp>
        <p:grpSp>
          <p:nvGrpSpPr>
            <p:cNvPr id="21" name="Group 15"/>
            <p:cNvGrpSpPr>
              <a:grpSpLocks/>
            </p:cNvGrpSpPr>
            <p:nvPr/>
          </p:nvGrpSpPr>
          <p:grpSpPr bwMode="auto">
            <a:xfrm>
              <a:off x="2636735" y="3583113"/>
              <a:ext cx="1408880" cy="665074"/>
              <a:chOff x="1732" y="1962"/>
              <a:chExt cx="1562" cy="503"/>
            </a:xfrm>
          </p:grpSpPr>
          <p:sp>
            <p:nvSpPr>
              <p:cNvPr id="25" name="Rectangle 16"/>
              <p:cNvSpPr>
                <a:spLocks noChangeArrowheads="1"/>
              </p:cNvSpPr>
              <p:nvPr/>
            </p:nvSpPr>
            <p:spPr bwMode="auto">
              <a:xfrm>
                <a:off x="1732" y="2141"/>
                <a:ext cx="203" cy="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chemeClr val="tx2"/>
                  </a:buClr>
                </a:pPr>
                <a:endParaRPr lang="en-GB" altLang="en-US" sz="2200" b="1">
                  <a:solidFill>
                    <a:schemeClr val="accent3">
                      <a:lumMod val="50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6" name="Rectangle 17"/>
              <p:cNvSpPr>
                <a:spLocks noChangeArrowheads="1"/>
              </p:cNvSpPr>
              <p:nvPr/>
            </p:nvSpPr>
            <p:spPr bwMode="auto">
              <a:xfrm>
                <a:off x="1732" y="1962"/>
                <a:ext cx="1562" cy="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chemeClr val="tx2"/>
                  </a:buClr>
                  <a:buFontTx/>
                  <a:buChar char="•"/>
                </a:pPr>
                <a:r>
                  <a:rPr lang="en-GB" altLang="en-US" sz="2400" b="1">
                    <a:solidFill>
                      <a:srgbClr val="005740"/>
                    </a:solidFill>
                    <a:latin typeface="+mn-lt"/>
                  </a:rPr>
                  <a:t> </a:t>
                </a:r>
                <a:r>
                  <a:rPr lang="en-GB" altLang="en-US" sz="2000" b="1">
                    <a:solidFill>
                      <a:srgbClr val="005740"/>
                    </a:solidFill>
                    <a:latin typeface="+mn-lt"/>
                  </a:rPr>
                  <a:t>Científico</a:t>
                </a:r>
              </a:p>
            </p:txBody>
          </p:sp>
        </p:grp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flipV="1">
              <a:off x="5057774" y="3947818"/>
              <a:ext cx="525463" cy="62547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4392612" y="3736680"/>
              <a:ext cx="852487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H="1" flipV="1">
              <a:off x="4017962" y="3950993"/>
              <a:ext cx="587375" cy="57308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-69056" y="113892"/>
            <a:ext cx="921305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Análise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Microbiológico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8" y="4524803"/>
            <a:ext cx="1308224" cy="10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  <a:ln>
            <a:noFill/>
          </a:ln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684213" y="1431925"/>
            <a:ext cx="3600450" cy="400050"/>
          </a:xfrm>
          <a:prstGeom prst="rect">
            <a:avLst/>
          </a:prstGeom>
          <a:noFill/>
          <a:ln w="28575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b="1">
                <a:solidFill>
                  <a:srgbClr val="005740"/>
                </a:solidFill>
                <a:latin typeface="+mn-lt"/>
              </a:rPr>
              <a:t>Identificação do perigo 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84213" y="3952875"/>
            <a:ext cx="3600450" cy="400050"/>
          </a:xfrm>
          <a:prstGeom prst="rect">
            <a:avLst/>
          </a:prstGeom>
          <a:noFill/>
          <a:ln w="28575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b="1">
                <a:solidFill>
                  <a:srgbClr val="005740"/>
                </a:solidFill>
                <a:latin typeface="+mn-lt"/>
              </a:rPr>
              <a:t>Avaliação da Exposição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684213" y="2698750"/>
            <a:ext cx="3600450" cy="400050"/>
          </a:xfrm>
          <a:prstGeom prst="rect">
            <a:avLst/>
          </a:prstGeom>
          <a:noFill/>
          <a:ln w="28575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b="1">
                <a:solidFill>
                  <a:srgbClr val="005740"/>
                </a:solidFill>
                <a:latin typeface="+mn-lt"/>
              </a:rPr>
              <a:t>Caracterização do Perigo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84213" y="5248275"/>
            <a:ext cx="3600450" cy="400050"/>
          </a:xfrm>
          <a:prstGeom prst="rect">
            <a:avLst/>
          </a:prstGeom>
          <a:noFill/>
          <a:ln w="28575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b="1">
                <a:solidFill>
                  <a:srgbClr val="005740"/>
                </a:solidFill>
                <a:latin typeface="+mn-lt"/>
              </a:rPr>
              <a:t>Estimativa de Risco</a:t>
            </a:r>
          </a:p>
        </p:txBody>
      </p: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6851613" y="4217671"/>
            <a:ext cx="1944687" cy="1512888"/>
            <a:chOff x="3291" y="1423"/>
            <a:chExt cx="2697" cy="2231"/>
          </a:xfrm>
        </p:grpSpPr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4343" y="2567"/>
              <a:ext cx="45" cy="45"/>
            </a:xfrm>
            <a:custGeom>
              <a:avLst/>
              <a:gdLst>
                <a:gd name="T0" fmla="*/ 1 w 90"/>
                <a:gd name="T1" fmla="*/ 0 h 91"/>
                <a:gd name="T2" fmla="*/ 0 w 90"/>
                <a:gd name="T3" fmla="*/ 0 h 91"/>
                <a:gd name="T4" fmla="*/ 0 w 90"/>
                <a:gd name="T5" fmla="*/ 0 h 91"/>
                <a:gd name="T6" fmla="*/ 1 w 90"/>
                <a:gd name="T7" fmla="*/ 0 h 91"/>
                <a:gd name="T8" fmla="*/ 1 w 90"/>
                <a:gd name="T9" fmla="*/ 0 h 91"/>
                <a:gd name="T10" fmla="*/ 1 w 90"/>
                <a:gd name="T11" fmla="*/ 0 h 91"/>
                <a:gd name="T12" fmla="*/ 1 w 90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" h="91">
                  <a:moveTo>
                    <a:pt x="27" y="0"/>
                  </a:moveTo>
                  <a:lnTo>
                    <a:pt x="0" y="16"/>
                  </a:lnTo>
                  <a:lnTo>
                    <a:pt x="0" y="68"/>
                  </a:lnTo>
                  <a:lnTo>
                    <a:pt x="66" y="91"/>
                  </a:lnTo>
                  <a:lnTo>
                    <a:pt x="90" y="16"/>
                  </a:lnTo>
                  <a:lnTo>
                    <a:pt x="80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4322" y="2444"/>
              <a:ext cx="86" cy="58"/>
            </a:xfrm>
            <a:custGeom>
              <a:avLst/>
              <a:gdLst>
                <a:gd name="T0" fmla="*/ 1 w 171"/>
                <a:gd name="T1" fmla="*/ 0 h 116"/>
                <a:gd name="T2" fmla="*/ 0 w 171"/>
                <a:gd name="T3" fmla="*/ 1 h 116"/>
                <a:gd name="T4" fmla="*/ 1 w 171"/>
                <a:gd name="T5" fmla="*/ 1 h 116"/>
                <a:gd name="T6" fmla="*/ 1 w 171"/>
                <a:gd name="T7" fmla="*/ 1 h 116"/>
                <a:gd name="T8" fmla="*/ 1 w 171"/>
                <a:gd name="T9" fmla="*/ 1 h 116"/>
                <a:gd name="T10" fmla="*/ 1 w 171"/>
                <a:gd name="T11" fmla="*/ 1 h 116"/>
                <a:gd name="T12" fmla="*/ 1 w 171"/>
                <a:gd name="T13" fmla="*/ 0 h 1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1" h="116">
                  <a:moveTo>
                    <a:pt x="106" y="0"/>
                  </a:moveTo>
                  <a:lnTo>
                    <a:pt x="0" y="50"/>
                  </a:lnTo>
                  <a:lnTo>
                    <a:pt x="40" y="116"/>
                  </a:lnTo>
                  <a:lnTo>
                    <a:pt x="120" y="116"/>
                  </a:lnTo>
                  <a:lnTo>
                    <a:pt x="171" y="67"/>
                  </a:lnTo>
                  <a:lnTo>
                    <a:pt x="171" y="15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3648" y="1440"/>
              <a:ext cx="1067" cy="960"/>
            </a:xfrm>
            <a:custGeom>
              <a:avLst/>
              <a:gdLst>
                <a:gd name="T0" fmla="*/ 25 w 1299"/>
                <a:gd name="T1" fmla="*/ 15 h 1025"/>
                <a:gd name="T2" fmla="*/ 17 w 1299"/>
                <a:gd name="T3" fmla="*/ 48 h 1025"/>
                <a:gd name="T4" fmla="*/ 11 w 1299"/>
                <a:gd name="T5" fmla="*/ 48 h 1025"/>
                <a:gd name="T6" fmla="*/ 6 w 1299"/>
                <a:gd name="T7" fmla="*/ 75 h 1025"/>
                <a:gd name="T8" fmla="*/ 4 w 1299"/>
                <a:gd name="T9" fmla="*/ 123 h 1025"/>
                <a:gd name="T10" fmla="*/ 0 w 1299"/>
                <a:gd name="T11" fmla="*/ 173 h 1025"/>
                <a:gd name="T12" fmla="*/ 2 w 1299"/>
                <a:gd name="T13" fmla="*/ 311 h 1025"/>
                <a:gd name="T14" fmla="*/ 2 w 1299"/>
                <a:gd name="T15" fmla="*/ 376 h 1025"/>
                <a:gd name="T16" fmla="*/ 14 w 1299"/>
                <a:gd name="T17" fmla="*/ 409 h 1025"/>
                <a:gd name="T18" fmla="*/ 28 w 1299"/>
                <a:gd name="T19" fmla="*/ 404 h 1025"/>
                <a:gd name="T20" fmla="*/ 45 w 1299"/>
                <a:gd name="T21" fmla="*/ 409 h 1025"/>
                <a:gd name="T22" fmla="*/ 58 w 1299"/>
                <a:gd name="T23" fmla="*/ 382 h 1025"/>
                <a:gd name="T24" fmla="*/ 74 w 1299"/>
                <a:gd name="T25" fmla="*/ 396 h 1025"/>
                <a:gd name="T26" fmla="*/ 80 w 1299"/>
                <a:gd name="T27" fmla="*/ 382 h 1025"/>
                <a:gd name="T28" fmla="*/ 80 w 1299"/>
                <a:gd name="T29" fmla="*/ 332 h 1025"/>
                <a:gd name="T30" fmla="*/ 82 w 1299"/>
                <a:gd name="T31" fmla="*/ 291 h 1025"/>
                <a:gd name="T32" fmla="*/ 78 w 1299"/>
                <a:gd name="T33" fmla="*/ 256 h 1025"/>
                <a:gd name="T34" fmla="*/ 77 w 1299"/>
                <a:gd name="T35" fmla="*/ 75 h 1025"/>
                <a:gd name="T36" fmla="*/ 80 w 1299"/>
                <a:gd name="T37" fmla="*/ 40 h 1025"/>
                <a:gd name="T38" fmla="*/ 74 w 1299"/>
                <a:gd name="T39" fmla="*/ 15 h 1025"/>
                <a:gd name="T40" fmla="*/ 67 w 1299"/>
                <a:gd name="T41" fmla="*/ 20 h 1025"/>
                <a:gd name="T42" fmla="*/ 61 w 1299"/>
                <a:gd name="T43" fmla="*/ 0 h 1025"/>
                <a:gd name="T44" fmla="*/ 47 w 1299"/>
                <a:gd name="T45" fmla="*/ 20 h 1025"/>
                <a:gd name="T46" fmla="*/ 32 w 1299"/>
                <a:gd name="T47" fmla="*/ 20 h 1025"/>
                <a:gd name="T48" fmla="*/ 25 w 1299"/>
                <a:gd name="T49" fmla="*/ 15 h 102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99" h="1025">
                  <a:moveTo>
                    <a:pt x="376" y="35"/>
                  </a:moveTo>
                  <a:lnTo>
                    <a:pt x="285" y="119"/>
                  </a:lnTo>
                  <a:lnTo>
                    <a:pt x="185" y="119"/>
                  </a:lnTo>
                  <a:lnTo>
                    <a:pt x="90" y="186"/>
                  </a:lnTo>
                  <a:lnTo>
                    <a:pt x="66" y="306"/>
                  </a:lnTo>
                  <a:lnTo>
                    <a:pt x="0" y="434"/>
                  </a:lnTo>
                  <a:lnTo>
                    <a:pt x="26" y="777"/>
                  </a:lnTo>
                  <a:lnTo>
                    <a:pt x="12" y="940"/>
                  </a:lnTo>
                  <a:lnTo>
                    <a:pt x="211" y="1025"/>
                  </a:lnTo>
                  <a:lnTo>
                    <a:pt x="442" y="1007"/>
                  </a:lnTo>
                  <a:lnTo>
                    <a:pt x="708" y="1025"/>
                  </a:lnTo>
                  <a:lnTo>
                    <a:pt x="917" y="958"/>
                  </a:lnTo>
                  <a:lnTo>
                    <a:pt x="1155" y="992"/>
                  </a:lnTo>
                  <a:lnTo>
                    <a:pt x="1246" y="958"/>
                  </a:lnTo>
                  <a:lnTo>
                    <a:pt x="1246" y="827"/>
                  </a:lnTo>
                  <a:lnTo>
                    <a:pt x="1299" y="727"/>
                  </a:lnTo>
                  <a:lnTo>
                    <a:pt x="1234" y="637"/>
                  </a:lnTo>
                  <a:lnTo>
                    <a:pt x="1206" y="186"/>
                  </a:lnTo>
                  <a:lnTo>
                    <a:pt x="1246" y="101"/>
                  </a:lnTo>
                  <a:lnTo>
                    <a:pt x="1155" y="35"/>
                  </a:lnTo>
                  <a:lnTo>
                    <a:pt x="1048" y="50"/>
                  </a:lnTo>
                  <a:lnTo>
                    <a:pt x="956" y="0"/>
                  </a:lnTo>
                  <a:lnTo>
                    <a:pt x="747" y="50"/>
                  </a:lnTo>
                  <a:lnTo>
                    <a:pt x="502" y="50"/>
                  </a:lnTo>
                  <a:lnTo>
                    <a:pt x="376" y="3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4774" y="1965"/>
              <a:ext cx="927" cy="1405"/>
            </a:xfrm>
            <a:custGeom>
              <a:avLst/>
              <a:gdLst>
                <a:gd name="T0" fmla="*/ 0 w 1854"/>
                <a:gd name="T1" fmla="*/ 1 h 2810"/>
                <a:gd name="T2" fmla="*/ 1 w 1854"/>
                <a:gd name="T3" fmla="*/ 1 h 2810"/>
                <a:gd name="T4" fmla="*/ 1 w 1854"/>
                <a:gd name="T5" fmla="*/ 0 h 2810"/>
                <a:gd name="T6" fmla="*/ 1 w 1854"/>
                <a:gd name="T7" fmla="*/ 1 h 2810"/>
                <a:gd name="T8" fmla="*/ 1 w 1854"/>
                <a:gd name="T9" fmla="*/ 1 h 2810"/>
                <a:gd name="T10" fmla="*/ 1 w 1854"/>
                <a:gd name="T11" fmla="*/ 1 h 2810"/>
                <a:gd name="T12" fmla="*/ 1 w 1854"/>
                <a:gd name="T13" fmla="*/ 1 h 2810"/>
                <a:gd name="T14" fmla="*/ 1 w 1854"/>
                <a:gd name="T15" fmla="*/ 1 h 2810"/>
                <a:gd name="T16" fmla="*/ 1 w 1854"/>
                <a:gd name="T17" fmla="*/ 1 h 2810"/>
                <a:gd name="T18" fmla="*/ 0 w 1854"/>
                <a:gd name="T19" fmla="*/ 1 h 28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54" h="2810">
                  <a:moveTo>
                    <a:pt x="0" y="1695"/>
                  </a:moveTo>
                  <a:lnTo>
                    <a:pt x="206" y="102"/>
                  </a:lnTo>
                  <a:lnTo>
                    <a:pt x="351" y="0"/>
                  </a:lnTo>
                  <a:lnTo>
                    <a:pt x="1662" y="15"/>
                  </a:lnTo>
                  <a:lnTo>
                    <a:pt x="1854" y="202"/>
                  </a:lnTo>
                  <a:lnTo>
                    <a:pt x="1624" y="2437"/>
                  </a:lnTo>
                  <a:lnTo>
                    <a:pt x="1813" y="2549"/>
                  </a:lnTo>
                  <a:lnTo>
                    <a:pt x="1730" y="2810"/>
                  </a:lnTo>
                  <a:lnTo>
                    <a:pt x="852" y="2685"/>
                  </a:lnTo>
                  <a:lnTo>
                    <a:pt x="0" y="1695"/>
                  </a:lnTo>
                  <a:close/>
                </a:path>
              </a:pathLst>
            </a:custGeom>
            <a:solidFill>
              <a:srgbClr val="B4B4B4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3291" y="2764"/>
              <a:ext cx="899" cy="747"/>
            </a:xfrm>
            <a:custGeom>
              <a:avLst/>
              <a:gdLst>
                <a:gd name="T0" fmla="*/ 0 w 1799"/>
                <a:gd name="T1" fmla="*/ 1 h 1493"/>
                <a:gd name="T2" fmla="*/ 0 w 1799"/>
                <a:gd name="T3" fmla="*/ 1 h 1493"/>
                <a:gd name="T4" fmla="*/ 0 w 1799"/>
                <a:gd name="T5" fmla="*/ 1 h 1493"/>
                <a:gd name="T6" fmla="*/ 0 w 1799"/>
                <a:gd name="T7" fmla="*/ 1 h 1493"/>
                <a:gd name="T8" fmla="*/ 0 w 1799"/>
                <a:gd name="T9" fmla="*/ 1 h 1493"/>
                <a:gd name="T10" fmla="*/ 0 w 1799"/>
                <a:gd name="T11" fmla="*/ 1 h 1493"/>
                <a:gd name="T12" fmla="*/ 0 w 1799"/>
                <a:gd name="T13" fmla="*/ 1 h 1493"/>
                <a:gd name="T14" fmla="*/ 0 w 1799"/>
                <a:gd name="T15" fmla="*/ 1 h 1493"/>
                <a:gd name="T16" fmla="*/ 0 w 1799"/>
                <a:gd name="T17" fmla="*/ 1 h 1493"/>
                <a:gd name="T18" fmla="*/ 0 w 1799"/>
                <a:gd name="T19" fmla="*/ 1 h 1493"/>
                <a:gd name="T20" fmla="*/ 0 w 1799"/>
                <a:gd name="T21" fmla="*/ 1 h 1493"/>
                <a:gd name="T22" fmla="*/ 0 w 1799"/>
                <a:gd name="T23" fmla="*/ 1 h 1493"/>
                <a:gd name="T24" fmla="*/ 0 w 1799"/>
                <a:gd name="T25" fmla="*/ 1 h 1493"/>
                <a:gd name="T26" fmla="*/ 0 w 1799"/>
                <a:gd name="T27" fmla="*/ 1 h 1493"/>
                <a:gd name="T28" fmla="*/ 0 w 1799"/>
                <a:gd name="T29" fmla="*/ 1 h 1493"/>
                <a:gd name="T30" fmla="*/ 0 w 1799"/>
                <a:gd name="T31" fmla="*/ 1 h 1493"/>
                <a:gd name="T32" fmla="*/ 0 w 1799"/>
                <a:gd name="T33" fmla="*/ 1 h 1493"/>
                <a:gd name="T34" fmla="*/ 0 w 1799"/>
                <a:gd name="T35" fmla="*/ 1 h 1493"/>
                <a:gd name="T36" fmla="*/ 0 w 1799"/>
                <a:gd name="T37" fmla="*/ 1 h 1493"/>
                <a:gd name="T38" fmla="*/ 0 w 1799"/>
                <a:gd name="T39" fmla="*/ 1 h 1493"/>
                <a:gd name="T40" fmla="*/ 0 w 1799"/>
                <a:gd name="T41" fmla="*/ 1 h 1493"/>
                <a:gd name="T42" fmla="*/ 0 w 1799"/>
                <a:gd name="T43" fmla="*/ 1 h 1493"/>
                <a:gd name="T44" fmla="*/ 0 w 1799"/>
                <a:gd name="T45" fmla="*/ 1 h 1493"/>
                <a:gd name="T46" fmla="*/ 0 w 1799"/>
                <a:gd name="T47" fmla="*/ 1 h 1493"/>
                <a:gd name="T48" fmla="*/ 0 w 1799"/>
                <a:gd name="T49" fmla="*/ 1 h 1493"/>
                <a:gd name="T50" fmla="*/ 0 w 1799"/>
                <a:gd name="T51" fmla="*/ 1 h 1493"/>
                <a:gd name="T52" fmla="*/ 0 w 1799"/>
                <a:gd name="T53" fmla="*/ 1 h 1493"/>
                <a:gd name="T54" fmla="*/ 0 w 1799"/>
                <a:gd name="T55" fmla="*/ 1 h 1493"/>
                <a:gd name="T56" fmla="*/ 0 w 1799"/>
                <a:gd name="T57" fmla="*/ 1 h 1493"/>
                <a:gd name="T58" fmla="*/ 0 w 1799"/>
                <a:gd name="T59" fmla="*/ 1 h 1493"/>
                <a:gd name="T60" fmla="*/ 0 w 1799"/>
                <a:gd name="T61" fmla="*/ 0 h 1493"/>
                <a:gd name="T62" fmla="*/ 0 w 1799"/>
                <a:gd name="T63" fmla="*/ 1 h 149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99" h="1493">
                  <a:moveTo>
                    <a:pt x="519" y="181"/>
                  </a:moveTo>
                  <a:lnTo>
                    <a:pt x="395" y="299"/>
                  </a:lnTo>
                  <a:lnTo>
                    <a:pt x="506" y="383"/>
                  </a:lnTo>
                  <a:lnTo>
                    <a:pt x="422" y="456"/>
                  </a:lnTo>
                  <a:lnTo>
                    <a:pt x="317" y="517"/>
                  </a:lnTo>
                  <a:lnTo>
                    <a:pt x="329" y="585"/>
                  </a:lnTo>
                  <a:lnTo>
                    <a:pt x="435" y="670"/>
                  </a:lnTo>
                  <a:lnTo>
                    <a:pt x="368" y="738"/>
                  </a:lnTo>
                  <a:lnTo>
                    <a:pt x="445" y="823"/>
                  </a:lnTo>
                  <a:lnTo>
                    <a:pt x="368" y="874"/>
                  </a:lnTo>
                  <a:lnTo>
                    <a:pt x="79" y="969"/>
                  </a:lnTo>
                  <a:lnTo>
                    <a:pt x="25" y="1021"/>
                  </a:lnTo>
                  <a:lnTo>
                    <a:pt x="104" y="1070"/>
                  </a:lnTo>
                  <a:lnTo>
                    <a:pt x="0" y="1087"/>
                  </a:lnTo>
                  <a:lnTo>
                    <a:pt x="104" y="1196"/>
                  </a:lnTo>
                  <a:lnTo>
                    <a:pt x="506" y="1493"/>
                  </a:lnTo>
                  <a:lnTo>
                    <a:pt x="1338" y="1229"/>
                  </a:lnTo>
                  <a:lnTo>
                    <a:pt x="1747" y="738"/>
                  </a:lnTo>
                  <a:lnTo>
                    <a:pt x="1561" y="670"/>
                  </a:lnTo>
                  <a:lnTo>
                    <a:pt x="1720" y="570"/>
                  </a:lnTo>
                  <a:lnTo>
                    <a:pt x="1629" y="536"/>
                  </a:lnTo>
                  <a:lnTo>
                    <a:pt x="1734" y="501"/>
                  </a:lnTo>
                  <a:lnTo>
                    <a:pt x="1629" y="456"/>
                  </a:lnTo>
                  <a:lnTo>
                    <a:pt x="1747" y="423"/>
                  </a:lnTo>
                  <a:lnTo>
                    <a:pt x="1639" y="366"/>
                  </a:lnTo>
                  <a:lnTo>
                    <a:pt x="1747" y="333"/>
                  </a:lnTo>
                  <a:lnTo>
                    <a:pt x="1680" y="281"/>
                  </a:lnTo>
                  <a:lnTo>
                    <a:pt x="1799" y="216"/>
                  </a:lnTo>
                  <a:lnTo>
                    <a:pt x="1602" y="146"/>
                  </a:lnTo>
                  <a:lnTo>
                    <a:pt x="1680" y="113"/>
                  </a:lnTo>
                  <a:lnTo>
                    <a:pt x="1220" y="0"/>
                  </a:lnTo>
                  <a:lnTo>
                    <a:pt x="519" y="181"/>
                  </a:lnTo>
                  <a:close/>
                </a:path>
              </a:pathLst>
            </a:custGeom>
            <a:solidFill>
              <a:srgbClr val="B4B4B4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3343" y="3133"/>
              <a:ext cx="697" cy="253"/>
            </a:xfrm>
            <a:custGeom>
              <a:avLst/>
              <a:gdLst>
                <a:gd name="T0" fmla="*/ 0 w 1394"/>
                <a:gd name="T1" fmla="*/ 0 h 507"/>
                <a:gd name="T2" fmla="*/ 1 w 1394"/>
                <a:gd name="T3" fmla="*/ 0 h 507"/>
                <a:gd name="T4" fmla="*/ 1 w 1394"/>
                <a:gd name="T5" fmla="*/ 0 h 507"/>
                <a:gd name="T6" fmla="*/ 1 w 1394"/>
                <a:gd name="T7" fmla="*/ 0 h 507"/>
                <a:gd name="T8" fmla="*/ 1 w 1394"/>
                <a:gd name="T9" fmla="*/ 0 h 507"/>
                <a:gd name="T10" fmla="*/ 1 w 1394"/>
                <a:gd name="T11" fmla="*/ 0 h 507"/>
                <a:gd name="T12" fmla="*/ 1 w 1394"/>
                <a:gd name="T13" fmla="*/ 0 h 507"/>
                <a:gd name="T14" fmla="*/ 0 w 1394"/>
                <a:gd name="T15" fmla="*/ 0 h 5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94" h="507">
                  <a:moveTo>
                    <a:pt x="0" y="68"/>
                  </a:moveTo>
                  <a:lnTo>
                    <a:pt x="331" y="119"/>
                  </a:lnTo>
                  <a:lnTo>
                    <a:pt x="562" y="101"/>
                  </a:lnTo>
                  <a:lnTo>
                    <a:pt x="930" y="0"/>
                  </a:lnTo>
                  <a:lnTo>
                    <a:pt x="1394" y="388"/>
                  </a:lnTo>
                  <a:lnTo>
                    <a:pt x="713" y="507"/>
                  </a:lnTo>
                  <a:lnTo>
                    <a:pt x="482" y="491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3841" y="2904"/>
              <a:ext cx="290" cy="178"/>
            </a:xfrm>
            <a:custGeom>
              <a:avLst/>
              <a:gdLst>
                <a:gd name="T0" fmla="*/ 0 w 579"/>
                <a:gd name="T1" fmla="*/ 1 h 356"/>
                <a:gd name="T2" fmla="*/ 1 w 579"/>
                <a:gd name="T3" fmla="*/ 0 h 356"/>
                <a:gd name="T4" fmla="*/ 1 w 579"/>
                <a:gd name="T5" fmla="*/ 1 h 356"/>
                <a:gd name="T6" fmla="*/ 1 w 579"/>
                <a:gd name="T7" fmla="*/ 1 h 356"/>
                <a:gd name="T8" fmla="*/ 1 w 579"/>
                <a:gd name="T9" fmla="*/ 1 h 356"/>
                <a:gd name="T10" fmla="*/ 0 w 579"/>
                <a:gd name="T11" fmla="*/ 1 h 3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9" h="356">
                  <a:moveTo>
                    <a:pt x="0" y="193"/>
                  </a:moveTo>
                  <a:lnTo>
                    <a:pt x="579" y="0"/>
                  </a:lnTo>
                  <a:lnTo>
                    <a:pt x="514" y="356"/>
                  </a:lnTo>
                  <a:lnTo>
                    <a:pt x="357" y="236"/>
                  </a:lnTo>
                  <a:lnTo>
                    <a:pt x="131" y="220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00CE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3531" y="2922"/>
              <a:ext cx="277" cy="177"/>
            </a:xfrm>
            <a:custGeom>
              <a:avLst/>
              <a:gdLst>
                <a:gd name="T0" fmla="*/ 0 w 553"/>
                <a:gd name="T1" fmla="*/ 0 h 355"/>
                <a:gd name="T2" fmla="*/ 1 w 553"/>
                <a:gd name="T3" fmla="*/ 0 h 355"/>
                <a:gd name="T4" fmla="*/ 1 w 553"/>
                <a:gd name="T5" fmla="*/ 0 h 355"/>
                <a:gd name="T6" fmla="*/ 1 w 553"/>
                <a:gd name="T7" fmla="*/ 0 h 355"/>
                <a:gd name="T8" fmla="*/ 0 w 553"/>
                <a:gd name="T9" fmla="*/ 0 h 3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3" h="355">
                  <a:moveTo>
                    <a:pt x="0" y="0"/>
                  </a:moveTo>
                  <a:lnTo>
                    <a:pt x="231" y="141"/>
                  </a:lnTo>
                  <a:lnTo>
                    <a:pt x="553" y="186"/>
                  </a:lnTo>
                  <a:lnTo>
                    <a:pt x="25" y="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17D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3513" y="2813"/>
              <a:ext cx="468" cy="118"/>
            </a:xfrm>
            <a:custGeom>
              <a:avLst/>
              <a:gdLst>
                <a:gd name="T0" fmla="*/ 1 w 935"/>
                <a:gd name="T1" fmla="*/ 0 h 236"/>
                <a:gd name="T2" fmla="*/ 0 w 935"/>
                <a:gd name="T3" fmla="*/ 1 h 236"/>
                <a:gd name="T4" fmla="*/ 1 w 935"/>
                <a:gd name="T5" fmla="*/ 1 h 236"/>
                <a:gd name="T6" fmla="*/ 1 w 935"/>
                <a:gd name="T7" fmla="*/ 1 h 236"/>
                <a:gd name="T8" fmla="*/ 1 w 935"/>
                <a:gd name="T9" fmla="*/ 0 h 2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35" h="236">
                  <a:moveTo>
                    <a:pt x="267" y="0"/>
                  </a:moveTo>
                  <a:lnTo>
                    <a:pt x="0" y="84"/>
                  </a:lnTo>
                  <a:lnTo>
                    <a:pt x="550" y="236"/>
                  </a:lnTo>
                  <a:lnTo>
                    <a:pt x="935" y="10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3519" y="2680"/>
              <a:ext cx="606" cy="209"/>
            </a:xfrm>
            <a:custGeom>
              <a:avLst/>
              <a:gdLst>
                <a:gd name="T0" fmla="*/ 1 w 1211"/>
                <a:gd name="T1" fmla="*/ 0 h 419"/>
                <a:gd name="T2" fmla="*/ 1 w 1211"/>
                <a:gd name="T3" fmla="*/ 0 h 419"/>
                <a:gd name="T4" fmla="*/ 0 w 1211"/>
                <a:gd name="T5" fmla="*/ 0 h 419"/>
                <a:gd name="T6" fmla="*/ 1 w 1211"/>
                <a:gd name="T7" fmla="*/ 0 h 419"/>
                <a:gd name="T8" fmla="*/ 1 w 1211"/>
                <a:gd name="T9" fmla="*/ 0 h 419"/>
                <a:gd name="T10" fmla="*/ 1 w 1211"/>
                <a:gd name="T11" fmla="*/ 0 h 419"/>
                <a:gd name="T12" fmla="*/ 1 w 1211"/>
                <a:gd name="T13" fmla="*/ 0 h 4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11" h="419">
                  <a:moveTo>
                    <a:pt x="631" y="0"/>
                  </a:moveTo>
                  <a:lnTo>
                    <a:pt x="459" y="119"/>
                  </a:lnTo>
                  <a:lnTo>
                    <a:pt x="0" y="230"/>
                  </a:lnTo>
                  <a:lnTo>
                    <a:pt x="564" y="299"/>
                  </a:lnTo>
                  <a:lnTo>
                    <a:pt x="867" y="419"/>
                  </a:lnTo>
                  <a:lnTo>
                    <a:pt x="1211" y="169"/>
                  </a:lnTo>
                  <a:lnTo>
                    <a:pt x="631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4571" y="2829"/>
              <a:ext cx="814" cy="508"/>
            </a:xfrm>
            <a:custGeom>
              <a:avLst/>
              <a:gdLst>
                <a:gd name="T0" fmla="*/ 0 w 1629"/>
                <a:gd name="T1" fmla="*/ 1 h 1015"/>
                <a:gd name="T2" fmla="*/ 0 w 1629"/>
                <a:gd name="T3" fmla="*/ 0 h 1015"/>
                <a:gd name="T4" fmla="*/ 0 w 1629"/>
                <a:gd name="T5" fmla="*/ 1 h 1015"/>
                <a:gd name="T6" fmla="*/ 0 w 1629"/>
                <a:gd name="T7" fmla="*/ 1 h 1015"/>
                <a:gd name="T8" fmla="*/ 0 w 1629"/>
                <a:gd name="T9" fmla="*/ 1 h 1015"/>
                <a:gd name="T10" fmla="*/ 0 w 1629"/>
                <a:gd name="T11" fmla="*/ 1 h 1015"/>
                <a:gd name="T12" fmla="*/ 0 w 1629"/>
                <a:gd name="T13" fmla="*/ 1 h 1015"/>
                <a:gd name="T14" fmla="*/ 0 w 1629"/>
                <a:gd name="T15" fmla="*/ 1 h 1015"/>
                <a:gd name="T16" fmla="*/ 0 w 1629"/>
                <a:gd name="T17" fmla="*/ 1 h 1015"/>
                <a:gd name="T18" fmla="*/ 0 w 1629"/>
                <a:gd name="T19" fmla="*/ 1 h 10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29" h="1015">
                  <a:moveTo>
                    <a:pt x="0" y="86"/>
                  </a:moveTo>
                  <a:lnTo>
                    <a:pt x="317" y="0"/>
                  </a:lnTo>
                  <a:lnTo>
                    <a:pt x="694" y="16"/>
                  </a:lnTo>
                  <a:lnTo>
                    <a:pt x="1102" y="151"/>
                  </a:lnTo>
                  <a:lnTo>
                    <a:pt x="1391" y="344"/>
                  </a:lnTo>
                  <a:lnTo>
                    <a:pt x="1629" y="727"/>
                  </a:lnTo>
                  <a:lnTo>
                    <a:pt x="1379" y="789"/>
                  </a:lnTo>
                  <a:lnTo>
                    <a:pt x="1457" y="1015"/>
                  </a:lnTo>
                  <a:lnTo>
                    <a:pt x="66" y="821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3881" y="3151"/>
              <a:ext cx="1458" cy="494"/>
            </a:xfrm>
            <a:custGeom>
              <a:avLst/>
              <a:gdLst>
                <a:gd name="T0" fmla="*/ 0 w 2916"/>
                <a:gd name="T1" fmla="*/ 0 h 989"/>
                <a:gd name="T2" fmla="*/ 1 w 2916"/>
                <a:gd name="T3" fmla="*/ 0 h 989"/>
                <a:gd name="T4" fmla="*/ 1 w 2916"/>
                <a:gd name="T5" fmla="*/ 0 h 989"/>
                <a:gd name="T6" fmla="*/ 1 w 2916"/>
                <a:gd name="T7" fmla="*/ 0 h 989"/>
                <a:gd name="T8" fmla="*/ 1 w 2916"/>
                <a:gd name="T9" fmla="*/ 0 h 989"/>
                <a:gd name="T10" fmla="*/ 0 w 2916"/>
                <a:gd name="T11" fmla="*/ 0 h 9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16" h="989">
                  <a:moveTo>
                    <a:pt x="0" y="489"/>
                  </a:moveTo>
                  <a:lnTo>
                    <a:pt x="1629" y="989"/>
                  </a:lnTo>
                  <a:lnTo>
                    <a:pt x="2916" y="422"/>
                  </a:lnTo>
                  <a:lnTo>
                    <a:pt x="2876" y="352"/>
                  </a:lnTo>
                  <a:lnTo>
                    <a:pt x="706" y="0"/>
                  </a:lnTo>
                  <a:lnTo>
                    <a:pt x="0" y="489"/>
                  </a:lnTo>
                  <a:close/>
                </a:path>
              </a:pathLst>
            </a:custGeom>
            <a:solidFill>
              <a:srgbClr val="7229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3953" y="3240"/>
              <a:ext cx="1326" cy="312"/>
            </a:xfrm>
            <a:custGeom>
              <a:avLst/>
              <a:gdLst>
                <a:gd name="T0" fmla="*/ 0 w 2653"/>
                <a:gd name="T1" fmla="*/ 0 h 626"/>
                <a:gd name="T2" fmla="*/ 0 w 2653"/>
                <a:gd name="T3" fmla="*/ 0 h 626"/>
                <a:gd name="T4" fmla="*/ 0 w 2653"/>
                <a:gd name="T5" fmla="*/ 0 h 626"/>
                <a:gd name="T6" fmla="*/ 0 w 2653"/>
                <a:gd name="T7" fmla="*/ 0 h 626"/>
                <a:gd name="T8" fmla="*/ 0 w 2653"/>
                <a:gd name="T9" fmla="*/ 0 h 626"/>
                <a:gd name="T10" fmla="*/ 0 w 2653"/>
                <a:gd name="T11" fmla="*/ 0 h 626"/>
                <a:gd name="T12" fmla="*/ 0 w 2653"/>
                <a:gd name="T13" fmla="*/ 0 h 626"/>
                <a:gd name="T14" fmla="*/ 0 w 2653"/>
                <a:gd name="T15" fmla="*/ 0 h 6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53" h="626">
                  <a:moveTo>
                    <a:pt x="0" y="261"/>
                  </a:moveTo>
                  <a:lnTo>
                    <a:pt x="1104" y="626"/>
                  </a:lnTo>
                  <a:lnTo>
                    <a:pt x="1353" y="608"/>
                  </a:lnTo>
                  <a:lnTo>
                    <a:pt x="1722" y="626"/>
                  </a:lnTo>
                  <a:lnTo>
                    <a:pt x="2653" y="228"/>
                  </a:lnTo>
                  <a:lnTo>
                    <a:pt x="1643" y="0"/>
                  </a:lnTo>
                  <a:lnTo>
                    <a:pt x="198" y="70"/>
                  </a:lnTo>
                  <a:lnTo>
                    <a:pt x="0" y="261"/>
                  </a:lnTo>
                  <a:close/>
                </a:path>
              </a:pathLst>
            </a:custGeom>
            <a:solidFill>
              <a:srgbClr val="00CE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3861" y="3133"/>
              <a:ext cx="1273" cy="385"/>
            </a:xfrm>
            <a:custGeom>
              <a:avLst/>
              <a:gdLst>
                <a:gd name="T0" fmla="*/ 0 w 2546"/>
                <a:gd name="T1" fmla="*/ 0 h 771"/>
                <a:gd name="T2" fmla="*/ 1 w 2546"/>
                <a:gd name="T3" fmla="*/ 0 h 771"/>
                <a:gd name="T4" fmla="*/ 1 w 2546"/>
                <a:gd name="T5" fmla="*/ 0 h 771"/>
                <a:gd name="T6" fmla="*/ 1 w 2546"/>
                <a:gd name="T7" fmla="*/ 0 h 771"/>
                <a:gd name="T8" fmla="*/ 1 w 2546"/>
                <a:gd name="T9" fmla="*/ 0 h 771"/>
                <a:gd name="T10" fmla="*/ 1 w 2546"/>
                <a:gd name="T11" fmla="*/ 0 h 771"/>
                <a:gd name="T12" fmla="*/ 1 w 2546"/>
                <a:gd name="T13" fmla="*/ 0 h 771"/>
                <a:gd name="T14" fmla="*/ 1 w 2546"/>
                <a:gd name="T15" fmla="*/ 0 h 771"/>
                <a:gd name="T16" fmla="*/ 1 w 2546"/>
                <a:gd name="T17" fmla="*/ 0 h 771"/>
                <a:gd name="T18" fmla="*/ 1 w 2546"/>
                <a:gd name="T19" fmla="*/ 0 h 771"/>
                <a:gd name="T20" fmla="*/ 1 w 2546"/>
                <a:gd name="T21" fmla="*/ 0 h 771"/>
                <a:gd name="T22" fmla="*/ 1 w 2546"/>
                <a:gd name="T23" fmla="*/ 0 h 771"/>
                <a:gd name="T24" fmla="*/ 0 w 2546"/>
                <a:gd name="T25" fmla="*/ 0 h 7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46" h="771">
                  <a:moveTo>
                    <a:pt x="0" y="167"/>
                  </a:moveTo>
                  <a:lnTo>
                    <a:pt x="225" y="181"/>
                  </a:lnTo>
                  <a:lnTo>
                    <a:pt x="421" y="119"/>
                  </a:lnTo>
                  <a:lnTo>
                    <a:pt x="668" y="0"/>
                  </a:lnTo>
                  <a:lnTo>
                    <a:pt x="2546" y="315"/>
                  </a:lnTo>
                  <a:lnTo>
                    <a:pt x="2366" y="458"/>
                  </a:lnTo>
                  <a:lnTo>
                    <a:pt x="1866" y="593"/>
                  </a:lnTo>
                  <a:lnTo>
                    <a:pt x="1603" y="771"/>
                  </a:lnTo>
                  <a:lnTo>
                    <a:pt x="1471" y="703"/>
                  </a:lnTo>
                  <a:lnTo>
                    <a:pt x="1117" y="670"/>
                  </a:lnTo>
                  <a:lnTo>
                    <a:pt x="659" y="507"/>
                  </a:lnTo>
                  <a:lnTo>
                    <a:pt x="240" y="283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4253" y="2803"/>
              <a:ext cx="515" cy="229"/>
            </a:xfrm>
            <a:custGeom>
              <a:avLst/>
              <a:gdLst>
                <a:gd name="T0" fmla="*/ 1 w 1029"/>
                <a:gd name="T1" fmla="*/ 1 h 458"/>
                <a:gd name="T2" fmla="*/ 1 w 1029"/>
                <a:gd name="T3" fmla="*/ 1 h 458"/>
                <a:gd name="T4" fmla="*/ 1 w 1029"/>
                <a:gd name="T5" fmla="*/ 1 h 458"/>
                <a:gd name="T6" fmla="*/ 1 w 1029"/>
                <a:gd name="T7" fmla="*/ 1 h 458"/>
                <a:gd name="T8" fmla="*/ 1 w 1029"/>
                <a:gd name="T9" fmla="*/ 1 h 458"/>
                <a:gd name="T10" fmla="*/ 0 w 1029"/>
                <a:gd name="T11" fmla="*/ 1 h 458"/>
                <a:gd name="T12" fmla="*/ 1 w 1029"/>
                <a:gd name="T13" fmla="*/ 1 h 458"/>
                <a:gd name="T14" fmla="*/ 0 w 1029"/>
                <a:gd name="T15" fmla="*/ 1 h 458"/>
                <a:gd name="T16" fmla="*/ 1 w 1029"/>
                <a:gd name="T17" fmla="*/ 1 h 458"/>
                <a:gd name="T18" fmla="*/ 1 w 1029"/>
                <a:gd name="T19" fmla="*/ 1 h 458"/>
                <a:gd name="T20" fmla="*/ 1 w 1029"/>
                <a:gd name="T21" fmla="*/ 1 h 458"/>
                <a:gd name="T22" fmla="*/ 1 w 1029"/>
                <a:gd name="T23" fmla="*/ 1 h 458"/>
                <a:gd name="T24" fmla="*/ 1 w 1029"/>
                <a:gd name="T25" fmla="*/ 0 h 458"/>
                <a:gd name="T26" fmla="*/ 1 w 1029"/>
                <a:gd name="T27" fmla="*/ 1 h 458"/>
                <a:gd name="T28" fmla="*/ 1 w 1029"/>
                <a:gd name="T29" fmla="*/ 1 h 458"/>
                <a:gd name="T30" fmla="*/ 1 w 1029"/>
                <a:gd name="T31" fmla="*/ 1 h 458"/>
                <a:gd name="T32" fmla="*/ 1 w 1029"/>
                <a:gd name="T33" fmla="*/ 1 h 458"/>
                <a:gd name="T34" fmla="*/ 1 w 1029"/>
                <a:gd name="T35" fmla="*/ 1 h 458"/>
                <a:gd name="T36" fmla="*/ 1 w 1029"/>
                <a:gd name="T37" fmla="*/ 1 h 4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29" h="458">
                  <a:moveTo>
                    <a:pt x="218" y="408"/>
                  </a:moveTo>
                  <a:lnTo>
                    <a:pt x="93" y="423"/>
                  </a:lnTo>
                  <a:lnTo>
                    <a:pt x="108" y="396"/>
                  </a:lnTo>
                  <a:lnTo>
                    <a:pt x="27" y="362"/>
                  </a:lnTo>
                  <a:lnTo>
                    <a:pt x="52" y="305"/>
                  </a:lnTo>
                  <a:lnTo>
                    <a:pt x="0" y="237"/>
                  </a:lnTo>
                  <a:lnTo>
                    <a:pt x="108" y="237"/>
                  </a:lnTo>
                  <a:lnTo>
                    <a:pt x="0" y="172"/>
                  </a:lnTo>
                  <a:lnTo>
                    <a:pt x="52" y="119"/>
                  </a:lnTo>
                  <a:lnTo>
                    <a:pt x="126" y="152"/>
                  </a:lnTo>
                  <a:lnTo>
                    <a:pt x="322" y="35"/>
                  </a:lnTo>
                  <a:lnTo>
                    <a:pt x="475" y="35"/>
                  </a:lnTo>
                  <a:lnTo>
                    <a:pt x="530" y="0"/>
                  </a:lnTo>
                  <a:lnTo>
                    <a:pt x="659" y="103"/>
                  </a:lnTo>
                  <a:lnTo>
                    <a:pt x="939" y="203"/>
                  </a:lnTo>
                  <a:lnTo>
                    <a:pt x="1029" y="396"/>
                  </a:lnTo>
                  <a:lnTo>
                    <a:pt x="712" y="458"/>
                  </a:lnTo>
                  <a:lnTo>
                    <a:pt x="283" y="345"/>
                  </a:lnTo>
                  <a:lnTo>
                    <a:pt x="218" y="408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4171" y="2931"/>
              <a:ext cx="677" cy="359"/>
            </a:xfrm>
            <a:custGeom>
              <a:avLst/>
              <a:gdLst>
                <a:gd name="T0" fmla="*/ 1 w 1353"/>
                <a:gd name="T1" fmla="*/ 0 h 720"/>
                <a:gd name="T2" fmla="*/ 1 w 1353"/>
                <a:gd name="T3" fmla="*/ 0 h 720"/>
                <a:gd name="T4" fmla="*/ 1 w 1353"/>
                <a:gd name="T5" fmla="*/ 0 h 720"/>
                <a:gd name="T6" fmla="*/ 1 w 1353"/>
                <a:gd name="T7" fmla="*/ 0 h 720"/>
                <a:gd name="T8" fmla="*/ 1 w 1353"/>
                <a:gd name="T9" fmla="*/ 0 h 720"/>
                <a:gd name="T10" fmla="*/ 0 w 1353"/>
                <a:gd name="T11" fmla="*/ 0 h 720"/>
                <a:gd name="T12" fmla="*/ 1 w 1353"/>
                <a:gd name="T13" fmla="*/ 0 h 720"/>
                <a:gd name="T14" fmla="*/ 1 w 1353"/>
                <a:gd name="T15" fmla="*/ 0 h 720"/>
                <a:gd name="T16" fmla="*/ 1 w 1353"/>
                <a:gd name="T17" fmla="*/ 0 h 720"/>
                <a:gd name="T18" fmla="*/ 1 w 1353"/>
                <a:gd name="T19" fmla="*/ 0 h 720"/>
                <a:gd name="T20" fmla="*/ 1 w 1353"/>
                <a:gd name="T21" fmla="*/ 0 h 720"/>
                <a:gd name="T22" fmla="*/ 1 w 1353"/>
                <a:gd name="T23" fmla="*/ 0 h 720"/>
                <a:gd name="T24" fmla="*/ 1 w 1353"/>
                <a:gd name="T25" fmla="*/ 0 h 720"/>
                <a:gd name="T26" fmla="*/ 1 w 1353"/>
                <a:gd name="T27" fmla="*/ 0 h 720"/>
                <a:gd name="T28" fmla="*/ 1 w 1353"/>
                <a:gd name="T29" fmla="*/ 0 h 720"/>
                <a:gd name="T30" fmla="*/ 1 w 1353"/>
                <a:gd name="T31" fmla="*/ 0 h 720"/>
                <a:gd name="T32" fmla="*/ 1 w 1353"/>
                <a:gd name="T33" fmla="*/ 0 h 720"/>
                <a:gd name="T34" fmla="*/ 1 w 1353"/>
                <a:gd name="T35" fmla="*/ 0 h 7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53" h="720">
                  <a:moveTo>
                    <a:pt x="536" y="0"/>
                  </a:moveTo>
                  <a:lnTo>
                    <a:pt x="383" y="141"/>
                  </a:lnTo>
                  <a:lnTo>
                    <a:pt x="330" y="287"/>
                  </a:lnTo>
                  <a:lnTo>
                    <a:pt x="141" y="506"/>
                  </a:lnTo>
                  <a:lnTo>
                    <a:pt x="14" y="636"/>
                  </a:lnTo>
                  <a:lnTo>
                    <a:pt x="0" y="688"/>
                  </a:lnTo>
                  <a:lnTo>
                    <a:pt x="39" y="720"/>
                  </a:lnTo>
                  <a:lnTo>
                    <a:pt x="165" y="703"/>
                  </a:lnTo>
                  <a:lnTo>
                    <a:pt x="355" y="668"/>
                  </a:lnTo>
                  <a:lnTo>
                    <a:pt x="522" y="703"/>
                  </a:lnTo>
                  <a:lnTo>
                    <a:pt x="837" y="703"/>
                  </a:lnTo>
                  <a:lnTo>
                    <a:pt x="1246" y="653"/>
                  </a:lnTo>
                  <a:lnTo>
                    <a:pt x="1353" y="586"/>
                  </a:lnTo>
                  <a:lnTo>
                    <a:pt x="1246" y="220"/>
                  </a:lnTo>
                  <a:lnTo>
                    <a:pt x="931" y="237"/>
                  </a:lnTo>
                  <a:lnTo>
                    <a:pt x="812" y="123"/>
                  </a:lnTo>
                  <a:lnTo>
                    <a:pt x="601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FFC17D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4336" y="3265"/>
              <a:ext cx="512" cy="187"/>
            </a:xfrm>
            <a:custGeom>
              <a:avLst/>
              <a:gdLst>
                <a:gd name="T0" fmla="*/ 1 w 1023"/>
                <a:gd name="T1" fmla="*/ 0 h 375"/>
                <a:gd name="T2" fmla="*/ 1 w 1023"/>
                <a:gd name="T3" fmla="*/ 0 h 375"/>
                <a:gd name="T4" fmla="*/ 1 w 1023"/>
                <a:gd name="T5" fmla="*/ 0 h 375"/>
                <a:gd name="T6" fmla="*/ 1 w 1023"/>
                <a:gd name="T7" fmla="*/ 0 h 375"/>
                <a:gd name="T8" fmla="*/ 1 w 1023"/>
                <a:gd name="T9" fmla="*/ 0 h 375"/>
                <a:gd name="T10" fmla="*/ 1 w 1023"/>
                <a:gd name="T11" fmla="*/ 0 h 375"/>
                <a:gd name="T12" fmla="*/ 1 w 1023"/>
                <a:gd name="T13" fmla="*/ 0 h 375"/>
                <a:gd name="T14" fmla="*/ 1 w 1023"/>
                <a:gd name="T15" fmla="*/ 0 h 375"/>
                <a:gd name="T16" fmla="*/ 0 w 1023"/>
                <a:gd name="T17" fmla="*/ 0 h 375"/>
                <a:gd name="T18" fmla="*/ 1 w 1023"/>
                <a:gd name="T19" fmla="*/ 0 h 3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23" h="375">
                  <a:moveTo>
                    <a:pt x="40" y="375"/>
                  </a:moveTo>
                  <a:lnTo>
                    <a:pt x="218" y="359"/>
                  </a:lnTo>
                  <a:lnTo>
                    <a:pt x="376" y="347"/>
                  </a:lnTo>
                  <a:lnTo>
                    <a:pt x="681" y="178"/>
                  </a:lnTo>
                  <a:lnTo>
                    <a:pt x="1023" y="0"/>
                  </a:lnTo>
                  <a:lnTo>
                    <a:pt x="928" y="0"/>
                  </a:lnTo>
                  <a:lnTo>
                    <a:pt x="535" y="52"/>
                  </a:lnTo>
                  <a:lnTo>
                    <a:pt x="192" y="178"/>
                  </a:lnTo>
                  <a:lnTo>
                    <a:pt x="0" y="297"/>
                  </a:lnTo>
                  <a:lnTo>
                    <a:pt x="40" y="375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4884" y="3430"/>
              <a:ext cx="428" cy="72"/>
            </a:xfrm>
            <a:custGeom>
              <a:avLst/>
              <a:gdLst>
                <a:gd name="T0" fmla="*/ 0 w 856"/>
                <a:gd name="T1" fmla="*/ 0 h 145"/>
                <a:gd name="T2" fmla="*/ 1 w 856"/>
                <a:gd name="T3" fmla="*/ 0 h 145"/>
                <a:gd name="T4" fmla="*/ 1 w 856"/>
                <a:gd name="T5" fmla="*/ 0 h 145"/>
                <a:gd name="T6" fmla="*/ 1 w 856"/>
                <a:gd name="T7" fmla="*/ 0 h 145"/>
                <a:gd name="T8" fmla="*/ 1 w 856"/>
                <a:gd name="T9" fmla="*/ 0 h 145"/>
                <a:gd name="T10" fmla="*/ 1 w 856"/>
                <a:gd name="T11" fmla="*/ 0 h 145"/>
                <a:gd name="T12" fmla="*/ 0 w 856"/>
                <a:gd name="T13" fmla="*/ 0 h 1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56" h="145">
                  <a:moveTo>
                    <a:pt x="0" y="60"/>
                  </a:moveTo>
                  <a:lnTo>
                    <a:pt x="349" y="77"/>
                  </a:lnTo>
                  <a:lnTo>
                    <a:pt x="792" y="145"/>
                  </a:lnTo>
                  <a:lnTo>
                    <a:pt x="856" y="45"/>
                  </a:lnTo>
                  <a:lnTo>
                    <a:pt x="541" y="17"/>
                  </a:lnTo>
                  <a:lnTo>
                    <a:pt x="104" y="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4274" y="2803"/>
              <a:ext cx="409" cy="136"/>
            </a:xfrm>
            <a:custGeom>
              <a:avLst/>
              <a:gdLst>
                <a:gd name="T0" fmla="*/ 0 w 818"/>
                <a:gd name="T1" fmla="*/ 1 h 271"/>
                <a:gd name="T2" fmla="*/ 1 w 818"/>
                <a:gd name="T3" fmla="*/ 1 h 271"/>
                <a:gd name="T4" fmla="*/ 1 w 818"/>
                <a:gd name="T5" fmla="*/ 1 h 271"/>
                <a:gd name="T6" fmla="*/ 1 w 818"/>
                <a:gd name="T7" fmla="*/ 1 h 271"/>
                <a:gd name="T8" fmla="*/ 1 w 818"/>
                <a:gd name="T9" fmla="*/ 0 h 271"/>
                <a:gd name="T10" fmla="*/ 1 w 818"/>
                <a:gd name="T11" fmla="*/ 1 h 271"/>
                <a:gd name="T12" fmla="*/ 1 w 818"/>
                <a:gd name="T13" fmla="*/ 1 h 271"/>
                <a:gd name="T14" fmla="*/ 1 w 818"/>
                <a:gd name="T15" fmla="*/ 1 h 271"/>
                <a:gd name="T16" fmla="*/ 1 w 818"/>
                <a:gd name="T17" fmla="*/ 0 h 271"/>
                <a:gd name="T18" fmla="*/ 1 w 818"/>
                <a:gd name="T19" fmla="*/ 1 h 271"/>
                <a:gd name="T20" fmla="*/ 1 w 818"/>
                <a:gd name="T21" fmla="*/ 1 h 271"/>
                <a:gd name="T22" fmla="*/ 1 w 818"/>
                <a:gd name="T23" fmla="*/ 1 h 271"/>
                <a:gd name="T24" fmla="*/ 1 w 818"/>
                <a:gd name="T25" fmla="*/ 1 h 271"/>
                <a:gd name="T26" fmla="*/ 1 w 818"/>
                <a:gd name="T27" fmla="*/ 1 h 271"/>
                <a:gd name="T28" fmla="*/ 1 w 818"/>
                <a:gd name="T29" fmla="*/ 1 h 271"/>
                <a:gd name="T30" fmla="*/ 1 w 818"/>
                <a:gd name="T31" fmla="*/ 1 h 271"/>
                <a:gd name="T32" fmla="*/ 1 w 818"/>
                <a:gd name="T33" fmla="*/ 1 h 271"/>
                <a:gd name="T34" fmla="*/ 1 w 818"/>
                <a:gd name="T35" fmla="*/ 1 h 271"/>
                <a:gd name="T36" fmla="*/ 1 w 818"/>
                <a:gd name="T37" fmla="*/ 1 h 271"/>
                <a:gd name="T38" fmla="*/ 1 w 818"/>
                <a:gd name="T39" fmla="*/ 1 h 271"/>
                <a:gd name="T40" fmla="*/ 1 w 818"/>
                <a:gd name="T41" fmla="*/ 1 h 271"/>
                <a:gd name="T42" fmla="*/ 1 w 818"/>
                <a:gd name="T43" fmla="*/ 1 h 271"/>
                <a:gd name="T44" fmla="*/ 1 w 818"/>
                <a:gd name="T45" fmla="*/ 1 h 271"/>
                <a:gd name="T46" fmla="*/ 1 w 818"/>
                <a:gd name="T47" fmla="*/ 1 h 271"/>
                <a:gd name="T48" fmla="*/ 1 w 818"/>
                <a:gd name="T49" fmla="*/ 1 h 271"/>
                <a:gd name="T50" fmla="*/ 1 w 818"/>
                <a:gd name="T51" fmla="*/ 1 h 271"/>
                <a:gd name="T52" fmla="*/ 1 w 818"/>
                <a:gd name="T53" fmla="*/ 1 h 271"/>
                <a:gd name="T54" fmla="*/ 1 w 818"/>
                <a:gd name="T55" fmla="*/ 1 h 271"/>
                <a:gd name="T56" fmla="*/ 1 w 818"/>
                <a:gd name="T57" fmla="*/ 1 h 271"/>
                <a:gd name="T58" fmla="*/ 1 w 818"/>
                <a:gd name="T59" fmla="*/ 1 h 271"/>
                <a:gd name="T60" fmla="*/ 1 w 818"/>
                <a:gd name="T61" fmla="*/ 1 h 271"/>
                <a:gd name="T62" fmla="*/ 1 w 818"/>
                <a:gd name="T63" fmla="*/ 1 h 271"/>
                <a:gd name="T64" fmla="*/ 1 w 818"/>
                <a:gd name="T65" fmla="*/ 1 h 271"/>
                <a:gd name="T66" fmla="*/ 1 w 818"/>
                <a:gd name="T67" fmla="*/ 1 h 271"/>
                <a:gd name="T68" fmla="*/ 1 w 818"/>
                <a:gd name="T69" fmla="*/ 1 h 271"/>
                <a:gd name="T70" fmla="*/ 1 w 818"/>
                <a:gd name="T71" fmla="*/ 1 h 271"/>
                <a:gd name="T72" fmla="*/ 1 w 818"/>
                <a:gd name="T73" fmla="*/ 1 h 271"/>
                <a:gd name="T74" fmla="*/ 0 w 818"/>
                <a:gd name="T75" fmla="*/ 1 h 27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18" h="271">
                  <a:moveTo>
                    <a:pt x="0" y="138"/>
                  </a:moveTo>
                  <a:lnTo>
                    <a:pt x="98" y="138"/>
                  </a:lnTo>
                  <a:lnTo>
                    <a:pt x="204" y="52"/>
                  </a:lnTo>
                  <a:lnTo>
                    <a:pt x="282" y="19"/>
                  </a:lnTo>
                  <a:lnTo>
                    <a:pt x="331" y="0"/>
                  </a:lnTo>
                  <a:lnTo>
                    <a:pt x="435" y="19"/>
                  </a:lnTo>
                  <a:lnTo>
                    <a:pt x="513" y="68"/>
                  </a:lnTo>
                  <a:lnTo>
                    <a:pt x="567" y="119"/>
                  </a:lnTo>
                  <a:lnTo>
                    <a:pt x="490" y="0"/>
                  </a:lnTo>
                  <a:lnTo>
                    <a:pt x="540" y="19"/>
                  </a:lnTo>
                  <a:lnTo>
                    <a:pt x="632" y="119"/>
                  </a:lnTo>
                  <a:lnTo>
                    <a:pt x="672" y="86"/>
                  </a:lnTo>
                  <a:lnTo>
                    <a:pt x="672" y="119"/>
                  </a:lnTo>
                  <a:lnTo>
                    <a:pt x="818" y="172"/>
                  </a:lnTo>
                  <a:lnTo>
                    <a:pt x="726" y="152"/>
                  </a:lnTo>
                  <a:lnTo>
                    <a:pt x="672" y="138"/>
                  </a:lnTo>
                  <a:lnTo>
                    <a:pt x="607" y="138"/>
                  </a:lnTo>
                  <a:lnTo>
                    <a:pt x="553" y="188"/>
                  </a:lnTo>
                  <a:lnTo>
                    <a:pt x="501" y="237"/>
                  </a:lnTo>
                  <a:lnTo>
                    <a:pt x="435" y="255"/>
                  </a:lnTo>
                  <a:lnTo>
                    <a:pt x="384" y="271"/>
                  </a:lnTo>
                  <a:lnTo>
                    <a:pt x="343" y="237"/>
                  </a:lnTo>
                  <a:lnTo>
                    <a:pt x="317" y="221"/>
                  </a:lnTo>
                  <a:lnTo>
                    <a:pt x="269" y="188"/>
                  </a:lnTo>
                  <a:lnTo>
                    <a:pt x="178" y="203"/>
                  </a:lnTo>
                  <a:lnTo>
                    <a:pt x="150" y="221"/>
                  </a:lnTo>
                  <a:lnTo>
                    <a:pt x="257" y="152"/>
                  </a:lnTo>
                  <a:lnTo>
                    <a:pt x="450" y="203"/>
                  </a:lnTo>
                  <a:lnTo>
                    <a:pt x="292" y="119"/>
                  </a:lnTo>
                  <a:lnTo>
                    <a:pt x="475" y="188"/>
                  </a:lnTo>
                  <a:lnTo>
                    <a:pt x="317" y="86"/>
                  </a:lnTo>
                  <a:lnTo>
                    <a:pt x="501" y="138"/>
                  </a:lnTo>
                  <a:lnTo>
                    <a:pt x="357" y="52"/>
                  </a:lnTo>
                  <a:lnTo>
                    <a:pt x="303" y="52"/>
                  </a:lnTo>
                  <a:lnTo>
                    <a:pt x="243" y="68"/>
                  </a:lnTo>
                  <a:lnTo>
                    <a:pt x="165" y="103"/>
                  </a:lnTo>
                  <a:lnTo>
                    <a:pt x="112" y="172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4274" y="2913"/>
              <a:ext cx="158" cy="161"/>
            </a:xfrm>
            <a:custGeom>
              <a:avLst/>
              <a:gdLst>
                <a:gd name="T0" fmla="*/ 0 w 317"/>
                <a:gd name="T1" fmla="*/ 1 h 321"/>
                <a:gd name="T2" fmla="*/ 0 w 317"/>
                <a:gd name="T3" fmla="*/ 1 h 321"/>
                <a:gd name="T4" fmla="*/ 0 w 317"/>
                <a:gd name="T5" fmla="*/ 1 h 321"/>
                <a:gd name="T6" fmla="*/ 0 w 317"/>
                <a:gd name="T7" fmla="*/ 1 h 321"/>
                <a:gd name="T8" fmla="*/ 0 w 317"/>
                <a:gd name="T9" fmla="*/ 1 h 321"/>
                <a:gd name="T10" fmla="*/ 0 w 317"/>
                <a:gd name="T11" fmla="*/ 1 h 321"/>
                <a:gd name="T12" fmla="*/ 0 w 317"/>
                <a:gd name="T13" fmla="*/ 1 h 321"/>
                <a:gd name="T14" fmla="*/ 0 w 317"/>
                <a:gd name="T15" fmla="*/ 1 h 321"/>
                <a:gd name="T16" fmla="*/ 0 w 317"/>
                <a:gd name="T17" fmla="*/ 1 h 321"/>
                <a:gd name="T18" fmla="*/ 0 w 317"/>
                <a:gd name="T19" fmla="*/ 1 h 321"/>
                <a:gd name="T20" fmla="*/ 0 w 317"/>
                <a:gd name="T21" fmla="*/ 1 h 321"/>
                <a:gd name="T22" fmla="*/ 0 w 317"/>
                <a:gd name="T23" fmla="*/ 1 h 321"/>
                <a:gd name="T24" fmla="*/ 0 w 317"/>
                <a:gd name="T25" fmla="*/ 1 h 321"/>
                <a:gd name="T26" fmla="*/ 0 w 317"/>
                <a:gd name="T27" fmla="*/ 0 h 321"/>
                <a:gd name="T28" fmla="*/ 0 w 317"/>
                <a:gd name="T29" fmla="*/ 1 h 321"/>
                <a:gd name="T30" fmla="*/ 0 w 317"/>
                <a:gd name="T31" fmla="*/ 1 h 3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7" h="321">
                  <a:moveTo>
                    <a:pt x="138" y="16"/>
                  </a:moveTo>
                  <a:lnTo>
                    <a:pt x="98" y="67"/>
                  </a:lnTo>
                  <a:lnTo>
                    <a:pt x="39" y="84"/>
                  </a:lnTo>
                  <a:lnTo>
                    <a:pt x="0" y="84"/>
                  </a:lnTo>
                  <a:lnTo>
                    <a:pt x="112" y="84"/>
                  </a:lnTo>
                  <a:lnTo>
                    <a:pt x="39" y="157"/>
                  </a:lnTo>
                  <a:lnTo>
                    <a:pt x="125" y="141"/>
                  </a:lnTo>
                  <a:lnTo>
                    <a:pt x="112" y="187"/>
                  </a:lnTo>
                  <a:lnTo>
                    <a:pt x="150" y="202"/>
                  </a:lnTo>
                  <a:lnTo>
                    <a:pt x="125" y="321"/>
                  </a:lnTo>
                  <a:lnTo>
                    <a:pt x="218" y="141"/>
                  </a:lnTo>
                  <a:lnTo>
                    <a:pt x="282" y="67"/>
                  </a:lnTo>
                  <a:lnTo>
                    <a:pt x="317" y="50"/>
                  </a:lnTo>
                  <a:lnTo>
                    <a:pt x="269" y="0"/>
                  </a:lnTo>
                  <a:lnTo>
                    <a:pt x="204" y="16"/>
                  </a:lnTo>
                  <a:lnTo>
                    <a:pt x="138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4171" y="3040"/>
              <a:ext cx="532" cy="259"/>
            </a:xfrm>
            <a:custGeom>
              <a:avLst/>
              <a:gdLst>
                <a:gd name="T0" fmla="*/ 1 w 1064"/>
                <a:gd name="T1" fmla="*/ 1 h 517"/>
                <a:gd name="T2" fmla="*/ 1 w 1064"/>
                <a:gd name="T3" fmla="*/ 1 h 517"/>
                <a:gd name="T4" fmla="*/ 1 w 1064"/>
                <a:gd name="T5" fmla="*/ 0 h 517"/>
                <a:gd name="T6" fmla="*/ 1 w 1064"/>
                <a:gd name="T7" fmla="*/ 1 h 517"/>
                <a:gd name="T8" fmla="*/ 1 w 1064"/>
                <a:gd name="T9" fmla="*/ 1 h 517"/>
                <a:gd name="T10" fmla="*/ 1 w 1064"/>
                <a:gd name="T11" fmla="*/ 1 h 517"/>
                <a:gd name="T12" fmla="*/ 1 w 1064"/>
                <a:gd name="T13" fmla="*/ 0 h 517"/>
                <a:gd name="T14" fmla="*/ 1 w 1064"/>
                <a:gd name="T15" fmla="*/ 0 h 517"/>
                <a:gd name="T16" fmla="*/ 1 w 1064"/>
                <a:gd name="T17" fmla="*/ 1 h 517"/>
                <a:gd name="T18" fmla="*/ 1 w 1064"/>
                <a:gd name="T19" fmla="*/ 1 h 517"/>
                <a:gd name="T20" fmla="*/ 1 w 1064"/>
                <a:gd name="T21" fmla="*/ 1 h 517"/>
                <a:gd name="T22" fmla="*/ 1 w 1064"/>
                <a:gd name="T23" fmla="*/ 1 h 517"/>
                <a:gd name="T24" fmla="*/ 1 w 1064"/>
                <a:gd name="T25" fmla="*/ 1 h 517"/>
                <a:gd name="T26" fmla="*/ 1 w 1064"/>
                <a:gd name="T27" fmla="*/ 1 h 517"/>
                <a:gd name="T28" fmla="*/ 1 w 1064"/>
                <a:gd name="T29" fmla="*/ 1 h 517"/>
                <a:gd name="T30" fmla="*/ 1 w 1064"/>
                <a:gd name="T31" fmla="*/ 1 h 517"/>
                <a:gd name="T32" fmla="*/ 1 w 1064"/>
                <a:gd name="T33" fmla="*/ 1 h 517"/>
                <a:gd name="T34" fmla="*/ 1 w 1064"/>
                <a:gd name="T35" fmla="*/ 1 h 517"/>
                <a:gd name="T36" fmla="*/ 1 w 1064"/>
                <a:gd name="T37" fmla="*/ 1 h 517"/>
                <a:gd name="T38" fmla="*/ 1 w 1064"/>
                <a:gd name="T39" fmla="*/ 1 h 517"/>
                <a:gd name="T40" fmla="*/ 1 w 1064"/>
                <a:gd name="T41" fmla="*/ 1 h 517"/>
                <a:gd name="T42" fmla="*/ 1 w 1064"/>
                <a:gd name="T43" fmla="*/ 1 h 517"/>
                <a:gd name="T44" fmla="*/ 1 w 1064"/>
                <a:gd name="T45" fmla="*/ 1 h 517"/>
                <a:gd name="T46" fmla="*/ 1 w 1064"/>
                <a:gd name="T47" fmla="*/ 1 h 517"/>
                <a:gd name="T48" fmla="*/ 1 w 1064"/>
                <a:gd name="T49" fmla="*/ 1 h 517"/>
                <a:gd name="T50" fmla="*/ 1 w 1064"/>
                <a:gd name="T51" fmla="*/ 1 h 517"/>
                <a:gd name="T52" fmla="*/ 1 w 1064"/>
                <a:gd name="T53" fmla="*/ 1 h 517"/>
                <a:gd name="T54" fmla="*/ 1 w 1064"/>
                <a:gd name="T55" fmla="*/ 1 h 517"/>
                <a:gd name="T56" fmla="*/ 1 w 1064"/>
                <a:gd name="T57" fmla="*/ 1 h 517"/>
                <a:gd name="T58" fmla="*/ 1 w 1064"/>
                <a:gd name="T59" fmla="*/ 1 h 517"/>
                <a:gd name="T60" fmla="*/ 1 w 1064"/>
                <a:gd name="T61" fmla="*/ 1 h 517"/>
                <a:gd name="T62" fmla="*/ 1 w 1064"/>
                <a:gd name="T63" fmla="*/ 1 h 517"/>
                <a:gd name="T64" fmla="*/ 1 w 1064"/>
                <a:gd name="T65" fmla="*/ 1 h 517"/>
                <a:gd name="T66" fmla="*/ 1 w 1064"/>
                <a:gd name="T67" fmla="*/ 1 h 517"/>
                <a:gd name="T68" fmla="*/ 1 w 1064"/>
                <a:gd name="T69" fmla="*/ 1 h 517"/>
                <a:gd name="T70" fmla="*/ 1 w 1064"/>
                <a:gd name="T71" fmla="*/ 1 h 517"/>
                <a:gd name="T72" fmla="*/ 1 w 1064"/>
                <a:gd name="T73" fmla="*/ 1 h 517"/>
                <a:gd name="T74" fmla="*/ 1 w 1064"/>
                <a:gd name="T75" fmla="*/ 1 h 517"/>
                <a:gd name="T76" fmla="*/ 1 w 1064"/>
                <a:gd name="T77" fmla="*/ 1 h 517"/>
                <a:gd name="T78" fmla="*/ 1 w 1064"/>
                <a:gd name="T79" fmla="*/ 1 h 517"/>
                <a:gd name="T80" fmla="*/ 1 w 1064"/>
                <a:gd name="T81" fmla="*/ 1 h 51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64" h="517">
                  <a:moveTo>
                    <a:pt x="48" y="321"/>
                  </a:moveTo>
                  <a:lnTo>
                    <a:pt x="14" y="236"/>
                  </a:lnTo>
                  <a:lnTo>
                    <a:pt x="14" y="152"/>
                  </a:lnTo>
                  <a:lnTo>
                    <a:pt x="39" y="84"/>
                  </a:lnTo>
                  <a:lnTo>
                    <a:pt x="86" y="32"/>
                  </a:lnTo>
                  <a:lnTo>
                    <a:pt x="141" y="0"/>
                  </a:lnTo>
                  <a:lnTo>
                    <a:pt x="192" y="17"/>
                  </a:lnTo>
                  <a:lnTo>
                    <a:pt x="231" y="32"/>
                  </a:lnTo>
                  <a:lnTo>
                    <a:pt x="258" y="84"/>
                  </a:lnTo>
                  <a:lnTo>
                    <a:pt x="273" y="152"/>
                  </a:lnTo>
                  <a:lnTo>
                    <a:pt x="303" y="185"/>
                  </a:lnTo>
                  <a:lnTo>
                    <a:pt x="330" y="84"/>
                  </a:lnTo>
                  <a:lnTo>
                    <a:pt x="370" y="32"/>
                  </a:lnTo>
                  <a:lnTo>
                    <a:pt x="396" y="0"/>
                  </a:lnTo>
                  <a:lnTo>
                    <a:pt x="448" y="0"/>
                  </a:lnTo>
                  <a:lnTo>
                    <a:pt x="497" y="0"/>
                  </a:lnTo>
                  <a:lnTo>
                    <a:pt x="396" y="32"/>
                  </a:lnTo>
                  <a:lnTo>
                    <a:pt x="355" y="67"/>
                  </a:lnTo>
                  <a:lnTo>
                    <a:pt x="343" y="117"/>
                  </a:lnTo>
                  <a:lnTo>
                    <a:pt x="343" y="185"/>
                  </a:lnTo>
                  <a:lnTo>
                    <a:pt x="355" y="253"/>
                  </a:lnTo>
                  <a:lnTo>
                    <a:pt x="383" y="321"/>
                  </a:lnTo>
                  <a:lnTo>
                    <a:pt x="448" y="366"/>
                  </a:lnTo>
                  <a:lnTo>
                    <a:pt x="508" y="382"/>
                  </a:lnTo>
                  <a:lnTo>
                    <a:pt x="575" y="366"/>
                  </a:lnTo>
                  <a:lnTo>
                    <a:pt x="628" y="338"/>
                  </a:lnTo>
                  <a:lnTo>
                    <a:pt x="640" y="286"/>
                  </a:lnTo>
                  <a:lnTo>
                    <a:pt x="614" y="201"/>
                  </a:lnTo>
                  <a:lnTo>
                    <a:pt x="562" y="137"/>
                  </a:lnTo>
                  <a:lnTo>
                    <a:pt x="522" y="84"/>
                  </a:lnTo>
                  <a:lnTo>
                    <a:pt x="497" y="50"/>
                  </a:lnTo>
                  <a:lnTo>
                    <a:pt x="536" y="32"/>
                  </a:lnTo>
                  <a:lnTo>
                    <a:pt x="601" y="102"/>
                  </a:lnTo>
                  <a:lnTo>
                    <a:pt x="628" y="152"/>
                  </a:lnTo>
                  <a:lnTo>
                    <a:pt x="640" y="221"/>
                  </a:lnTo>
                  <a:lnTo>
                    <a:pt x="983" y="117"/>
                  </a:lnTo>
                  <a:lnTo>
                    <a:pt x="655" y="270"/>
                  </a:lnTo>
                  <a:lnTo>
                    <a:pt x="1064" y="137"/>
                  </a:lnTo>
                  <a:lnTo>
                    <a:pt x="655" y="304"/>
                  </a:lnTo>
                  <a:lnTo>
                    <a:pt x="655" y="352"/>
                  </a:lnTo>
                  <a:lnTo>
                    <a:pt x="628" y="382"/>
                  </a:lnTo>
                  <a:lnTo>
                    <a:pt x="575" y="416"/>
                  </a:lnTo>
                  <a:lnTo>
                    <a:pt x="522" y="416"/>
                  </a:lnTo>
                  <a:lnTo>
                    <a:pt x="487" y="416"/>
                  </a:lnTo>
                  <a:lnTo>
                    <a:pt x="497" y="448"/>
                  </a:lnTo>
                  <a:lnTo>
                    <a:pt x="474" y="448"/>
                  </a:lnTo>
                  <a:lnTo>
                    <a:pt x="423" y="468"/>
                  </a:lnTo>
                  <a:lnTo>
                    <a:pt x="355" y="468"/>
                  </a:lnTo>
                  <a:lnTo>
                    <a:pt x="303" y="468"/>
                  </a:lnTo>
                  <a:lnTo>
                    <a:pt x="205" y="500"/>
                  </a:lnTo>
                  <a:lnTo>
                    <a:pt x="141" y="517"/>
                  </a:lnTo>
                  <a:lnTo>
                    <a:pt x="86" y="517"/>
                  </a:lnTo>
                  <a:lnTo>
                    <a:pt x="48" y="517"/>
                  </a:lnTo>
                  <a:lnTo>
                    <a:pt x="14" y="500"/>
                  </a:lnTo>
                  <a:lnTo>
                    <a:pt x="0" y="468"/>
                  </a:lnTo>
                  <a:lnTo>
                    <a:pt x="60" y="500"/>
                  </a:lnTo>
                  <a:lnTo>
                    <a:pt x="126" y="500"/>
                  </a:lnTo>
                  <a:lnTo>
                    <a:pt x="192" y="483"/>
                  </a:lnTo>
                  <a:lnTo>
                    <a:pt x="258" y="448"/>
                  </a:lnTo>
                  <a:lnTo>
                    <a:pt x="330" y="433"/>
                  </a:lnTo>
                  <a:lnTo>
                    <a:pt x="370" y="433"/>
                  </a:lnTo>
                  <a:lnTo>
                    <a:pt x="423" y="416"/>
                  </a:lnTo>
                  <a:lnTo>
                    <a:pt x="423" y="398"/>
                  </a:lnTo>
                  <a:lnTo>
                    <a:pt x="423" y="382"/>
                  </a:lnTo>
                  <a:lnTo>
                    <a:pt x="396" y="352"/>
                  </a:lnTo>
                  <a:lnTo>
                    <a:pt x="355" y="338"/>
                  </a:lnTo>
                  <a:lnTo>
                    <a:pt x="355" y="304"/>
                  </a:lnTo>
                  <a:lnTo>
                    <a:pt x="343" y="270"/>
                  </a:lnTo>
                  <a:lnTo>
                    <a:pt x="273" y="236"/>
                  </a:lnTo>
                  <a:lnTo>
                    <a:pt x="217" y="253"/>
                  </a:lnTo>
                  <a:lnTo>
                    <a:pt x="153" y="304"/>
                  </a:lnTo>
                  <a:lnTo>
                    <a:pt x="86" y="338"/>
                  </a:lnTo>
                  <a:lnTo>
                    <a:pt x="39" y="382"/>
                  </a:lnTo>
                  <a:lnTo>
                    <a:pt x="100" y="304"/>
                  </a:lnTo>
                  <a:lnTo>
                    <a:pt x="258" y="221"/>
                  </a:lnTo>
                  <a:lnTo>
                    <a:pt x="217" y="137"/>
                  </a:lnTo>
                  <a:lnTo>
                    <a:pt x="153" y="84"/>
                  </a:lnTo>
                  <a:lnTo>
                    <a:pt x="192" y="50"/>
                  </a:lnTo>
                  <a:lnTo>
                    <a:pt x="165" y="17"/>
                  </a:lnTo>
                  <a:lnTo>
                    <a:pt x="39" y="102"/>
                  </a:lnTo>
                  <a:lnTo>
                    <a:pt x="26" y="221"/>
                  </a:lnTo>
                  <a:lnTo>
                    <a:pt x="60" y="304"/>
                  </a:lnTo>
                  <a:lnTo>
                    <a:pt x="48" y="321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4330" y="2897"/>
              <a:ext cx="722" cy="571"/>
            </a:xfrm>
            <a:custGeom>
              <a:avLst/>
              <a:gdLst>
                <a:gd name="T0" fmla="*/ 0 w 1445"/>
                <a:gd name="T1" fmla="*/ 1 h 1142"/>
                <a:gd name="T2" fmla="*/ 0 w 1445"/>
                <a:gd name="T3" fmla="*/ 1 h 1142"/>
                <a:gd name="T4" fmla="*/ 0 w 1445"/>
                <a:gd name="T5" fmla="*/ 1 h 1142"/>
                <a:gd name="T6" fmla="*/ 0 w 1445"/>
                <a:gd name="T7" fmla="*/ 1 h 1142"/>
                <a:gd name="T8" fmla="*/ 0 w 1445"/>
                <a:gd name="T9" fmla="*/ 1 h 1142"/>
                <a:gd name="T10" fmla="*/ 0 w 1445"/>
                <a:gd name="T11" fmla="*/ 1 h 1142"/>
                <a:gd name="T12" fmla="*/ 0 w 1445"/>
                <a:gd name="T13" fmla="*/ 1 h 1142"/>
                <a:gd name="T14" fmla="*/ 0 w 1445"/>
                <a:gd name="T15" fmla="*/ 1 h 1142"/>
                <a:gd name="T16" fmla="*/ 0 w 1445"/>
                <a:gd name="T17" fmla="*/ 1 h 1142"/>
                <a:gd name="T18" fmla="*/ 0 w 1445"/>
                <a:gd name="T19" fmla="*/ 1 h 1142"/>
                <a:gd name="T20" fmla="*/ 0 w 1445"/>
                <a:gd name="T21" fmla="*/ 1 h 1142"/>
                <a:gd name="T22" fmla="*/ 0 w 1445"/>
                <a:gd name="T23" fmla="*/ 1 h 1142"/>
                <a:gd name="T24" fmla="*/ 0 w 1445"/>
                <a:gd name="T25" fmla="*/ 1 h 1142"/>
                <a:gd name="T26" fmla="*/ 0 w 1445"/>
                <a:gd name="T27" fmla="*/ 1 h 1142"/>
                <a:gd name="T28" fmla="*/ 0 w 1445"/>
                <a:gd name="T29" fmla="*/ 1 h 1142"/>
                <a:gd name="T30" fmla="*/ 0 w 1445"/>
                <a:gd name="T31" fmla="*/ 1 h 1142"/>
                <a:gd name="T32" fmla="*/ 0 w 1445"/>
                <a:gd name="T33" fmla="*/ 1 h 1142"/>
                <a:gd name="T34" fmla="*/ 0 w 1445"/>
                <a:gd name="T35" fmla="*/ 1 h 1142"/>
                <a:gd name="T36" fmla="*/ 0 w 1445"/>
                <a:gd name="T37" fmla="*/ 1 h 1142"/>
                <a:gd name="T38" fmla="*/ 0 w 1445"/>
                <a:gd name="T39" fmla="*/ 1 h 1142"/>
                <a:gd name="T40" fmla="*/ 0 w 1445"/>
                <a:gd name="T41" fmla="*/ 1 h 1142"/>
                <a:gd name="T42" fmla="*/ 0 w 1445"/>
                <a:gd name="T43" fmla="*/ 1 h 1142"/>
                <a:gd name="T44" fmla="*/ 0 w 1445"/>
                <a:gd name="T45" fmla="*/ 1 h 1142"/>
                <a:gd name="T46" fmla="*/ 0 w 1445"/>
                <a:gd name="T47" fmla="*/ 1 h 1142"/>
                <a:gd name="T48" fmla="*/ 0 w 1445"/>
                <a:gd name="T49" fmla="*/ 1 h 1142"/>
                <a:gd name="T50" fmla="*/ 0 w 1445"/>
                <a:gd name="T51" fmla="*/ 1 h 1142"/>
                <a:gd name="T52" fmla="*/ 0 w 1445"/>
                <a:gd name="T53" fmla="*/ 1 h 1142"/>
                <a:gd name="T54" fmla="*/ 0 w 1445"/>
                <a:gd name="T55" fmla="*/ 1 h 1142"/>
                <a:gd name="T56" fmla="*/ 0 w 1445"/>
                <a:gd name="T57" fmla="*/ 1 h 1142"/>
                <a:gd name="T58" fmla="*/ 0 w 1445"/>
                <a:gd name="T59" fmla="*/ 1 h 1142"/>
                <a:gd name="T60" fmla="*/ 0 w 1445"/>
                <a:gd name="T61" fmla="*/ 1 h 1142"/>
                <a:gd name="T62" fmla="*/ 0 w 1445"/>
                <a:gd name="T63" fmla="*/ 1 h 1142"/>
                <a:gd name="T64" fmla="*/ 0 w 1445"/>
                <a:gd name="T65" fmla="*/ 1 h 1142"/>
                <a:gd name="T66" fmla="*/ 0 w 1445"/>
                <a:gd name="T67" fmla="*/ 1 h 1142"/>
                <a:gd name="T68" fmla="*/ 0 w 1445"/>
                <a:gd name="T69" fmla="*/ 1 h 1142"/>
                <a:gd name="T70" fmla="*/ 0 w 1445"/>
                <a:gd name="T71" fmla="*/ 1 h 1142"/>
                <a:gd name="T72" fmla="*/ 0 w 1445"/>
                <a:gd name="T73" fmla="*/ 1 h 1142"/>
                <a:gd name="T74" fmla="*/ 0 w 1445"/>
                <a:gd name="T75" fmla="*/ 1 h 1142"/>
                <a:gd name="T76" fmla="*/ 0 w 1445"/>
                <a:gd name="T77" fmla="*/ 1 h 1142"/>
                <a:gd name="T78" fmla="*/ 0 w 1445"/>
                <a:gd name="T79" fmla="*/ 1 h 1142"/>
                <a:gd name="T80" fmla="*/ 0 w 1445"/>
                <a:gd name="T81" fmla="*/ 1 h 114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445" h="1142">
                  <a:moveTo>
                    <a:pt x="205" y="755"/>
                  </a:moveTo>
                  <a:lnTo>
                    <a:pt x="378" y="770"/>
                  </a:lnTo>
                  <a:lnTo>
                    <a:pt x="520" y="770"/>
                  </a:lnTo>
                  <a:lnTo>
                    <a:pt x="655" y="755"/>
                  </a:lnTo>
                  <a:lnTo>
                    <a:pt x="771" y="735"/>
                  </a:lnTo>
                  <a:lnTo>
                    <a:pt x="904" y="720"/>
                  </a:lnTo>
                  <a:lnTo>
                    <a:pt x="955" y="685"/>
                  </a:lnTo>
                  <a:lnTo>
                    <a:pt x="969" y="639"/>
                  </a:lnTo>
                  <a:lnTo>
                    <a:pt x="955" y="608"/>
                  </a:lnTo>
                  <a:lnTo>
                    <a:pt x="969" y="557"/>
                  </a:lnTo>
                  <a:lnTo>
                    <a:pt x="941" y="508"/>
                  </a:lnTo>
                  <a:lnTo>
                    <a:pt x="929" y="472"/>
                  </a:lnTo>
                  <a:lnTo>
                    <a:pt x="916" y="424"/>
                  </a:lnTo>
                  <a:lnTo>
                    <a:pt x="890" y="354"/>
                  </a:lnTo>
                  <a:lnTo>
                    <a:pt x="837" y="304"/>
                  </a:lnTo>
                  <a:lnTo>
                    <a:pt x="771" y="319"/>
                  </a:lnTo>
                  <a:lnTo>
                    <a:pt x="732" y="371"/>
                  </a:lnTo>
                  <a:lnTo>
                    <a:pt x="706" y="404"/>
                  </a:lnTo>
                  <a:lnTo>
                    <a:pt x="666" y="424"/>
                  </a:lnTo>
                  <a:lnTo>
                    <a:pt x="586" y="371"/>
                  </a:lnTo>
                  <a:lnTo>
                    <a:pt x="534" y="304"/>
                  </a:lnTo>
                  <a:lnTo>
                    <a:pt x="507" y="235"/>
                  </a:lnTo>
                  <a:lnTo>
                    <a:pt x="482" y="174"/>
                  </a:lnTo>
                  <a:lnTo>
                    <a:pt x="428" y="142"/>
                  </a:lnTo>
                  <a:lnTo>
                    <a:pt x="351" y="117"/>
                  </a:lnTo>
                  <a:lnTo>
                    <a:pt x="507" y="142"/>
                  </a:lnTo>
                  <a:lnTo>
                    <a:pt x="560" y="190"/>
                  </a:lnTo>
                  <a:lnTo>
                    <a:pt x="600" y="220"/>
                  </a:lnTo>
                  <a:lnTo>
                    <a:pt x="560" y="100"/>
                  </a:lnTo>
                  <a:lnTo>
                    <a:pt x="655" y="208"/>
                  </a:lnTo>
                  <a:lnTo>
                    <a:pt x="614" y="100"/>
                  </a:lnTo>
                  <a:lnTo>
                    <a:pt x="706" y="190"/>
                  </a:lnTo>
                  <a:lnTo>
                    <a:pt x="600" y="67"/>
                  </a:lnTo>
                  <a:lnTo>
                    <a:pt x="732" y="142"/>
                  </a:lnTo>
                  <a:lnTo>
                    <a:pt x="655" y="49"/>
                  </a:lnTo>
                  <a:lnTo>
                    <a:pt x="799" y="117"/>
                  </a:lnTo>
                  <a:lnTo>
                    <a:pt x="706" y="33"/>
                  </a:lnTo>
                  <a:lnTo>
                    <a:pt x="811" y="67"/>
                  </a:lnTo>
                  <a:lnTo>
                    <a:pt x="732" y="0"/>
                  </a:lnTo>
                  <a:lnTo>
                    <a:pt x="890" y="49"/>
                  </a:lnTo>
                  <a:lnTo>
                    <a:pt x="929" y="142"/>
                  </a:lnTo>
                  <a:lnTo>
                    <a:pt x="969" y="208"/>
                  </a:lnTo>
                  <a:lnTo>
                    <a:pt x="995" y="319"/>
                  </a:lnTo>
                  <a:lnTo>
                    <a:pt x="1036" y="404"/>
                  </a:lnTo>
                  <a:lnTo>
                    <a:pt x="1074" y="508"/>
                  </a:lnTo>
                  <a:lnTo>
                    <a:pt x="1136" y="591"/>
                  </a:lnTo>
                  <a:lnTo>
                    <a:pt x="1200" y="639"/>
                  </a:lnTo>
                  <a:lnTo>
                    <a:pt x="1278" y="703"/>
                  </a:lnTo>
                  <a:lnTo>
                    <a:pt x="1445" y="770"/>
                  </a:lnTo>
                  <a:lnTo>
                    <a:pt x="1074" y="735"/>
                  </a:lnTo>
                  <a:lnTo>
                    <a:pt x="890" y="804"/>
                  </a:lnTo>
                  <a:lnTo>
                    <a:pt x="771" y="860"/>
                  </a:lnTo>
                  <a:lnTo>
                    <a:pt x="666" y="930"/>
                  </a:lnTo>
                  <a:lnTo>
                    <a:pt x="548" y="1012"/>
                  </a:lnTo>
                  <a:lnTo>
                    <a:pt x="482" y="1047"/>
                  </a:lnTo>
                  <a:lnTo>
                    <a:pt x="378" y="1094"/>
                  </a:lnTo>
                  <a:lnTo>
                    <a:pt x="272" y="1094"/>
                  </a:lnTo>
                  <a:lnTo>
                    <a:pt x="180" y="1125"/>
                  </a:lnTo>
                  <a:lnTo>
                    <a:pt x="79" y="1142"/>
                  </a:lnTo>
                  <a:lnTo>
                    <a:pt x="13" y="1125"/>
                  </a:lnTo>
                  <a:lnTo>
                    <a:pt x="0" y="1110"/>
                  </a:lnTo>
                  <a:lnTo>
                    <a:pt x="13" y="1082"/>
                  </a:lnTo>
                  <a:lnTo>
                    <a:pt x="13" y="1110"/>
                  </a:lnTo>
                  <a:lnTo>
                    <a:pt x="131" y="1094"/>
                  </a:lnTo>
                  <a:lnTo>
                    <a:pt x="297" y="1065"/>
                  </a:lnTo>
                  <a:lnTo>
                    <a:pt x="401" y="1065"/>
                  </a:lnTo>
                  <a:lnTo>
                    <a:pt x="572" y="963"/>
                  </a:lnTo>
                  <a:lnTo>
                    <a:pt x="718" y="879"/>
                  </a:lnTo>
                  <a:lnTo>
                    <a:pt x="877" y="804"/>
                  </a:lnTo>
                  <a:lnTo>
                    <a:pt x="955" y="755"/>
                  </a:lnTo>
                  <a:lnTo>
                    <a:pt x="929" y="735"/>
                  </a:lnTo>
                  <a:lnTo>
                    <a:pt x="666" y="787"/>
                  </a:lnTo>
                  <a:lnTo>
                    <a:pt x="534" y="821"/>
                  </a:lnTo>
                  <a:lnTo>
                    <a:pt x="416" y="860"/>
                  </a:lnTo>
                  <a:lnTo>
                    <a:pt x="311" y="879"/>
                  </a:lnTo>
                  <a:lnTo>
                    <a:pt x="180" y="930"/>
                  </a:lnTo>
                  <a:lnTo>
                    <a:pt x="26" y="1012"/>
                  </a:lnTo>
                  <a:lnTo>
                    <a:pt x="219" y="894"/>
                  </a:lnTo>
                  <a:lnTo>
                    <a:pt x="468" y="821"/>
                  </a:lnTo>
                  <a:lnTo>
                    <a:pt x="507" y="804"/>
                  </a:lnTo>
                  <a:lnTo>
                    <a:pt x="428" y="787"/>
                  </a:lnTo>
                  <a:lnTo>
                    <a:pt x="205" y="770"/>
                  </a:lnTo>
                  <a:lnTo>
                    <a:pt x="205" y="755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4709" y="3091"/>
              <a:ext cx="59" cy="102"/>
            </a:xfrm>
            <a:custGeom>
              <a:avLst/>
              <a:gdLst>
                <a:gd name="T0" fmla="*/ 0 w 118"/>
                <a:gd name="T1" fmla="*/ 1 h 202"/>
                <a:gd name="T2" fmla="*/ 1 w 118"/>
                <a:gd name="T3" fmla="*/ 1 h 202"/>
                <a:gd name="T4" fmla="*/ 1 w 118"/>
                <a:gd name="T5" fmla="*/ 0 h 202"/>
                <a:gd name="T6" fmla="*/ 1 w 118"/>
                <a:gd name="T7" fmla="*/ 1 h 202"/>
                <a:gd name="T8" fmla="*/ 1 w 118"/>
                <a:gd name="T9" fmla="*/ 1 h 202"/>
                <a:gd name="T10" fmla="*/ 1 w 118"/>
                <a:gd name="T11" fmla="*/ 1 h 202"/>
                <a:gd name="T12" fmla="*/ 1 w 118"/>
                <a:gd name="T13" fmla="*/ 1 h 202"/>
                <a:gd name="T14" fmla="*/ 1 w 118"/>
                <a:gd name="T15" fmla="*/ 1 h 202"/>
                <a:gd name="T16" fmla="*/ 0 w 118"/>
                <a:gd name="T17" fmla="*/ 1 h 2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8" h="202">
                  <a:moveTo>
                    <a:pt x="0" y="134"/>
                  </a:moveTo>
                  <a:lnTo>
                    <a:pt x="28" y="50"/>
                  </a:lnTo>
                  <a:lnTo>
                    <a:pt x="91" y="0"/>
                  </a:lnTo>
                  <a:lnTo>
                    <a:pt x="78" y="50"/>
                  </a:lnTo>
                  <a:lnTo>
                    <a:pt x="118" y="66"/>
                  </a:lnTo>
                  <a:lnTo>
                    <a:pt x="78" y="119"/>
                  </a:lnTo>
                  <a:lnTo>
                    <a:pt x="91" y="202"/>
                  </a:lnTo>
                  <a:lnTo>
                    <a:pt x="28" y="15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4214" y="3141"/>
              <a:ext cx="79" cy="26"/>
            </a:xfrm>
            <a:custGeom>
              <a:avLst/>
              <a:gdLst>
                <a:gd name="T0" fmla="*/ 0 w 158"/>
                <a:gd name="T1" fmla="*/ 1 h 52"/>
                <a:gd name="T2" fmla="*/ 1 w 158"/>
                <a:gd name="T3" fmla="*/ 1 h 52"/>
                <a:gd name="T4" fmla="*/ 1 w 158"/>
                <a:gd name="T5" fmla="*/ 1 h 52"/>
                <a:gd name="T6" fmla="*/ 1 w 158"/>
                <a:gd name="T7" fmla="*/ 0 h 52"/>
                <a:gd name="T8" fmla="*/ 0 w 158"/>
                <a:gd name="T9" fmla="*/ 1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" h="52">
                  <a:moveTo>
                    <a:pt x="0" y="35"/>
                  </a:moveTo>
                  <a:lnTo>
                    <a:pt x="131" y="52"/>
                  </a:lnTo>
                  <a:lnTo>
                    <a:pt x="158" y="20"/>
                  </a:lnTo>
                  <a:lnTo>
                    <a:pt x="67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4388" y="3175"/>
              <a:ext cx="84" cy="35"/>
            </a:xfrm>
            <a:custGeom>
              <a:avLst/>
              <a:gdLst>
                <a:gd name="T0" fmla="*/ 0 w 168"/>
                <a:gd name="T1" fmla="*/ 0 h 68"/>
                <a:gd name="T2" fmla="*/ 1 w 168"/>
                <a:gd name="T3" fmla="*/ 1 h 68"/>
                <a:gd name="T4" fmla="*/ 1 w 168"/>
                <a:gd name="T5" fmla="*/ 1 h 68"/>
                <a:gd name="T6" fmla="*/ 0 w 168"/>
                <a:gd name="T7" fmla="*/ 0 h 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8" h="68">
                  <a:moveTo>
                    <a:pt x="0" y="0"/>
                  </a:moveTo>
                  <a:lnTo>
                    <a:pt x="168" y="68"/>
                  </a:lnTo>
                  <a:lnTo>
                    <a:pt x="41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4419" y="3007"/>
              <a:ext cx="72" cy="59"/>
            </a:xfrm>
            <a:custGeom>
              <a:avLst/>
              <a:gdLst>
                <a:gd name="T0" fmla="*/ 0 w 143"/>
                <a:gd name="T1" fmla="*/ 1 h 117"/>
                <a:gd name="T2" fmla="*/ 1 w 143"/>
                <a:gd name="T3" fmla="*/ 1 h 117"/>
                <a:gd name="T4" fmla="*/ 1 w 143"/>
                <a:gd name="T5" fmla="*/ 0 h 117"/>
                <a:gd name="T6" fmla="*/ 0 w 143"/>
                <a:gd name="T7" fmla="*/ 1 h 1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3" h="117">
                  <a:moveTo>
                    <a:pt x="0" y="15"/>
                  </a:moveTo>
                  <a:lnTo>
                    <a:pt x="143" y="117"/>
                  </a:lnTo>
                  <a:lnTo>
                    <a:pt x="2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4610" y="2813"/>
              <a:ext cx="861" cy="506"/>
            </a:xfrm>
            <a:custGeom>
              <a:avLst/>
              <a:gdLst>
                <a:gd name="T0" fmla="*/ 0 w 1722"/>
                <a:gd name="T1" fmla="*/ 0 h 1013"/>
                <a:gd name="T2" fmla="*/ 1 w 1722"/>
                <a:gd name="T3" fmla="*/ 0 h 1013"/>
                <a:gd name="T4" fmla="*/ 1 w 1722"/>
                <a:gd name="T5" fmla="*/ 0 h 1013"/>
                <a:gd name="T6" fmla="*/ 1 w 1722"/>
                <a:gd name="T7" fmla="*/ 0 h 1013"/>
                <a:gd name="T8" fmla="*/ 1 w 1722"/>
                <a:gd name="T9" fmla="*/ 0 h 1013"/>
                <a:gd name="T10" fmla="*/ 1 w 1722"/>
                <a:gd name="T11" fmla="*/ 0 h 1013"/>
                <a:gd name="T12" fmla="*/ 1 w 1722"/>
                <a:gd name="T13" fmla="*/ 0 h 1013"/>
                <a:gd name="T14" fmla="*/ 1 w 1722"/>
                <a:gd name="T15" fmla="*/ 0 h 1013"/>
                <a:gd name="T16" fmla="*/ 1 w 1722"/>
                <a:gd name="T17" fmla="*/ 0 h 1013"/>
                <a:gd name="T18" fmla="*/ 1 w 1722"/>
                <a:gd name="T19" fmla="*/ 0 h 1013"/>
                <a:gd name="T20" fmla="*/ 1 w 1722"/>
                <a:gd name="T21" fmla="*/ 0 h 1013"/>
                <a:gd name="T22" fmla="*/ 1 w 1722"/>
                <a:gd name="T23" fmla="*/ 0 h 1013"/>
                <a:gd name="T24" fmla="*/ 1 w 1722"/>
                <a:gd name="T25" fmla="*/ 0 h 1013"/>
                <a:gd name="T26" fmla="*/ 1 w 1722"/>
                <a:gd name="T27" fmla="*/ 0 h 1013"/>
                <a:gd name="T28" fmla="*/ 1 w 1722"/>
                <a:gd name="T29" fmla="*/ 0 h 1013"/>
                <a:gd name="T30" fmla="*/ 1 w 1722"/>
                <a:gd name="T31" fmla="*/ 0 h 1013"/>
                <a:gd name="T32" fmla="*/ 1 w 1722"/>
                <a:gd name="T33" fmla="*/ 0 h 1013"/>
                <a:gd name="T34" fmla="*/ 1 w 1722"/>
                <a:gd name="T35" fmla="*/ 0 h 1013"/>
                <a:gd name="T36" fmla="*/ 1 w 1722"/>
                <a:gd name="T37" fmla="*/ 0 h 1013"/>
                <a:gd name="T38" fmla="*/ 1 w 1722"/>
                <a:gd name="T39" fmla="*/ 0 h 1013"/>
                <a:gd name="T40" fmla="*/ 1 w 1722"/>
                <a:gd name="T41" fmla="*/ 0 h 1013"/>
                <a:gd name="T42" fmla="*/ 1 w 1722"/>
                <a:gd name="T43" fmla="*/ 0 h 1013"/>
                <a:gd name="T44" fmla="*/ 1 w 1722"/>
                <a:gd name="T45" fmla="*/ 0 h 1013"/>
                <a:gd name="T46" fmla="*/ 1 w 1722"/>
                <a:gd name="T47" fmla="*/ 0 h 1013"/>
                <a:gd name="T48" fmla="*/ 1 w 1722"/>
                <a:gd name="T49" fmla="*/ 0 h 1013"/>
                <a:gd name="T50" fmla="*/ 1 w 1722"/>
                <a:gd name="T51" fmla="*/ 0 h 1013"/>
                <a:gd name="T52" fmla="*/ 1 w 1722"/>
                <a:gd name="T53" fmla="*/ 0 h 1013"/>
                <a:gd name="T54" fmla="*/ 1 w 1722"/>
                <a:gd name="T55" fmla="*/ 0 h 1013"/>
                <a:gd name="T56" fmla="*/ 1 w 1722"/>
                <a:gd name="T57" fmla="*/ 0 h 1013"/>
                <a:gd name="T58" fmla="*/ 1 w 1722"/>
                <a:gd name="T59" fmla="*/ 0 h 1013"/>
                <a:gd name="T60" fmla="*/ 1 w 1722"/>
                <a:gd name="T61" fmla="*/ 0 h 1013"/>
                <a:gd name="T62" fmla="*/ 1 w 1722"/>
                <a:gd name="T63" fmla="*/ 0 h 1013"/>
                <a:gd name="T64" fmla="*/ 1 w 1722"/>
                <a:gd name="T65" fmla="*/ 0 h 1013"/>
                <a:gd name="T66" fmla="*/ 1 w 1722"/>
                <a:gd name="T67" fmla="*/ 0 h 1013"/>
                <a:gd name="T68" fmla="*/ 1 w 1722"/>
                <a:gd name="T69" fmla="*/ 0 h 1013"/>
                <a:gd name="T70" fmla="*/ 1 w 1722"/>
                <a:gd name="T71" fmla="*/ 0 h 1013"/>
                <a:gd name="T72" fmla="*/ 1 w 1722"/>
                <a:gd name="T73" fmla="*/ 0 h 1013"/>
                <a:gd name="T74" fmla="*/ 1 w 1722"/>
                <a:gd name="T75" fmla="*/ 0 h 1013"/>
                <a:gd name="T76" fmla="*/ 0 w 1722"/>
                <a:gd name="T77" fmla="*/ 0 h 10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722" h="1013">
                  <a:moveTo>
                    <a:pt x="0" y="84"/>
                  </a:moveTo>
                  <a:lnTo>
                    <a:pt x="199" y="16"/>
                  </a:lnTo>
                  <a:lnTo>
                    <a:pt x="422" y="0"/>
                  </a:lnTo>
                  <a:lnTo>
                    <a:pt x="601" y="16"/>
                  </a:lnTo>
                  <a:lnTo>
                    <a:pt x="844" y="49"/>
                  </a:lnTo>
                  <a:lnTo>
                    <a:pt x="1049" y="153"/>
                  </a:lnTo>
                  <a:lnTo>
                    <a:pt x="1262" y="326"/>
                  </a:lnTo>
                  <a:lnTo>
                    <a:pt x="1404" y="473"/>
                  </a:lnTo>
                  <a:lnTo>
                    <a:pt x="1483" y="624"/>
                  </a:lnTo>
                  <a:lnTo>
                    <a:pt x="1539" y="657"/>
                  </a:lnTo>
                  <a:lnTo>
                    <a:pt x="1551" y="692"/>
                  </a:lnTo>
                  <a:lnTo>
                    <a:pt x="1577" y="726"/>
                  </a:lnTo>
                  <a:lnTo>
                    <a:pt x="1577" y="760"/>
                  </a:lnTo>
                  <a:lnTo>
                    <a:pt x="1722" y="760"/>
                  </a:lnTo>
                  <a:lnTo>
                    <a:pt x="1419" y="822"/>
                  </a:lnTo>
                  <a:lnTo>
                    <a:pt x="1325" y="872"/>
                  </a:lnTo>
                  <a:lnTo>
                    <a:pt x="1379" y="1013"/>
                  </a:lnTo>
                  <a:lnTo>
                    <a:pt x="1340" y="1013"/>
                  </a:lnTo>
                  <a:lnTo>
                    <a:pt x="1313" y="904"/>
                  </a:lnTo>
                  <a:lnTo>
                    <a:pt x="1262" y="808"/>
                  </a:lnTo>
                  <a:lnTo>
                    <a:pt x="1182" y="709"/>
                  </a:lnTo>
                  <a:lnTo>
                    <a:pt x="1076" y="593"/>
                  </a:lnTo>
                  <a:lnTo>
                    <a:pt x="1036" y="558"/>
                  </a:lnTo>
                  <a:lnTo>
                    <a:pt x="1182" y="608"/>
                  </a:lnTo>
                  <a:lnTo>
                    <a:pt x="1262" y="677"/>
                  </a:lnTo>
                  <a:lnTo>
                    <a:pt x="1206" y="404"/>
                  </a:lnTo>
                  <a:lnTo>
                    <a:pt x="1340" y="726"/>
                  </a:lnTo>
                  <a:lnTo>
                    <a:pt x="1391" y="742"/>
                  </a:lnTo>
                  <a:lnTo>
                    <a:pt x="1325" y="506"/>
                  </a:lnTo>
                  <a:lnTo>
                    <a:pt x="1404" y="726"/>
                  </a:lnTo>
                  <a:lnTo>
                    <a:pt x="1429" y="657"/>
                  </a:lnTo>
                  <a:lnTo>
                    <a:pt x="1391" y="488"/>
                  </a:lnTo>
                  <a:lnTo>
                    <a:pt x="1235" y="359"/>
                  </a:lnTo>
                  <a:lnTo>
                    <a:pt x="1036" y="218"/>
                  </a:lnTo>
                  <a:lnTo>
                    <a:pt x="804" y="100"/>
                  </a:lnTo>
                  <a:lnTo>
                    <a:pt x="576" y="49"/>
                  </a:lnTo>
                  <a:lnTo>
                    <a:pt x="317" y="49"/>
                  </a:lnTo>
                  <a:lnTo>
                    <a:pt x="146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2" name="Freeform 39"/>
            <p:cNvSpPr>
              <a:spLocks/>
            </p:cNvSpPr>
            <p:nvPr/>
          </p:nvSpPr>
          <p:spPr bwMode="auto">
            <a:xfrm>
              <a:off x="4943" y="3091"/>
              <a:ext cx="41" cy="141"/>
            </a:xfrm>
            <a:custGeom>
              <a:avLst/>
              <a:gdLst>
                <a:gd name="T0" fmla="*/ 1 w 80"/>
                <a:gd name="T1" fmla="*/ 1 h 280"/>
                <a:gd name="T2" fmla="*/ 0 w 80"/>
                <a:gd name="T3" fmla="*/ 1 h 280"/>
                <a:gd name="T4" fmla="*/ 1 w 80"/>
                <a:gd name="T5" fmla="*/ 1 h 280"/>
                <a:gd name="T6" fmla="*/ 1 w 80"/>
                <a:gd name="T7" fmla="*/ 0 h 280"/>
                <a:gd name="T8" fmla="*/ 1 w 80"/>
                <a:gd name="T9" fmla="*/ 0 h 280"/>
                <a:gd name="T10" fmla="*/ 1 w 80"/>
                <a:gd name="T11" fmla="*/ 1 h 280"/>
                <a:gd name="T12" fmla="*/ 1 w 80"/>
                <a:gd name="T13" fmla="*/ 1 h 2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0" h="280">
                  <a:moveTo>
                    <a:pt x="13" y="280"/>
                  </a:moveTo>
                  <a:lnTo>
                    <a:pt x="0" y="184"/>
                  </a:lnTo>
                  <a:lnTo>
                    <a:pt x="13" y="99"/>
                  </a:lnTo>
                  <a:lnTo>
                    <a:pt x="40" y="0"/>
                  </a:lnTo>
                  <a:lnTo>
                    <a:pt x="80" y="0"/>
                  </a:lnTo>
                  <a:lnTo>
                    <a:pt x="25" y="119"/>
                  </a:lnTo>
                  <a:lnTo>
                    <a:pt x="13" y="28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5000" y="3099"/>
              <a:ext cx="38" cy="133"/>
            </a:xfrm>
            <a:custGeom>
              <a:avLst/>
              <a:gdLst>
                <a:gd name="T0" fmla="*/ 0 w 76"/>
                <a:gd name="T1" fmla="*/ 1 h 265"/>
                <a:gd name="T2" fmla="*/ 0 w 76"/>
                <a:gd name="T3" fmla="*/ 1 h 265"/>
                <a:gd name="T4" fmla="*/ 1 w 76"/>
                <a:gd name="T5" fmla="*/ 1 h 265"/>
                <a:gd name="T6" fmla="*/ 1 w 76"/>
                <a:gd name="T7" fmla="*/ 0 h 265"/>
                <a:gd name="T8" fmla="*/ 1 w 76"/>
                <a:gd name="T9" fmla="*/ 1 h 265"/>
                <a:gd name="T10" fmla="*/ 1 w 76"/>
                <a:gd name="T11" fmla="*/ 1 h 265"/>
                <a:gd name="T12" fmla="*/ 0 w 76"/>
                <a:gd name="T13" fmla="*/ 1 h 2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6" h="265">
                  <a:moveTo>
                    <a:pt x="0" y="265"/>
                  </a:moveTo>
                  <a:lnTo>
                    <a:pt x="0" y="169"/>
                  </a:lnTo>
                  <a:lnTo>
                    <a:pt x="23" y="68"/>
                  </a:lnTo>
                  <a:lnTo>
                    <a:pt x="50" y="0"/>
                  </a:lnTo>
                  <a:lnTo>
                    <a:pt x="76" y="35"/>
                  </a:lnTo>
                  <a:lnTo>
                    <a:pt x="37" y="119"/>
                  </a:lnTo>
                  <a:lnTo>
                    <a:pt x="0" y="265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4" name="Freeform 41"/>
            <p:cNvSpPr>
              <a:spLocks/>
            </p:cNvSpPr>
            <p:nvPr/>
          </p:nvSpPr>
          <p:spPr bwMode="auto">
            <a:xfrm>
              <a:off x="5064" y="3109"/>
              <a:ext cx="124" cy="190"/>
            </a:xfrm>
            <a:custGeom>
              <a:avLst/>
              <a:gdLst>
                <a:gd name="T0" fmla="*/ 0 w 247"/>
                <a:gd name="T1" fmla="*/ 1 h 380"/>
                <a:gd name="T2" fmla="*/ 1 w 247"/>
                <a:gd name="T3" fmla="*/ 1 h 380"/>
                <a:gd name="T4" fmla="*/ 1 w 247"/>
                <a:gd name="T5" fmla="*/ 1 h 380"/>
                <a:gd name="T6" fmla="*/ 1 w 247"/>
                <a:gd name="T7" fmla="*/ 1 h 380"/>
                <a:gd name="T8" fmla="*/ 1 w 247"/>
                <a:gd name="T9" fmla="*/ 1 h 380"/>
                <a:gd name="T10" fmla="*/ 1 w 247"/>
                <a:gd name="T11" fmla="*/ 1 h 380"/>
                <a:gd name="T12" fmla="*/ 1 w 247"/>
                <a:gd name="T13" fmla="*/ 0 h 380"/>
                <a:gd name="T14" fmla="*/ 0 w 247"/>
                <a:gd name="T15" fmla="*/ 1 h 3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7" h="380">
                  <a:moveTo>
                    <a:pt x="0" y="64"/>
                  </a:moveTo>
                  <a:lnTo>
                    <a:pt x="167" y="261"/>
                  </a:lnTo>
                  <a:lnTo>
                    <a:pt x="247" y="380"/>
                  </a:lnTo>
                  <a:lnTo>
                    <a:pt x="88" y="133"/>
                  </a:lnTo>
                  <a:lnTo>
                    <a:pt x="25" y="64"/>
                  </a:lnTo>
                  <a:lnTo>
                    <a:pt x="101" y="48"/>
                  </a:lnTo>
                  <a:lnTo>
                    <a:pt x="88" y="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5" name="Freeform 42"/>
            <p:cNvSpPr>
              <a:spLocks/>
            </p:cNvSpPr>
            <p:nvPr/>
          </p:nvSpPr>
          <p:spPr bwMode="auto">
            <a:xfrm>
              <a:off x="4768" y="1965"/>
              <a:ext cx="986" cy="1267"/>
            </a:xfrm>
            <a:custGeom>
              <a:avLst/>
              <a:gdLst>
                <a:gd name="T0" fmla="*/ 0 w 1972"/>
                <a:gd name="T1" fmla="*/ 1 h 2533"/>
                <a:gd name="T2" fmla="*/ 1 w 1972"/>
                <a:gd name="T3" fmla="*/ 1 h 2533"/>
                <a:gd name="T4" fmla="*/ 1 w 1972"/>
                <a:gd name="T5" fmla="*/ 0 h 2533"/>
                <a:gd name="T6" fmla="*/ 1 w 1972"/>
                <a:gd name="T7" fmla="*/ 0 h 2533"/>
                <a:gd name="T8" fmla="*/ 1 w 1972"/>
                <a:gd name="T9" fmla="*/ 1 h 2533"/>
                <a:gd name="T10" fmla="*/ 1 w 1972"/>
                <a:gd name="T11" fmla="*/ 1 h 2533"/>
                <a:gd name="T12" fmla="*/ 1 w 1972"/>
                <a:gd name="T13" fmla="*/ 1 h 2533"/>
                <a:gd name="T14" fmla="*/ 1 w 1972"/>
                <a:gd name="T15" fmla="*/ 1 h 2533"/>
                <a:gd name="T16" fmla="*/ 1 w 1972"/>
                <a:gd name="T17" fmla="*/ 1 h 2533"/>
                <a:gd name="T18" fmla="*/ 1 w 1972"/>
                <a:gd name="T19" fmla="*/ 1 h 2533"/>
                <a:gd name="T20" fmla="*/ 1 w 1972"/>
                <a:gd name="T21" fmla="*/ 1 h 2533"/>
                <a:gd name="T22" fmla="*/ 1 w 1972"/>
                <a:gd name="T23" fmla="*/ 1 h 2533"/>
                <a:gd name="T24" fmla="*/ 1 w 1972"/>
                <a:gd name="T25" fmla="*/ 1 h 2533"/>
                <a:gd name="T26" fmla="*/ 1 w 1972"/>
                <a:gd name="T27" fmla="*/ 1 h 2533"/>
                <a:gd name="T28" fmla="*/ 1 w 1972"/>
                <a:gd name="T29" fmla="*/ 1 h 2533"/>
                <a:gd name="T30" fmla="*/ 1 w 1972"/>
                <a:gd name="T31" fmla="*/ 1 h 2533"/>
                <a:gd name="T32" fmla="*/ 1 w 1972"/>
                <a:gd name="T33" fmla="*/ 1 h 2533"/>
                <a:gd name="T34" fmla="*/ 1 w 1972"/>
                <a:gd name="T35" fmla="*/ 1 h 2533"/>
                <a:gd name="T36" fmla="*/ 1 w 1972"/>
                <a:gd name="T37" fmla="*/ 1 h 2533"/>
                <a:gd name="T38" fmla="*/ 1 w 1972"/>
                <a:gd name="T39" fmla="*/ 1 h 2533"/>
                <a:gd name="T40" fmla="*/ 1 w 1972"/>
                <a:gd name="T41" fmla="*/ 1 h 2533"/>
                <a:gd name="T42" fmla="*/ 1 w 1972"/>
                <a:gd name="T43" fmla="*/ 1 h 2533"/>
                <a:gd name="T44" fmla="*/ 1 w 1972"/>
                <a:gd name="T45" fmla="*/ 1 h 2533"/>
                <a:gd name="T46" fmla="*/ 1 w 1972"/>
                <a:gd name="T47" fmla="*/ 1 h 2533"/>
                <a:gd name="T48" fmla="*/ 1 w 1972"/>
                <a:gd name="T49" fmla="*/ 1 h 2533"/>
                <a:gd name="T50" fmla="*/ 1 w 1972"/>
                <a:gd name="T51" fmla="*/ 1 h 2533"/>
                <a:gd name="T52" fmla="*/ 1 w 1972"/>
                <a:gd name="T53" fmla="*/ 1 h 2533"/>
                <a:gd name="T54" fmla="*/ 1 w 1972"/>
                <a:gd name="T55" fmla="*/ 1 h 2533"/>
                <a:gd name="T56" fmla="*/ 1 w 1972"/>
                <a:gd name="T57" fmla="*/ 1 h 2533"/>
                <a:gd name="T58" fmla="*/ 1 w 1972"/>
                <a:gd name="T59" fmla="*/ 1 h 2533"/>
                <a:gd name="T60" fmla="*/ 1 w 1972"/>
                <a:gd name="T61" fmla="*/ 1 h 2533"/>
                <a:gd name="T62" fmla="*/ 1 w 1972"/>
                <a:gd name="T63" fmla="*/ 1 h 2533"/>
                <a:gd name="T64" fmla="*/ 1 w 1972"/>
                <a:gd name="T65" fmla="*/ 1 h 2533"/>
                <a:gd name="T66" fmla="*/ 1 w 1972"/>
                <a:gd name="T67" fmla="*/ 1 h 2533"/>
                <a:gd name="T68" fmla="*/ 1 w 1972"/>
                <a:gd name="T69" fmla="*/ 1 h 2533"/>
                <a:gd name="T70" fmla="*/ 1 w 1972"/>
                <a:gd name="T71" fmla="*/ 1 h 2533"/>
                <a:gd name="T72" fmla="*/ 1 w 1972"/>
                <a:gd name="T73" fmla="*/ 1 h 2533"/>
                <a:gd name="T74" fmla="*/ 1 w 1972"/>
                <a:gd name="T75" fmla="*/ 1 h 2533"/>
                <a:gd name="T76" fmla="*/ 1 w 1972"/>
                <a:gd name="T77" fmla="*/ 1 h 2533"/>
                <a:gd name="T78" fmla="*/ 1 w 1972"/>
                <a:gd name="T79" fmla="*/ 1 h 2533"/>
                <a:gd name="T80" fmla="*/ 1 w 1972"/>
                <a:gd name="T81" fmla="*/ 1 h 2533"/>
                <a:gd name="T82" fmla="*/ 1 w 1972"/>
                <a:gd name="T83" fmla="*/ 1 h 2533"/>
                <a:gd name="T84" fmla="*/ 1 w 1972"/>
                <a:gd name="T85" fmla="*/ 1 h 2533"/>
                <a:gd name="T86" fmla="*/ 0 w 1972"/>
                <a:gd name="T87" fmla="*/ 1 h 253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972" h="2533">
                  <a:moveTo>
                    <a:pt x="0" y="1676"/>
                  </a:moveTo>
                  <a:lnTo>
                    <a:pt x="219" y="118"/>
                  </a:lnTo>
                  <a:lnTo>
                    <a:pt x="351" y="0"/>
                  </a:lnTo>
                  <a:lnTo>
                    <a:pt x="1637" y="0"/>
                  </a:lnTo>
                  <a:lnTo>
                    <a:pt x="1743" y="15"/>
                  </a:lnTo>
                  <a:lnTo>
                    <a:pt x="1958" y="153"/>
                  </a:lnTo>
                  <a:lnTo>
                    <a:pt x="1972" y="219"/>
                  </a:lnTo>
                  <a:lnTo>
                    <a:pt x="1906" y="552"/>
                  </a:lnTo>
                  <a:lnTo>
                    <a:pt x="1839" y="1040"/>
                  </a:lnTo>
                  <a:lnTo>
                    <a:pt x="1782" y="1482"/>
                  </a:lnTo>
                  <a:lnTo>
                    <a:pt x="1768" y="1931"/>
                  </a:lnTo>
                  <a:lnTo>
                    <a:pt x="1663" y="2437"/>
                  </a:lnTo>
                  <a:lnTo>
                    <a:pt x="1768" y="2472"/>
                  </a:lnTo>
                  <a:lnTo>
                    <a:pt x="1867" y="2533"/>
                  </a:lnTo>
                  <a:lnTo>
                    <a:pt x="1689" y="2472"/>
                  </a:lnTo>
                  <a:lnTo>
                    <a:pt x="1701" y="2503"/>
                  </a:lnTo>
                  <a:lnTo>
                    <a:pt x="1561" y="2455"/>
                  </a:lnTo>
                  <a:lnTo>
                    <a:pt x="1472" y="2455"/>
                  </a:lnTo>
                  <a:lnTo>
                    <a:pt x="1431" y="2455"/>
                  </a:lnTo>
                  <a:lnTo>
                    <a:pt x="1549" y="2319"/>
                  </a:lnTo>
                  <a:lnTo>
                    <a:pt x="1457" y="2352"/>
                  </a:lnTo>
                  <a:lnTo>
                    <a:pt x="1445" y="2268"/>
                  </a:lnTo>
                  <a:lnTo>
                    <a:pt x="1649" y="1964"/>
                  </a:lnTo>
                  <a:lnTo>
                    <a:pt x="1457" y="2168"/>
                  </a:lnTo>
                  <a:lnTo>
                    <a:pt x="1496" y="1964"/>
                  </a:lnTo>
                  <a:lnTo>
                    <a:pt x="1701" y="1630"/>
                  </a:lnTo>
                  <a:lnTo>
                    <a:pt x="1496" y="1848"/>
                  </a:lnTo>
                  <a:lnTo>
                    <a:pt x="1509" y="1779"/>
                  </a:lnTo>
                  <a:lnTo>
                    <a:pt x="1714" y="1514"/>
                  </a:lnTo>
                  <a:lnTo>
                    <a:pt x="1689" y="1482"/>
                  </a:lnTo>
                  <a:lnTo>
                    <a:pt x="1523" y="1644"/>
                  </a:lnTo>
                  <a:lnTo>
                    <a:pt x="1625" y="789"/>
                  </a:lnTo>
                  <a:lnTo>
                    <a:pt x="1663" y="518"/>
                  </a:lnTo>
                  <a:lnTo>
                    <a:pt x="1701" y="134"/>
                  </a:lnTo>
                  <a:lnTo>
                    <a:pt x="1663" y="84"/>
                  </a:lnTo>
                  <a:lnTo>
                    <a:pt x="1509" y="34"/>
                  </a:lnTo>
                  <a:lnTo>
                    <a:pt x="416" y="34"/>
                  </a:lnTo>
                  <a:lnTo>
                    <a:pt x="311" y="67"/>
                  </a:lnTo>
                  <a:lnTo>
                    <a:pt x="244" y="118"/>
                  </a:lnTo>
                  <a:lnTo>
                    <a:pt x="244" y="168"/>
                  </a:lnTo>
                  <a:lnTo>
                    <a:pt x="206" y="568"/>
                  </a:lnTo>
                  <a:lnTo>
                    <a:pt x="64" y="1464"/>
                  </a:lnTo>
                  <a:lnTo>
                    <a:pt x="52" y="1659"/>
                  </a:lnTo>
                  <a:lnTo>
                    <a:pt x="0" y="167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6" name="Freeform 43"/>
            <p:cNvSpPr>
              <a:spLocks/>
            </p:cNvSpPr>
            <p:nvPr/>
          </p:nvSpPr>
          <p:spPr bwMode="auto">
            <a:xfrm>
              <a:off x="5044" y="3248"/>
              <a:ext cx="944" cy="212"/>
            </a:xfrm>
            <a:custGeom>
              <a:avLst/>
              <a:gdLst>
                <a:gd name="T0" fmla="*/ 1 w 1888"/>
                <a:gd name="T1" fmla="*/ 1 h 422"/>
                <a:gd name="T2" fmla="*/ 1 w 1888"/>
                <a:gd name="T3" fmla="*/ 1 h 422"/>
                <a:gd name="T4" fmla="*/ 1 w 1888"/>
                <a:gd name="T5" fmla="*/ 1 h 422"/>
                <a:gd name="T6" fmla="*/ 1 w 1888"/>
                <a:gd name="T7" fmla="*/ 1 h 422"/>
                <a:gd name="T8" fmla="*/ 1 w 1888"/>
                <a:gd name="T9" fmla="*/ 1 h 422"/>
                <a:gd name="T10" fmla="*/ 1 w 1888"/>
                <a:gd name="T11" fmla="*/ 1 h 422"/>
                <a:gd name="T12" fmla="*/ 1 w 1888"/>
                <a:gd name="T13" fmla="*/ 1 h 422"/>
                <a:gd name="T14" fmla="*/ 1 w 1888"/>
                <a:gd name="T15" fmla="*/ 1 h 422"/>
                <a:gd name="T16" fmla="*/ 1 w 1888"/>
                <a:gd name="T17" fmla="*/ 1 h 422"/>
                <a:gd name="T18" fmla="*/ 1 w 1888"/>
                <a:gd name="T19" fmla="*/ 1 h 422"/>
                <a:gd name="T20" fmla="*/ 1 w 1888"/>
                <a:gd name="T21" fmla="*/ 0 h 422"/>
                <a:gd name="T22" fmla="*/ 1 w 1888"/>
                <a:gd name="T23" fmla="*/ 1 h 422"/>
                <a:gd name="T24" fmla="*/ 1 w 1888"/>
                <a:gd name="T25" fmla="*/ 1 h 422"/>
                <a:gd name="T26" fmla="*/ 1 w 1888"/>
                <a:gd name="T27" fmla="*/ 1 h 422"/>
                <a:gd name="T28" fmla="*/ 1 w 1888"/>
                <a:gd name="T29" fmla="*/ 1 h 422"/>
                <a:gd name="T30" fmla="*/ 1 w 1888"/>
                <a:gd name="T31" fmla="*/ 1 h 422"/>
                <a:gd name="T32" fmla="*/ 0 w 1888"/>
                <a:gd name="T33" fmla="*/ 1 h 422"/>
                <a:gd name="T34" fmla="*/ 1 w 1888"/>
                <a:gd name="T35" fmla="*/ 1 h 422"/>
                <a:gd name="T36" fmla="*/ 1 w 1888"/>
                <a:gd name="T37" fmla="*/ 1 h 42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888" h="422">
                  <a:moveTo>
                    <a:pt x="746" y="101"/>
                  </a:moveTo>
                  <a:lnTo>
                    <a:pt x="815" y="84"/>
                  </a:lnTo>
                  <a:lnTo>
                    <a:pt x="853" y="118"/>
                  </a:lnTo>
                  <a:lnTo>
                    <a:pt x="905" y="67"/>
                  </a:lnTo>
                  <a:lnTo>
                    <a:pt x="933" y="84"/>
                  </a:lnTo>
                  <a:lnTo>
                    <a:pt x="997" y="52"/>
                  </a:lnTo>
                  <a:lnTo>
                    <a:pt x="1045" y="67"/>
                  </a:lnTo>
                  <a:lnTo>
                    <a:pt x="1085" y="32"/>
                  </a:lnTo>
                  <a:lnTo>
                    <a:pt x="1123" y="52"/>
                  </a:lnTo>
                  <a:lnTo>
                    <a:pt x="1230" y="17"/>
                  </a:lnTo>
                  <a:lnTo>
                    <a:pt x="1287" y="0"/>
                  </a:lnTo>
                  <a:lnTo>
                    <a:pt x="1248" y="243"/>
                  </a:lnTo>
                  <a:lnTo>
                    <a:pt x="1888" y="379"/>
                  </a:lnTo>
                  <a:lnTo>
                    <a:pt x="1057" y="243"/>
                  </a:lnTo>
                  <a:lnTo>
                    <a:pt x="1862" y="391"/>
                  </a:lnTo>
                  <a:lnTo>
                    <a:pt x="1796" y="422"/>
                  </a:lnTo>
                  <a:lnTo>
                    <a:pt x="0" y="67"/>
                  </a:lnTo>
                  <a:lnTo>
                    <a:pt x="614" y="157"/>
                  </a:lnTo>
                  <a:lnTo>
                    <a:pt x="746" y="101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7" name="Freeform 44"/>
            <p:cNvSpPr>
              <a:spLocks/>
            </p:cNvSpPr>
            <p:nvPr/>
          </p:nvSpPr>
          <p:spPr bwMode="auto">
            <a:xfrm>
              <a:off x="4840" y="3421"/>
              <a:ext cx="479" cy="90"/>
            </a:xfrm>
            <a:custGeom>
              <a:avLst/>
              <a:gdLst>
                <a:gd name="T0" fmla="*/ 0 w 957"/>
                <a:gd name="T1" fmla="*/ 1 h 180"/>
                <a:gd name="T2" fmla="*/ 1 w 957"/>
                <a:gd name="T3" fmla="*/ 0 h 180"/>
                <a:gd name="T4" fmla="*/ 1 w 957"/>
                <a:gd name="T5" fmla="*/ 0 h 180"/>
                <a:gd name="T6" fmla="*/ 1 w 957"/>
                <a:gd name="T7" fmla="*/ 1 h 180"/>
                <a:gd name="T8" fmla="*/ 1 w 957"/>
                <a:gd name="T9" fmla="*/ 1 h 180"/>
                <a:gd name="T10" fmla="*/ 1 w 957"/>
                <a:gd name="T11" fmla="*/ 1 h 180"/>
                <a:gd name="T12" fmla="*/ 1 w 957"/>
                <a:gd name="T13" fmla="*/ 1 h 180"/>
                <a:gd name="T14" fmla="*/ 1 w 957"/>
                <a:gd name="T15" fmla="*/ 1 h 180"/>
                <a:gd name="T16" fmla="*/ 1 w 957"/>
                <a:gd name="T17" fmla="*/ 1 h 180"/>
                <a:gd name="T18" fmla="*/ 1 w 957"/>
                <a:gd name="T19" fmla="*/ 1 h 180"/>
                <a:gd name="T20" fmla="*/ 1 w 957"/>
                <a:gd name="T21" fmla="*/ 1 h 180"/>
                <a:gd name="T22" fmla="*/ 1 w 957"/>
                <a:gd name="T23" fmla="*/ 1 h 180"/>
                <a:gd name="T24" fmla="*/ 1 w 957"/>
                <a:gd name="T25" fmla="*/ 1 h 180"/>
                <a:gd name="T26" fmla="*/ 1 w 957"/>
                <a:gd name="T27" fmla="*/ 1 h 180"/>
                <a:gd name="T28" fmla="*/ 1 w 957"/>
                <a:gd name="T29" fmla="*/ 1 h 180"/>
                <a:gd name="T30" fmla="*/ 1 w 957"/>
                <a:gd name="T31" fmla="*/ 1 h 180"/>
                <a:gd name="T32" fmla="*/ 1 w 957"/>
                <a:gd name="T33" fmla="*/ 1 h 180"/>
                <a:gd name="T34" fmla="*/ 1 w 957"/>
                <a:gd name="T35" fmla="*/ 1 h 180"/>
                <a:gd name="T36" fmla="*/ 1 w 957"/>
                <a:gd name="T37" fmla="*/ 1 h 180"/>
                <a:gd name="T38" fmla="*/ 1 w 957"/>
                <a:gd name="T39" fmla="*/ 1 h 180"/>
                <a:gd name="T40" fmla="*/ 1 w 957"/>
                <a:gd name="T41" fmla="*/ 1 h 180"/>
                <a:gd name="T42" fmla="*/ 1 w 957"/>
                <a:gd name="T43" fmla="*/ 1 h 180"/>
                <a:gd name="T44" fmla="*/ 1 w 957"/>
                <a:gd name="T45" fmla="*/ 1 h 180"/>
                <a:gd name="T46" fmla="*/ 1 w 957"/>
                <a:gd name="T47" fmla="*/ 1 h 180"/>
                <a:gd name="T48" fmla="*/ 0 w 957"/>
                <a:gd name="T49" fmla="*/ 1 h 18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957" h="180">
                  <a:moveTo>
                    <a:pt x="0" y="47"/>
                  </a:moveTo>
                  <a:lnTo>
                    <a:pt x="206" y="0"/>
                  </a:lnTo>
                  <a:lnTo>
                    <a:pt x="587" y="0"/>
                  </a:lnTo>
                  <a:lnTo>
                    <a:pt x="957" y="47"/>
                  </a:lnTo>
                  <a:lnTo>
                    <a:pt x="942" y="112"/>
                  </a:lnTo>
                  <a:lnTo>
                    <a:pt x="929" y="145"/>
                  </a:lnTo>
                  <a:lnTo>
                    <a:pt x="878" y="145"/>
                  </a:lnTo>
                  <a:lnTo>
                    <a:pt x="917" y="63"/>
                  </a:lnTo>
                  <a:lnTo>
                    <a:pt x="878" y="63"/>
                  </a:lnTo>
                  <a:lnTo>
                    <a:pt x="839" y="112"/>
                  </a:lnTo>
                  <a:lnTo>
                    <a:pt x="825" y="63"/>
                  </a:lnTo>
                  <a:lnTo>
                    <a:pt x="395" y="18"/>
                  </a:lnTo>
                  <a:lnTo>
                    <a:pt x="166" y="18"/>
                  </a:lnTo>
                  <a:lnTo>
                    <a:pt x="86" y="47"/>
                  </a:lnTo>
                  <a:lnTo>
                    <a:pt x="127" y="78"/>
                  </a:lnTo>
                  <a:lnTo>
                    <a:pt x="369" y="78"/>
                  </a:lnTo>
                  <a:lnTo>
                    <a:pt x="720" y="112"/>
                  </a:lnTo>
                  <a:lnTo>
                    <a:pt x="839" y="128"/>
                  </a:lnTo>
                  <a:lnTo>
                    <a:pt x="812" y="180"/>
                  </a:lnTo>
                  <a:lnTo>
                    <a:pt x="512" y="128"/>
                  </a:lnTo>
                  <a:lnTo>
                    <a:pt x="246" y="128"/>
                  </a:lnTo>
                  <a:lnTo>
                    <a:pt x="219" y="95"/>
                  </a:lnTo>
                  <a:lnTo>
                    <a:pt x="127" y="95"/>
                  </a:lnTo>
                  <a:lnTo>
                    <a:pt x="26" y="6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8" name="Freeform 45"/>
            <p:cNvSpPr>
              <a:spLocks/>
            </p:cNvSpPr>
            <p:nvPr/>
          </p:nvSpPr>
          <p:spPr bwMode="auto">
            <a:xfrm>
              <a:off x="5161" y="3353"/>
              <a:ext cx="171" cy="77"/>
            </a:xfrm>
            <a:custGeom>
              <a:avLst/>
              <a:gdLst>
                <a:gd name="T0" fmla="*/ 0 w 343"/>
                <a:gd name="T1" fmla="*/ 0 h 152"/>
                <a:gd name="T2" fmla="*/ 0 w 343"/>
                <a:gd name="T3" fmla="*/ 1 h 152"/>
                <a:gd name="T4" fmla="*/ 0 w 343"/>
                <a:gd name="T5" fmla="*/ 1 h 152"/>
                <a:gd name="T6" fmla="*/ 0 w 343"/>
                <a:gd name="T7" fmla="*/ 1 h 152"/>
                <a:gd name="T8" fmla="*/ 0 w 343"/>
                <a:gd name="T9" fmla="*/ 0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3" h="152">
                  <a:moveTo>
                    <a:pt x="317" y="0"/>
                  </a:moveTo>
                  <a:lnTo>
                    <a:pt x="0" y="134"/>
                  </a:lnTo>
                  <a:lnTo>
                    <a:pt x="54" y="152"/>
                  </a:lnTo>
                  <a:lnTo>
                    <a:pt x="343" y="33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9" name="Freeform 46"/>
            <p:cNvSpPr>
              <a:spLocks/>
            </p:cNvSpPr>
            <p:nvPr/>
          </p:nvSpPr>
          <p:spPr bwMode="auto">
            <a:xfrm>
              <a:off x="4703" y="3485"/>
              <a:ext cx="355" cy="169"/>
            </a:xfrm>
            <a:custGeom>
              <a:avLst/>
              <a:gdLst>
                <a:gd name="T0" fmla="*/ 1 w 710"/>
                <a:gd name="T1" fmla="*/ 0 h 340"/>
                <a:gd name="T2" fmla="*/ 1 w 710"/>
                <a:gd name="T3" fmla="*/ 0 h 340"/>
                <a:gd name="T4" fmla="*/ 0 w 710"/>
                <a:gd name="T5" fmla="*/ 0 h 340"/>
                <a:gd name="T6" fmla="*/ 1 w 710"/>
                <a:gd name="T7" fmla="*/ 0 h 340"/>
                <a:gd name="T8" fmla="*/ 1 w 710"/>
                <a:gd name="T9" fmla="*/ 0 h 3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0" h="340">
                  <a:moveTo>
                    <a:pt x="657" y="0"/>
                  </a:moveTo>
                  <a:lnTo>
                    <a:pt x="12" y="288"/>
                  </a:lnTo>
                  <a:lnTo>
                    <a:pt x="0" y="340"/>
                  </a:lnTo>
                  <a:lnTo>
                    <a:pt x="710" y="17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0" name="Freeform 47"/>
            <p:cNvSpPr>
              <a:spLocks/>
            </p:cNvSpPr>
            <p:nvPr/>
          </p:nvSpPr>
          <p:spPr bwMode="auto">
            <a:xfrm>
              <a:off x="3921" y="3403"/>
              <a:ext cx="912" cy="251"/>
            </a:xfrm>
            <a:custGeom>
              <a:avLst/>
              <a:gdLst>
                <a:gd name="T0" fmla="*/ 0 w 1825"/>
                <a:gd name="T1" fmla="*/ 0 h 503"/>
                <a:gd name="T2" fmla="*/ 0 w 1825"/>
                <a:gd name="T3" fmla="*/ 0 h 503"/>
                <a:gd name="T4" fmla="*/ 0 w 1825"/>
                <a:gd name="T5" fmla="*/ 0 h 503"/>
                <a:gd name="T6" fmla="*/ 0 w 1825"/>
                <a:gd name="T7" fmla="*/ 0 h 503"/>
                <a:gd name="T8" fmla="*/ 0 w 1825"/>
                <a:gd name="T9" fmla="*/ 0 h 503"/>
                <a:gd name="T10" fmla="*/ 0 w 1825"/>
                <a:gd name="T11" fmla="*/ 0 h 503"/>
                <a:gd name="T12" fmla="*/ 0 w 1825"/>
                <a:gd name="T13" fmla="*/ 0 h 503"/>
                <a:gd name="T14" fmla="*/ 0 w 1825"/>
                <a:gd name="T15" fmla="*/ 0 h 503"/>
                <a:gd name="T16" fmla="*/ 0 w 1825"/>
                <a:gd name="T17" fmla="*/ 0 h 503"/>
                <a:gd name="T18" fmla="*/ 0 w 1825"/>
                <a:gd name="T19" fmla="*/ 0 h 503"/>
                <a:gd name="T20" fmla="*/ 0 w 1825"/>
                <a:gd name="T21" fmla="*/ 0 h 503"/>
                <a:gd name="T22" fmla="*/ 0 w 1825"/>
                <a:gd name="T23" fmla="*/ 0 h 503"/>
                <a:gd name="T24" fmla="*/ 0 w 1825"/>
                <a:gd name="T25" fmla="*/ 0 h 5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25" h="503">
                  <a:moveTo>
                    <a:pt x="1825" y="281"/>
                  </a:moveTo>
                  <a:lnTo>
                    <a:pt x="1458" y="265"/>
                  </a:lnTo>
                  <a:lnTo>
                    <a:pt x="1090" y="299"/>
                  </a:lnTo>
                  <a:lnTo>
                    <a:pt x="1063" y="333"/>
                  </a:lnTo>
                  <a:lnTo>
                    <a:pt x="39" y="0"/>
                  </a:lnTo>
                  <a:lnTo>
                    <a:pt x="0" y="20"/>
                  </a:lnTo>
                  <a:lnTo>
                    <a:pt x="1536" y="503"/>
                  </a:lnTo>
                  <a:lnTo>
                    <a:pt x="1536" y="468"/>
                  </a:lnTo>
                  <a:lnTo>
                    <a:pt x="1102" y="333"/>
                  </a:lnTo>
                  <a:lnTo>
                    <a:pt x="1378" y="281"/>
                  </a:lnTo>
                  <a:lnTo>
                    <a:pt x="1668" y="281"/>
                  </a:lnTo>
                  <a:lnTo>
                    <a:pt x="1759" y="316"/>
                  </a:lnTo>
                  <a:lnTo>
                    <a:pt x="1825" y="281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1" name="Freeform 48"/>
            <p:cNvSpPr>
              <a:spLocks/>
            </p:cNvSpPr>
            <p:nvPr/>
          </p:nvSpPr>
          <p:spPr bwMode="auto">
            <a:xfrm>
              <a:off x="3291" y="3133"/>
              <a:ext cx="767" cy="369"/>
            </a:xfrm>
            <a:custGeom>
              <a:avLst/>
              <a:gdLst>
                <a:gd name="T0" fmla="*/ 0 w 1535"/>
                <a:gd name="T1" fmla="*/ 1 h 738"/>
                <a:gd name="T2" fmla="*/ 0 w 1535"/>
                <a:gd name="T3" fmla="*/ 1 h 738"/>
                <a:gd name="T4" fmla="*/ 0 w 1535"/>
                <a:gd name="T5" fmla="*/ 1 h 738"/>
                <a:gd name="T6" fmla="*/ 0 w 1535"/>
                <a:gd name="T7" fmla="*/ 1 h 738"/>
                <a:gd name="T8" fmla="*/ 0 w 1535"/>
                <a:gd name="T9" fmla="*/ 0 h 738"/>
                <a:gd name="T10" fmla="*/ 0 w 1535"/>
                <a:gd name="T11" fmla="*/ 1 h 738"/>
                <a:gd name="T12" fmla="*/ 0 w 1535"/>
                <a:gd name="T13" fmla="*/ 1 h 738"/>
                <a:gd name="T14" fmla="*/ 0 w 1535"/>
                <a:gd name="T15" fmla="*/ 0 h 738"/>
                <a:gd name="T16" fmla="*/ 0 w 1535"/>
                <a:gd name="T17" fmla="*/ 1 h 738"/>
                <a:gd name="T18" fmla="*/ 0 w 1535"/>
                <a:gd name="T19" fmla="*/ 1 h 738"/>
                <a:gd name="T20" fmla="*/ 0 w 1535"/>
                <a:gd name="T21" fmla="*/ 1 h 738"/>
                <a:gd name="T22" fmla="*/ 0 w 1535"/>
                <a:gd name="T23" fmla="*/ 1 h 738"/>
                <a:gd name="T24" fmla="*/ 0 w 1535"/>
                <a:gd name="T25" fmla="*/ 1 h 738"/>
                <a:gd name="T26" fmla="*/ 0 w 1535"/>
                <a:gd name="T27" fmla="*/ 1 h 738"/>
                <a:gd name="T28" fmla="*/ 0 w 1535"/>
                <a:gd name="T29" fmla="*/ 1 h 738"/>
                <a:gd name="T30" fmla="*/ 0 w 1535"/>
                <a:gd name="T31" fmla="*/ 1 h 738"/>
                <a:gd name="T32" fmla="*/ 0 w 1535"/>
                <a:gd name="T33" fmla="*/ 1 h 738"/>
                <a:gd name="T34" fmla="*/ 0 w 1535"/>
                <a:gd name="T35" fmla="*/ 1 h 738"/>
                <a:gd name="T36" fmla="*/ 0 w 1535"/>
                <a:gd name="T37" fmla="*/ 1 h 738"/>
                <a:gd name="T38" fmla="*/ 0 w 1535"/>
                <a:gd name="T39" fmla="*/ 1 h 738"/>
                <a:gd name="T40" fmla="*/ 0 w 1535"/>
                <a:gd name="T41" fmla="*/ 1 h 738"/>
                <a:gd name="T42" fmla="*/ 0 w 1535"/>
                <a:gd name="T43" fmla="*/ 1 h 738"/>
                <a:gd name="T44" fmla="*/ 0 w 1535"/>
                <a:gd name="T45" fmla="*/ 1 h 738"/>
                <a:gd name="T46" fmla="*/ 0 w 1535"/>
                <a:gd name="T47" fmla="*/ 1 h 738"/>
                <a:gd name="T48" fmla="*/ 0 w 1535"/>
                <a:gd name="T49" fmla="*/ 1 h 738"/>
                <a:gd name="T50" fmla="*/ 0 w 1535"/>
                <a:gd name="T51" fmla="*/ 1 h 738"/>
                <a:gd name="T52" fmla="*/ 0 w 1535"/>
                <a:gd name="T53" fmla="*/ 1 h 738"/>
                <a:gd name="T54" fmla="*/ 0 w 1535"/>
                <a:gd name="T55" fmla="*/ 1 h 738"/>
                <a:gd name="T56" fmla="*/ 0 w 1535"/>
                <a:gd name="T57" fmla="*/ 1 h 738"/>
                <a:gd name="T58" fmla="*/ 0 w 1535"/>
                <a:gd name="T59" fmla="*/ 1 h 738"/>
                <a:gd name="T60" fmla="*/ 0 w 1535"/>
                <a:gd name="T61" fmla="*/ 1 h 738"/>
                <a:gd name="T62" fmla="*/ 0 w 1535"/>
                <a:gd name="T63" fmla="*/ 1 h 738"/>
                <a:gd name="T64" fmla="*/ 0 w 1535"/>
                <a:gd name="T65" fmla="*/ 1 h 738"/>
                <a:gd name="T66" fmla="*/ 0 w 1535"/>
                <a:gd name="T67" fmla="*/ 1 h 738"/>
                <a:gd name="T68" fmla="*/ 0 w 1535"/>
                <a:gd name="T69" fmla="*/ 1 h 73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535" h="738">
                  <a:moveTo>
                    <a:pt x="40" y="36"/>
                  </a:moveTo>
                  <a:lnTo>
                    <a:pt x="303" y="119"/>
                  </a:lnTo>
                  <a:lnTo>
                    <a:pt x="574" y="119"/>
                  </a:lnTo>
                  <a:lnTo>
                    <a:pt x="830" y="68"/>
                  </a:lnTo>
                  <a:lnTo>
                    <a:pt x="1021" y="0"/>
                  </a:lnTo>
                  <a:lnTo>
                    <a:pt x="1324" y="181"/>
                  </a:lnTo>
                  <a:lnTo>
                    <a:pt x="1127" y="85"/>
                  </a:lnTo>
                  <a:lnTo>
                    <a:pt x="1034" y="0"/>
                  </a:lnTo>
                  <a:lnTo>
                    <a:pt x="666" y="119"/>
                  </a:lnTo>
                  <a:lnTo>
                    <a:pt x="131" y="101"/>
                  </a:lnTo>
                  <a:lnTo>
                    <a:pt x="613" y="491"/>
                  </a:lnTo>
                  <a:lnTo>
                    <a:pt x="983" y="474"/>
                  </a:lnTo>
                  <a:lnTo>
                    <a:pt x="1365" y="407"/>
                  </a:lnTo>
                  <a:lnTo>
                    <a:pt x="1247" y="315"/>
                  </a:lnTo>
                  <a:lnTo>
                    <a:pt x="1393" y="298"/>
                  </a:lnTo>
                  <a:lnTo>
                    <a:pt x="1535" y="388"/>
                  </a:lnTo>
                  <a:lnTo>
                    <a:pt x="1470" y="422"/>
                  </a:lnTo>
                  <a:lnTo>
                    <a:pt x="1510" y="441"/>
                  </a:lnTo>
                  <a:lnTo>
                    <a:pt x="1220" y="525"/>
                  </a:lnTo>
                  <a:lnTo>
                    <a:pt x="1208" y="560"/>
                  </a:lnTo>
                  <a:lnTo>
                    <a:pt x="560" y="738"/>
                  </a:lnTo>
                  <a:lnTo>
                    <a:pt x="1180" y="525"/>
                  </a:lnTo>
                  <a:lnTo>
                    <a:pt x="547" y="670"/>
                  </a:lnTo>
                  <a:lnTo>
                    <a:pt x="857" y="575"/>
                  </a:lnTo>
                  <a:lnTo>
                    <a:pt x="519" y="610"/>
                  </a:lnTo>
                  <a:lnTo>
                    <a:pt x="627" y="540"/>
                  </a:lnTo>
                  <a:lnTo>
                    <a:pt x="506" y="525"/>
                  </a:lnTo>
                  <a:lnTo>
                    <a:pt x="104" y="231"/>
                  </a:lnTo>
                  <a:lnTo>
                    <a:pt x="40" y="263"/>
                  </a:lnTo>
                  <a:lnTo>
                    <a:pt x="534" y="638"/>
                  </a:lnTo>
                  <a:lnTo>
                    <a:pt x="0" y="263"/>
                  </a:lnTo>
                  <a:lnTo>
                    <a:pt x="65" y="231"/>
                  </a:lnTo>
                  <a:lnTo>
                    <a:pt x="53" y="181"/>
                  </a:lnTo>
                  <a:lnTo>
                    <a:pt x="171" y="167"/>
                  </a:lnTo>
                  <a:lnTo>
                    <a:pt x="40" y="3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2" name="Freeform 49"/>
            <p:cNvSpPr>
              <a:spLocks/>
            </p:cNvSpPr>
            <p:nvPr/>
          </p:nvSpPr>
          <p:spPr bwMode="auto">
            <a:xfrm>
              <a:off x="3291" y="3299"/>
              <a:ext cx="260" cy="212"/>
            </a:xfrm>
            <a:custGeom>
              <a:avLst/>
              <a:gdLst>
                <a:gd name="T0" fmla="*/ 0 w 519"/>
                <a:gd name="T1" fmla="*/ 0 h 423"/>
                <a:gd name="T2" fmla="*/ 1 w 519"/>
                <a:gd name="T3" fmla="*/ 1 h 423"/>
                <a:gd name="T4" fmla="*/ 1 w 519"/>
                <a:gd name="T5" fmla="*/ 1 h 423"/>
                <a:gd name="T6" fmla="*/ 0 w 519"/>
                <a:gd name="T7" fmla="*/ 1 h 423"/>
                <a:gd name="T8" fmla="*/ 1 w 519"/>
                <a:gd name="T9" fmla="*/ 1 h 423"/>
                <a:gd name="T10" fmla="*/ 0 w 519"/>
                <a:gd name="T11" fmla="*/ 0 h 4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9" h="423">
                  <a:moveTo>
                    <a:pt x="0" y="0"/>
                  </a:moveTo>
                  <a:lnTo>
                    <a:pt x="519" y="406"/>
                  </a:lnTo>
                  <a:lnTo>
                    <a:pt x="457" y="423"/>
                  </a:lnTo>
                  <a:lnTo>
                    <a:pt x="0" y="126"/>
                  </a:lnTo>
                  <a:lnTo>
                    <a:pt x="53" y="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3" name="Freeform 50"/>
            <p:cNvSpPr>
              <a:spLocks/>
            </p:cNvSpPr>
            <p:nvPr/>
          </p:nvSpPr>
          <p:spPr bwMode="auto">
            <a:xfrm>
              <a:off x="3855" y="3159"/>
              <a:ext cx="452" cy="279"/>
            </a:xfrm>
            <a:custGeom>
              <a:avLst/>
              <a:gdLst>
                <a:gd name="T0" fmla="*/ 0 w 906"/>
                <a:gd name="T1" fmla="*/ 0 h 559"/>
                <a:gd name="T2" fmla="*/ 0 w 906"/>
                <a:gd name="T3" fmla="*/ 0 h 559"/>
                <a:gd name="T4" fmla="*/ 0 w 906"/>
                <a:gd name="T5" fmla="*/ 0 h 559"/>
                <a:gd name="T6" fmla="*/ 0 w 906"/>
                <a:gd name="T7" fmla="*/ 0 h 559"/>
                <a:gd name="T8" fmla="*/ 0 w 906"/>
                <a:gd name="T9" fmla="*/ 0 h 559"/>
                <a:gd name="T10" fmla="*/ 0 w 906"/>
                <a:gd name="T11" fmla="*/ 0 h 559"/>
                <a:gd name="T12" fmla="*/ 0 w 906"/>
                <a:gd name="T13" fmla="*/ 0 h 559"/>
                <a:gd name="T14" fmla="*/ 0 w 906"/>
                <a:gd name="T15" fmla="*/ 0 h 559"/>
                <a:gd name="T16" fmla="*/ 0 w 906"/>
                <a:gd name="T17" fmla="*/ 0 h 559"/>
                <a:gd name="T18" fmla="*/ 0 w 906"/>
                <a:gd name="T19" fmla="*/ 0 h 559"/>
                <a:gd name="T20" fmla="*/ 0 w 906"/>
                <a:gd name="T21" fmla="*/ 0 h 559"/>
                <a:gd name="T22" fmla="*/ 0 w 906"/>
                <a:gd name="T23" fmla="*/ 0 h 559"/>
                <a:gd name="T24" fmla="*/ 0 w 906"/>
                <a:gd name="T25" fmla="*/ 0 h 5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6" h="559">
                  <a:moveTo>
                    <a:pt x="0" y="102"/>
                  </a:moveTo>
                  <a:lnTo>
                    <a:pt x="211" y="130"/>
                  </a:lnTo>
                  <a:lnTo>
                    <a:pt x="343" y="102"/>
                  </a:lnTo>
                  <a:lnTo>
                    <a:pt x="475" y="50"/>
                  </a:lnTo>
                  <a:lnTo>
                    <a:pt x="607" y="0"/>
                  </a:lnTo>
                  <a:lnTo>
                    <a:pt x="395" y="85"/>
                  </a:lnTo>
                  <a:lnTo>
                    <a:pt x="238" y="130"/>
                  </a:lnTo>
                  <a:lnTo>
                    <a:pt x="53" y="130"/>
                  </a:lnTo>
                  <a:lnTo>
                    <a:pt x="693" y="474"/>
                  </a:lnTo>
                  <a:lnTo>
                    <a:pt x="906" y="559"/>
                  </a:lnTo>
                  <a:lnTo>
                    <a:pt x="569" y="423"/>
                  </a:lnTo>
                  <a:lnTo>
                    <a:pt x="0" y="130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4" name="Freeform 51"/>
            <p:cNvSpPr>
              <a:spLocks/>
            </p:cNvSpPr>
            <p:nvPr/>
          </p:nvSpPr>
          <p:spPr bwMode="auto">
            <a:xfrm>
              <a:off x="4466" y="3307"/>
              <a:ext cx="668" cy="229"/>
            </a:xfrm>
            <a:custGeom>
              <a:avLst/>
              <a:gdLst>
                <a:gd name="T0" fmla="*/ 0 w 1337"/>
                <a:gd name="T1" fmla="*/ 1 h 456"/>
                <a:gd name="T2" fmla="*/ 0 w 1337"/>
                <a:gd name="T3" fmla="*/ 1 h 456"/>
                <a:gd name="T4" fmla="*/ 0 w 1337"/>
                <a:gd name="T5" fmla="*/ 1 h 456"/>
                <a:gd name="T6" fmla="*/ 0 w 1337"/>
                <a:gd name="T7" fmla="*/ 1 h 456"/>
                <a:gd name="T8" fmla="*/ 0 w 1337"/>
                <a:gd name="T9" fmla="*/ 1 h 456"/>
                <a:gd name="T10" fmla="*/ 0 w 1337"/>
                <a:gd name="T11" fmla="*/ 1 h 456"/>
                <a:gd name="T12" fmla="*/ 0 w 1337"/>
                <a:gd name="T13" fmla="*/ 0 h 456"/>
                <a:gd name="T14" fmla="*/ 0 w 1337"/>
                <a:gd name="T15" fmla="*/ 1 h 456"/>
                <a:gd name="T16" fmla="*/ 0 w 1337"/>
                <a:gd name="T17" fmla="*/ 1 h 456"/>
                <a:gd name="T18" fmla="*/ 0 w 1337"/>
                <a:gd name="T19" fmla="*/ 1 h 456"/>
                <a:gd name="T20" fmla="*/ 0 w 1337"/>
                <a:gd name="T21" fmla="*/ 1 h 456"/>
                <a:gd name="T22" fmla="*/ 0 w 1337"/>
                <a:gd name="T23" fmla="*/ 1 h 456"/>
                <a:gd name="T24" fmla="*/ 0 w 1337"/>
                <a:gd name="T25" fmla="*/ 1 h 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37" h="456">
                  <a:moveTo>
                    <a:pt x="0" y="321"/>
                  </a:moveTo>
                  <a:lnTo>
                    <a:pt x="276" y="354"/>
                  </a:lnTo>
                  <a:lnTo>
                    <a:pt x="383" y="422"/>
                  </a:lnTo>
                  <a:lnTo>
                    <a:pt x="723" y="226"/>
                  </a:lnTo>
                  <a:lnTo>
                    <a:pt x="956" y="142"/>
                  </a:lnTo>
                  <a:lnTo>
                    <a:pt x="1197" y="73"/>
                  </a:lnTo>
                  <a:lnTo>
                    <a:pt x="1312" y="0"/>
                  </a:lnTo>
                  <a:lnTo>
                    <a:pt x="1273" y="58"/>
                  </a:lnTo>
                  <a:lnTo>
                    <a:pt x="1337" y="58"/>
                  </a:lnTo>
                  <a:lnTo>
                    <a:pt x="368" y="456"/>
                  </a:lnTo>
                  <a:lnTo>
                    <a:pt x="248" y="389"/>
                  </a:lnTo>
                  <a:lnTo>
                    <a:pt x="129" y="354"/>
                  </a:lnTo>
                  <a:lnTo>
                    <a:pt x="0" y="321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5" name="Freeform 52"/>
            <p:cNvSpPr>
              <a:spLocks/>
            </p:cNvSpPr>
            <p:nvPr/>
          </p:nvSpPr>
          <p:spPr bwMode="auto">
            <a:xfrm>
              <a:off x="3462" y="2672"/>
              <a:ext cx="663" cy="304"/>
            </a:xfrm>
            <a:custGeom>
              <a:avLst/>
              <a:gdLst>
                <a:gd name="T0" fmla="*/ 1 w 1326"/>
                <a:gd name="T1" fmla="*/ 1 h 608"/>
                <a:gd name="T2" fmla="*/ 1 w 1326"/>
                <a:gd name="T3" fmla="*/ 1 h 608"/>
                <a:gd name="T4" fmla="*/ 1 w 1326"/>
                <a:gd name="T5" fmla="*/ 1 h 608"/>
                <a:gd name="T6" fmla="*/ 0 w 1326"/>
                <a:gd name="T7" fmla="*/ 1 h 608"/>
                <a:gd name="T8" fmla="*/ 1 w 1326"/>
                <a:gd name="T9" fmla="*/ 1 h 608"/>
                <a:gd name="T10" fmla="*/ 1 w 1326"/>
                <a:gd name="T11" fmla="*/ 1 h 608"/>
                <a:gd name="T12" fmla="*/ 1 w 1326"/>
                <a:gd name="T13" fmla="*/ 1 h 608"/>
                <a:gd name="T14" fmla="*/ 1 w 1326"/>
                <a:gd name="T15" fmla="*/ 1 h 608"/>
                <a:gd name="T16" fmla="*/ 1 w 1326"/>
                <a:gd name="T17" fmla="*/ 1 h 608"/>
                <a:gd name="T18" fmla="*/ 1 w 1326"/>
                <a:gd name="T19" fmla="*/ 1 h 608"/>
                <a:gd name="T20" fmla="*/ 1 w 1326"/>
                <a:gd name="T21" fmla="*/ 1 h 608"/>
                <a:gd name="T22" fmla="*/ 1 w 1326"/>
                <a:gd name="T23" fmla="*/ 1 h 608"/>
                <a:gd name="T24" fmla="*/ 1 w 1326"/>
                <a:gd name="T25" fmla="*/ 1 h 608"/>
                <a:gd name="T26" fmla="*/ 1 w 1326"/>
                <a:gd name="T27" fmla="*/ 1 h 608"/>
                <a:gd name="T28" fmla="*/ 1 w 1326"/>
                <a:gd name="T29" fmla="*/ 1 h 608"/>
                <a:gd name="T30" fmla="*/ 1 w 1326"/>
                <a:gd name="T31" fmla="*/ 1 h 608"/>
                <a:gd name="T32" fmla="*/ 1 w 1326"/>
                <a:gd name="T33" fmla="*/ 1 h 608"/>
                <a:gd name="T34" fmla="*/ 1 w 1326"/>
                <a:gd name="T35" fmla="*/ 1 h 608"/>
                <a:gd name="T36" fmla="*/ 1 w 1326"/>
                <a:gd name="T37" fmla="*/ 1 h 608"/>
                <a:gd name="T38" fmla="*/ 1 w 1326"/>
                <a:gd name="T39" fmla="*/ 1 h 608"/>
                <a:gd name="T40" fmla="*/ 1 w 1326"/>
                <a:gd name="T41" fmla="*/ 1 h 608"/>
                <a:gd name="T42" fmla="*/ 1 w 1326"/>
                <a:gd name="T43" fmla="*/ 1 h 608"/>
                <a:gd name="T44" fmla="*/ 1 w 1326"/>
                <a:gd name="T45" fmla="*/ 1 h 608"/>
                <a:gd name="T46" fmla="*/ 1 w 1326"/>
                <a:gd name="T47" fmla="*/ 1 h 608"/>
                <a:gd name="T48" fmla="*/ 1 w 1326"/>
                <a:gd name="T49" fmla="*/ 1 h 608"/>
                <a:gd name="T50" fmla="*/ 1 w 1326"/>
                <a:gd name="T51" fmla="*/ 1 h 608"/>
                <a:gd name="T52" fmla="*/ 1 w 1326"/>
                <a:gd name="T53" fmla="*/ 1 h 608"/>
                <a:gd name="T54" fmla="*/ 1 w 1326"/>
                <a:gd name="T55" fmla="*/ 0 h 608"/>
                <a:gd name="T56" fmla="*/ 1 w 1326"/>
                <a:gd name="T57" fmla="*/ 1 h 60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326" h="608">
                  <a:moveTo>
                    <a:pt x="539" y="154"/>
                  </a:moveTo>
                  <a:lnTo>
                    <a:pt x="297" y="202"/>
                  </a:lnTo>
                  <a:lnTo>
                    <a:pt x="139" y="217"/>
                  </a:lnTo>
                  <a:lnTo>
                    <a:pt x="0" y="263"/>
                  </a:lnTo>
                  <a:lnTo>
                    <a:pt x="232" y="282"/>
                  </a:lnTo>
                  <a:lnTo>
                    <a:pt x="39" y="382"/>
                  </a:lnTo>
                  <a:lnTo>
                    <a:pt x="310" y="331"/>
                  </a:lnTo>
                  <a:lnTo>
                    <a:pt x="527" y="349"/>
                  </a:lnTo>
                  <a:lnTo>
                    <a:pt x="759" y="401"/>
                  </a:lnTo>
                  <a:lnTo>
                    <a:pt x="838" y="435"/>
                  </a:lnTo>
                  <a:lnTo>
                    <a:pt x="732" y="500"/>
                  </a:lnTo>
                  <a:lnTo>
                    <a:pt x="838" y="466"/>
                  </a:lnTo>
                  <a:lnTo>
                    <a:pt x="825" y="518"/>
                  </a:lnTo>
                  <a:lnTo>
                    <a:pt x="641" y="608"/>
                  </a:lnTo>
                  <a:lnTo>
                    <a:pt x="1273" y="415"/>
                  </a:lnTo>
                  <a:lnTo>
                    <a:pt x="1180" y="401"/>
                  </a:lnTo>
                  <a:lnTo>
                    <a:pt x="1287" y="331"/>
                  </a:lnTo>
                  <a:lnTo>
                    <a:pt x="1207" y="298"/>
                  </a:lnTo>
                  <a:lnTo>
                    <a:pt x="1326" y="202"/>
                  </a:lnTo>
                  <a:lnTo>
                    <a:pt x="1314" y="185"/>
                  </a:lnTo>
                  <a:lnTo>
                    <a:pt x="982" y="415"/>
                  </a:lnTo>
                  <a:lnTo>
                    <a:pt x="732" y="315"/>
                  </a:lnTo>
                  <a:lnTo>
                    <a:pt x="515" y="263"/>
                  </a:lnTo>
                  <a:lnTo>
                    <a:pt x="126" y="246"/>
                  </a:lnTo>
                  <a:lnTo>
                    <a:pt x="602" y="135"/>
                  </a:lnTo>
                  <a:lnTo>
                    <a:pt x="759" y="34"/>
                  </a:lnTo>
                  <a:lnTo>
                    <a:pt x="1273" y="168"/>
                  </a:lnTo>
                  <a:lnTo>
                    <a:pt x="746" y="0"/>
                  </a:lnTo>
                  <a:lnTo>
                    <a:pt x="539" y="154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6" name="Freeform 53"/>
            <p:cNvSpPr>
              <a:spLocks/>
            </p:cNvSpPr>
            <p:nvPr/>
          </p:nvSpPr>
          <p:spPr bwMode="auto">
            <a:xfrm>
              <a:off x="3513" y="2872"/>
              <a:ext cx="295" cy="67"/>
            </a:xfrm>
            <a:custGeom>
              <a:avLst/>
              <a:gdLst>
                <a:gd name="T0" fmla="*/ 0 w 589"/>
                <a:gd name="T1" fmla="*/ 0 h 133"/>
                <a:gd name="T2" fmla="*/ 1 w 589"/>
                <a:gd name="T3" fmla="*/ 0 h 133"/>
                <a:gd name="T4" fmla="*/ 1 w 589"/>
                <a:gd name="T5" fmla="*/ 1 h 133"/>
                <a:gd name="T6" fmla="*/ 1 w 589"/>
                <a:gd name="T7" fmla="*/ 1 h 133"/>
                <a:gd name="T8" fmla="*/ 1 w 589"/>
                <a:gd name="T9" fmla="*/ 1 h 133"/>
                <a:gd name="T10" fmla="*/ 1 w 589"/>
                <a:gd name="T11" fmla="*/ 1 h 133"/>
                <a:gd name="T12" fmla="*/ 1 w 589"/>
                <a:gd name="T13" fmla="*/ 1 h 133"/>
                <a:gd name="T14" fmla="*/ 1 w 589"/>
                <a:gd name="T15" fmla="*/ 1 h 133"/>
                <a:gd name="T16" fmla="*/ 1 w 589"/>
                <a:gd name="T17" fmla="*/ 1 h 133"/>
                <a:gd name="T18" fmla="*/ 0 w 589"/>
                <a:gd name="T19" fmla="*/ 0 h 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89" h="133">
                  <a:moveTo>
                    <a:pt x="0" y="0"/>
                  </a:moveTo>
                  <a:lnTo>
                    <a:pt x="207" y="0"/>
                  </a:lnTo>
                  <a:lnTo>
                    <a:pt x="345" y="34"/>
                  </a:lnTo>
                  <a:lnTo>
                    <a:pt x="460" y="83"/>
                  </a:lnTo>
                  <a:lnTo>
                    <a:pt x="589" y="117"/>
                  </a:lnTo>
                  <a:lnTo>
                    <a:pt x="484" y="117"/>
                  </a:lnTo>
                  <a:lnTo>
                    <a:pt x="424" y="133"/>
                  </a:lnTo>
                  <a:lnTo>
                    <a:pt x="61" y="65"/>
                  </a:lnTo>
                  <a:lnTo>
                    <a:pt x="115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7" name="Freeform 54"/>
            <p:cNvSpPr>
              <a:spLocks/>
            </p:cNvSpPr>
            <p:nvPr/>
          </p:nvSpPr>
          <p:spPr bwMode="auto">
            <a:xfrm>
              <a:off x="3495" y="2904"/>
              <a:ext cx="333" cy="111"/>
            </a:xfrm>
            <a:custGeom>
              <a:avLst/>
              <a:gdLst>
                <a:gd name="T0" fmla="*/ 0 w 665"/>
                <a:gd name="T1" fmla="*/ 0 h 220"/>
                <a:gd name="T2" fmla="*/ 1 w 665"/>
                <a:gd name="T3" fmla="*/ 1 h 220"/>
                <a:gd name="T4" fmla="*/ 1 w 665"/>
                <a:gd name="T5" fmla="*/ 1 h 220"/>
                <a:gd name="T6" fmla="*/ 1 w 665"/>
                <a:gd name="T7" fmla="*/ 1 h 220"/>
                <a:gd name="T8" fmla="*/ 1 w 665"/>
                <a:gd name="T9" fmla="*/ 1 h 220"/>
                <a:gd name="T10" fmla="*/ 0 w 665"/>
                <a:gd name="T11" fmla="*/ 0 h 2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65" h="220">
                  <a:moveTo>
                    <a:pt x="0" y="0"/>
                  </a:moveTo>
                  <a:lnTo>
                    <a:pt x="257" y="127"/>
                  </a:lnTo>
                  <a:lnTo>
                    <a:pt x="665" y="205"/>
                  </a:lnTo>
                  <a:lnTo>
                    <a:pt x="600" y="220"/>
                  </a:lnTo>
                  <a:lnTo>
                    <a:pt x="204" y="1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8" name="Freeform 55"/>
            <p:cNvSpPr>
              <a:spLocks/>
            </p:cNvSpPr>
            <p:nvPr/>
          </p:nvSpPr>
          <p:spPr bwMode="auto">
            <a:xfrm>
              <a:off x="3525" y="2955"/>
              <a:ext cx="258" cy="154"/>
            </a:xfrm>
            <a:custGeom>
              <a:avLst/>
              <a:gdLst>
                <a:gd name="T0" fmla="*/ 0 w 515"/>
                <a:gd name="T1" fmla="*/ 0 h 307"/>
                <a:gd name="T2" fmla="*/ 1 w 515"/>
                <a:gd name="T3" fmla="*/ 1 h 307"/>
                <a:gd name="T4" fmla="*/ 1 w 515"/>
                <a:gd name="T5" fmla="*/ 1 h 307"/>
                <a:gd name="T6" fmla="*/ 1 w 515"/>
                <a:gd name="T7" fmla="*/ 1 h 307"/>
                <a:gd name="T8" fmla="*/ 1 w 515"/>
                <a:gd name="T9" fmla="*/ 1 h 307"/>
                <a:gd name="T10" fmla="*/ 1 w 515"/>
                <a:gd name="T11" fmla="*/ 1 h 307"/>
                <a:gd name="T12" fmla="*/ 1 w 515"/>
                <a:gd name="T13" fmla="*/ 1 h 307"/>
                <a:gd name="T14" fmla="*/ 1 w 515"/>
                <a:gd name="T15" fmla="*/ 1 h 307"/>
                <a:gd name="T16" fmla="*/ 0 w 515"/>
                <a:gd name="T17" fmla="*/ 1 h 307"/>
                <a:gd name="T18" fmla="*/ 0 w 515"/>
                <a:gd name="T19" fmla="*/ 0 h 3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15" h="307">
                  <a:moveTo>
                    <a:pt x="0" y="0"/>
                  </a:moveTo>
                  <a:lnTo>
                    <a:pt x="27" y="153"/>
                  </a:lnTo>
                  <a:lnTo>
                    <a:pt x="38" y="237"/>
                  </a:lnTo>
                  <a:lnTo>
                    <a:pt x="258" y="170"/>
                  </a:lnTo>
                  <a:lnTo>
                    <a:pt x="515" y="134"/>
                  </a:lnTo>
                  <a:lnTo>
                    <a:pt x="377" y="202"/>
                  </a:lnTo>
                  <a:lnTo>
                    <a:pt x="335" y="307"/>
                  </a:lnTo>
                  <a:lnTo>
                    <a:pt x="118" y="237"/>
                  </a:lnTo>
                  <a:lnTo>
                    <a:pt x="0" y="2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9" name="Freeform 56"/>
            <p:cNvSpPr>
              <a:spLocks/>
            </p:cNvSpPr>
            <p:nvPr/>
          </p:nvSpPr>
          <p:spPr bwMode="auto">
            <a:xfrm>
              <a:off x="3874" y="2889"/>
              <a:ext cx="265" cy="228"/>
            </a:xfrm>
            <a:custGeom>
              <a:avLst/>
              <a:gdLst>
                <a:gd name="T0" fmla="*/ 1 w 529"/>
                <a:gd name="T1" fmla="*/ 1 h 455"/>
                <a:gd name="T2" fmla="*/ 1 w 529"/>
                <a:gd name="T3" fmla="*/ 1 h 455"/>
                <a:gd name="T4" fmla="*/ 1 w 529"/>
                <a:gd name="T5" fmla="*/ 1 h 455"/>
                <a:gd name="T6" fmla="*/ 1 w 529"/>
                <a:gd name="T7" fmla="*/ 1 h 455"/>
                <a:gd name="T8" fmla="*/ 1 w 529"/>
                <a:gd name="T9" fmla="*/ 0 h 455"/>
                <a:gd name="T10" fmla="*/ 1 w 529"/>
                <a:gd name="T11" fmla="*/ 1 h 455"/>
                <a:gd name="T12" fmla="*/ 1 w 529"/>
                <a:gd name="T13" fmla="*/ 1 h 455"/>
                <a:gd name="T14" fmla="*/ 1 w 529"/>
                <a:gd name="T15" fmla="*/ 1 h 455"/>
                <a:gd name="T16" fmla="*/ 1 w 529"/>
                <a:gd name="T17" fmla="*/ 1 h 455"/>
                <a:gd name="T18" fmla="*/ 1 w 529"/>
                <a:gd name="T19" fmla="*/ 1 h 455"/>
                <a:gd name="T20" fmla="*/ 1 w 529"/>
                <a:gd name="T21" fmla="*/ 1 h 455"/>
                <a:gd name="T22" fmla="*/ 1 w 529"/>
                <a:gd name="T23" fmla="*/ 1 h 455"/>
                <a:gd name="T24" fmla="*/ 1 w 529"/>
                <a:gd name="T25" fmla="*/ 1 h 455"/>
                <a:gd name="T26" fmla="*/ 0 w 529"/>
                <a:gd name="T27" fmla="*/ 1 h 455"/>
                <a:gd name="T28" fmla="*/ 1 w 529"/>
                <a:gd name="T29" fmla="*/ 1 h 4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9" h="455">
                  <a:moveTo>
                    <a:pt x="25" y="224"/>
                  </a:moveTo>
                  <a:lnTo>
                    <a:pt x="226" y="236"/>
                  </a:lnTo>
                  <a:lnTo>
                    <a:pt x="394" y="303"/>
                  </a:lnTo>
                  <a:lnTo>
                    <a:pt x="448" y="370"/>
                  </a:lnTo>
                  <a:lnTo>
                    <a:pt x="529" y="0"/>
                  </a:lnTo>
                  <a:lnTo>
                    <a:pt x="462" y="405"/>
                  </a:lnTo>
                  <a:lnTo>
                    <a:pt x="394" y="320"/>
                  </a:lnTo>
                  <a:lnTo>
                    <a:pt x="198" y="405"/>
                  </a:lnTo>
                  <a:lnTo>
                    <a:pt x="394" y="387"/>
                  </a:lnTo>
                  <a:lnTo>
                    <a:pt x="182" y="455"/>
                  </a:lnTo>
                  <a:lnTo>
                    <a:pt x="120" y="405"/>
                  </a:lnTo>
                  <a:lnTo>
                    <a:pt x="315" y="303"/>
                  </a:lnTo>
                  <a:lnTo>
                    <a:pt x="80" y="335"/>
                  </a:lnTo>
                  <a:lnTo>
                    <a:pt x="0" y="236"/>
                  </a:lnTo>
                  <a:lnTo>
                    <a:pt x="25" y="224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0" name="Freeform 57"/>
            <p:cNvSpPr>
              <a:spLocks/>
            </p:cNvSpPr>
            <p:nvPr/>
          </p:nvSpPr>
          <p:spPr bwMode="auto">
            <a:xfrm>
              <a:off x="3828" y="3057"/>
              <a:ext cx="87" cy="52"/>
            </a:xfrm>
            <a:custGeom>
              <a:avLst/>
              <a:gdLst>
                <a:gd name="T0" fmla="*/ 1 w 173"/>
                <a:gd name="T1" fmla="*/ 0 h 105"/>
                <a:gd name="T2" fmla="*/ 1 w 173"/>
                <a:gd name="T3" fmla="*/ 0 h 105"/>
                <a:gd name="T4" fmla="*/ 0 w 173"/>
                <a:gd name="T5" fmla="*/ 0 h 105"/>
                <a:gd name="T6" fmla="*/ 1 w 173"/>
                <a:gd name="T7" fmla="*/ 0 h 10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3" h="105">
                  <a:moveTo>
                    <a:pt x="14" y="52"/>
                  </a:moveTo>
                  <a:lnTo>
                    <a:pt x="173" y="0"/>
                  </a:lnTo>
                  <a:lnTo>
                    <a:pt x="0" y="105"/>
                  </a:lnTo>
                  <a:lnTo>
                    <a:pt x="14" y="52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1" name="Freeform 58"/>
            <p:cNvSpPr>
              <a:spLocks/>
            </p:cNvSpPr>
            <p:nvPr/>
          </p:nvSpPr>
          <p:spPr bwMode="auto">
            <a:xfrm>
              <a:off x="3868" y="3109"/>
              <a:ext cx="53" cy="15"/>
            </a:xfrm>
            <a:custGeom>
              <a:avLst/>
              <a:gdLst>
                <a:gd name="T0" fmla="*/ 0 w 105"/>
                <a:gd name="T1" fmla="*/ 0 h 31"/>
                <a:gd name="T2" fmla="*/ 1 w 105"/>
                <a:gd name="T3" fmla="*/ 0 h 31"/>
                <a:gd name="T4" fmla="*/ 1 w 105"/>
                <a:gd name="T5" fmla="*/ 0 h 31"/>
                <a:gd name="T6" fmla="*/ 0 w 105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5" h="31">
                  <a:moveTo>
                    <a:pt x="0" y="31"/>
                  </a:moveTo>
                  <a:lnTo>
                    <a:pt x="93" y="0"/>
                  </a:lnTo>
                  <a:lnTo>
                    <a:pt x="105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2" name="Freeform 59"/>
            <p:cNvSpPr>
              <a:spLocks/>
            </p:cNvSpPr>
            <p:nvPr/>
          </p:nvSpPr>
          <p:spPr bwMode="auto">
            <a:xfrm>
              <a:off x="3738" y="3022"/>
              <a:ext cx="90" cy="60"/>
            </a:xfrm>
            <a:custGeom>
              <a:avLst/>
              <a:gdLst>
                <a:gd name="T0" fmla="*/ 0 w 179"/>
                <a:gd name="T1" fmla="*/ 1 h 120"/>
                <a:gd name="T2" fmla="*/ 1 w 179"/>
                <a:gd name="T3" fmla="*/ 1 h 120"/>
                <a:gd name="T4" fmla="*/ 1 w 179"/>
                <a:gd name="T5" fmla="*/ 1 h 120"/>
                <a:gd name="T6" fmla="*/ 1 w 179"/>
                <a:gd name="T7" fmla="*/ 1 h 120"/>
                <a:gd name="T8" fmla="*/ 1 w 179"/>
                <a:gd name="T9" fmla="*/ 0 h 120"/>
                <a:gd name="T10" fmla="*/ 0 w 179"/>
                <a:gd name="T11" fmla="*/ 1 h 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9" h="120">
                  <a:moveTo>
                    <a:pt x="0" y="53"/>
                  </a:moveTo>
                  <a:lnTo>
                    <a:pt x="154" y="120"/>
                  </a:lnTo>
                  <a:lnTo>
                    <a:pt x="34" y="36"/>
                  </a:lnTo>
                  <a:lnTo>
                    <a:pt x="179" y="68"/>
                  </a:lnTo>
                  <a:lnTo>
                    <a:pt x="88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3" name="Freeform 60"/>
            <p:cNvSpPr>
              <a:spLocks/>
            </p:cNvSpPr>
            <p:nvPr/>
          </p:nvSpPr>
          <p:spPr bwMode="auto">
            <a:xfrm>
              <a:off x="3895" y="2855"/>
              <a:ext cx="306" cy="121"/>
            </a:xfrm>
            <a:custGeom>
              <a:avLst/>
              <a:gdLst>
                <a:gd name="T0" fmla="*/ 0 w 612"/>
                <a:gd name="T1" fmla="*/ 1 h 242"/>
                <a:gd name="T2" fmla="*/ 1 w 612"/>
                <a:gd name="T3" fmla="*/ 1 h 242"/>
                <a:gd name="T4" fmla="*/ 1 w 612"/>
                <a:gd name="T5" fmla="*/ 0 h 242"/>
                <a:gd name="T6" fmla="*/ 1 w 612"/>
                <a:gd name="T7" fmla="*/ 1 h 242"/>
                <a:gd name="T8" fmla="*/ 1 w 612"/>
                <a:gd name="T9" fmla="*/ 1 h 242"/>
                <a:gd name="T10" fmla="*/ 0 w 612"/>
                <a:gd name="T11" fmla="*/ 1 h 2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2" h="242">
                  <a:moveTo>
                    <a:pt x="0" y="242"/>
                  </a:moveTo>
                  <a:lnTo>
                    <a:pt x="578" y="35"/>
                  </a:lnTo>
                  <a:lnTo>
                    <a:pt x="448" y="0"/>
                  </a:lnTo>
                  <a:lnTo>
                    <a:pt x="612" y="35"/>
                  </a:lnTo>
                  <a:lnTo>
                    <a:pt x="566" y="69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4" name="Freeform 61"/>
            <p:cNvSpPr>
              <a:spLocks/>
            </p:cNvSpPr>
            <p:nvPr/>
          </p:nvSpPr>
          <p:spPr bwMode="auto">
            <a:xfrm>
              <a:off x="3443" y="3001"/>
              <a:ext cx="82" cy="90"/>
            </a:xfrm>
            <a:custGeom>
              <a:avLst/>
              <a:gdLst>
                <a:gd name="T0" fmla="*/ 0 w 165"/>
                <a:gd name="T1" fmla="*/ 0 h 181"/>
                <a:gd name="T2" fmla="*/ 0 w 165"/>
                <a:gd name="T3" fmla="*/ 0 h 181"/>
                <a:gd name="T4" fmla="*/ 0 w 165"/>
                <a:gd name="T5" fmla="*/ 0 h 181"/>
                <a:gd name="T6" fmla="*/ 0 w 165"/>
                <a:gd name="T7" fmla="*/ 0 h 181"/>
                <a:gd name="T8" fmla="*/ 0 w 165"/>
                <a:gd name="T9" fmla="*/ 0 h 181"/>
                <a:gd name="T10" fmla="*/ 0 w 165"/>
                <a:gd name="T11" fmla="*/ 0 h 181"/>
                <a:gd name="T12" fmla="*/ 0 w 165"/>
                <a:gd name="T13" fmla="*/ 0 h 181"/>
                <a:gd name="T14" fmla="*/ 0 w 165"/>
                <a:gd name="T15" fmla="*/ 0 h 1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5" h="181">
                  <a:moveTo>
                    <a:pt x="65" y="0"/>
                  </a:moveTo>
                  <a:lnTo>
                    <a:pt x="154" y="43"/>
                  </a:lnTo>
                  <a:lnTo>
                    <a:pt x="154" y="181"/>
                  </a:lnTo>
                  <a:lnTo>
                    <a:pt x="14" y="111"/>
                  </a:lnTo>
                  <a:lnTo>
                    <a:pt x="132" y="146"/>
                  </a:lnTo>
                  <a:lnTo>
                    <a:pt x="0" y="43"/>
                  </a:lnTo>
                  <a:lnTo>
                    <a:pt x="165" y="9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5" name="Freeform 62"/>
            <p:cNvSpPr>
              <a:spLocks/>
            </p:cNvSpPr>
            <p:nvPr/>
          </p:nvSpPr>
          <p:spPr bwMode="auto">
            <a:xfrm>
              <a:off x="3509" y="3109"/>
              <a:ext cx="205" cy="75"/>
            </a:xfrm>
            <a:custGeom>
              <a:avLst/>
              <a:gdLst>
                <a:gd name="T0" fmla="*/ 1 w 410"/>
                <a:gd name="T1" fmla="*/ 0 h 149"/>
                <a:gd name="T2" fmla="*/ 1 w 410"/>
                <a:gd name="T3" fmla="*/ 1 h 149"/>
                <a:gd name="T4" fmla="*/ 1 w 410"/>
                <a:gd name="T5" fmla="*/ 1 h 149"/>
                <a:gd name="T6" fmla="*/ 1 w 410"/>
                <a:gd name="T7" fmla="*/ 1 h 149"/>
                <a:gd name="T8" fmla="*/ 1 w 410"/>
                <a:gd name="T9" fmla="*/ 1 h 149"/>
                <a:gd name="T10" fmla="*/ 1 w 410"/>
                <a:gd name="T11" fmla="*/ 1 h 149"/>
                <a:gd name="T12" fmla="*/ 0 w 410"/>
                <a:gd name="T13" fmla="*/ 0 h 149"/>
                <a:gd name="T14" fmla="*/ 1 w 410"/>
                <a:gd name="T15" fmla="*/ 0 h 1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0" h="149">
                  <a:moveTo>
                    <a:pt x="99" y="0"/>
                  </a:moveTo>
                  <a:lnTo>
                    <a:pt x="410" y="84"/>
                  </a:lnTo>
                  <a:lnTo>
                    <a:pt x="10" y="15"/>
                  </a:lnTo>
                  <a:lnTo>
                    <a:pt x="231" y="116"/>
                  </a:lnTo>
                  <a:lnTo>
                    <a:pt x="99" y="149"/>
                  </a:lnTo>
                  <a:lnTo>
                    <a:pt x="22" y="116"/>
                  </a:lnTo>
                  <a:lnTo>
                    <a:pt x="0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6" name="Freeform 63"/>
            <p:cNvSpPr>
              <a:spLocks/>
            </p:cNvSpPr>
            <p:nvPr/>
          </p:nvSpPr>
          <p:spPr bwMode="auto">
            <a:xfrm>
              <a:off x="3769" y="2528"/>
              <a:ext cx="26" cy="236"/>
            </a:xfrm>
            <a:custGeom>
              <a:avLst/>
              <a:gdLst>
                <a:gd name="T0" fmla="*/ 0 w 53"/>
                <a:gd name="T1" fmla="*/ 1 h 471"/>
                <a:gd name="T2" fmla="*/ 0 w 53"/>
                <a:gd name="T3" fmla="*/ 0 h 471"/>
                <a:gd name="T4" fmla="*/ 0 w 53"/>
                <a:gd name="T5" fmla="*/ 1 h 471"/>
                <a:gd name="T6" fmla="*/ 0 w 53"/>
                <a:gd name="T7" fmla="*/ 1 h 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" h="471">
                  <a:moveTo>
                    <a:pt x="0" y="471"/>
                  </a:moveTo>
                  <a:lnTo>
                    <a:pt x="15" y="0"/>
                  </a:lnTo>
                  <a:lnTo>
                    <a:pt x="53" y="471"/>
                  </a:lnTo>
                  <a:lnTo>
                    <a:pt x="0" y="471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7" name="Freeform 64"/>
            <p:cNvSpPr>
              <a:spLocks/>
            </p:cNvSpPr>
            <p:nvPr/>
          </p:nvSpPr>
          <p:spPr bwMode="auto">
            <a:xfrm>
              <a:off x="4362" y="2663"/>
              <a:ext cx="33" cy="34"/>
            </a:xfrm>
            <a:custGeom>
              <a:avLst/>
              <a:gdLst>
                <a:gd name="T0" fmla="*/ 0 w 65"/>
                <a:gd name="T1" fmla="*/ 1 h 67"/>
                <a:gd name="T2" fmla="*/ 1 w 65"/>
                <a:gd name="T3" fmla="*/ 1 h 67"/>
                <a:gd name="T4" fmla="*/ 1 w 65"/>
                <a:gd name="T5" fmla="*/ 0 h 67"/>
                <a:gd name="T6" fmla="*/ 1 w 65"/>
                <a:gd name="T7" fmla="*/ 0 h 67"/>
                <a:gd name="T8" fmla="*/ 0 w 65"/>
                <a:gd name="T9" fmla="*/ 1 h 67"/>
                <a:gd name="T10" fmla="*/ 1 w 65"/>
                <a:gd name="T11" fmla="*/ 1 h 67"/>
                <a:gd name="T12" fmla="*/ 1 w 65"/>
                <a:gd name="T13" fmla="*/ 1 h 67"/>
                <a:gd name="T14" fmla="*/ 0 w 65"/>
                <a:gd name="T15" fmla="*/ 1 h 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5" h="67">
                  <a:moveTo>
                    <a:pt x="0" y="50"/>
                  </a:moveTo>
                  <a:lnTo>
                    <a:pt x="50" y="67"/>
                  </a:lnTo>
                  <a:lnTo>
                    <a:pt x="65" y="0"/>
                  </a:lnTo>
                  <a:lnTo>
                    <a:pt x="26" y="0"/>
                  </a:lnTo>
                  <a:lnTo>
                    <a:pt x="0" y="16"/>
                  </a:lnTo>
                  <a:lnTo>
                    <a:pt x="40" y="16"/>
                  </a:lnTo>
                  <a:lnTo>
                    <a:pt x="13" y="32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8" name="Freeform 65"/>
            <p:cNvSpPr>
              <a:spLocks/>
            </p:cNvSpPr>
            <p:nvPr/>
          </p:nvSpPr>
          <p:spPr bwMode="auto">
            <a:xfrm>
              <a:off x="4343" y="2560"/>
              <a:ext cx="65" cy="70"/>
            </a:xfrm>
            <a:custGeom>
              <a:avLst/>
              <a:gdLst>
                <a:gd name="T0" fmla="*/ 0 w 131"/>
                <a:gd name="T1" fmla="*/ 1 h 139"/>
                <a:gd name="T2" fmla="*/ 0 w 131"/>
                <a:gd name="T3" fmla="*/ 0 h 139"/>
                <a:gd name="T4" fmla="*/ 0 w 131"/>
                <a:gd name="T5" fmla="*/ 1 h 139"/>
                <a:gd name="T6" fmla="*/ 0 w 131"/>
                <a:gd name="T7" fmla="*/ 1 h 139"/>
                <a:gd name="T8" fmla="*/ 0 w 131"/>
                <a:gd name="T9" fmla="*/ 1 h 139"/>
                <a:gd name="T10" fmla="*/ 0 w 131"/>
                <a:gd name="T11" fmla="*/ 1 h 139"/>
                <a:gd name="T12" fmla="*/ 0 w 131"/>
                <a:gd name="T13" fmla="*/ 1 h 139"/>
                <a:gd name="T14" fmla="*/ 0 w 131"/>
                <a:gd name="T15" fmla="*/ 1 h 139"/>
                <a:gd name="T16" fmla="*/ 0 w 131"/>
                <a:gd name="T17" fmla="*/ 1 h 139"/>
                <a:gd name="T18" fmla="*/ 0 w 131"/>
                <a:gd name="T19" fmla="*/ 1 h 139"/>
                <a:gd name="T20" fmla="*/ 0 w 131"/>
                <a:gd name="T21" fmla="*/ 1 h 139"/>
                <a:gd name="T22" fmla="*/ 0 w 131"/>
                <a:gd name="T23" fmla="*/ 1 h 139"/>
                <a:gd name="T24" fmla="*/ 0 w 131"/>
                <a:gd name="T25" fmla="*/ 1 h 139"/>
                <a:gd name="T26" fmla="*/ 0 w 131"/>
                <a:gd name="T27" fmla="*/ 1 h 1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1" h="139">
                  <a:moveTo>
                    <a:pt x="0" y="14"/>
                  </a:moveTo>
                  <a:lnTo>
                    <a:pt x="66" y="0"/>
                  </a:lnTo>
                  <a:lnTo>
                    <a:pt x="119" y="14"/>
                  </a:lnTo>
                  <a:lnTo>
                    <a:pt x="131" y="50"/>
                  </a:lnTo>
                  <a:lnTo>
                    <a:pt x="90" y="123"/>
                  </a:lnTo>
                  <a:lnTo>
                    <a:pt x="40" y="139"/>
                  </a:lnTo>
                  <a:lnTo>
                    <a:pt x="12" y="105"/>
                  </a:lnTo>
                  <a:lnTo>
                    <a:pt x="0" y="65"/>
                  </a:lnTo>
                  <a:lnTo>
                    <a:pt x="27" y="82"/>
                  </a:lnTo>
                  <a:lnTo>
                    <a:pt x="66" y="82"/>
                  </a:lnTo>
                  <a:lnTo>
                    <a:pt x="90" y="50"/>
                  </a:lnTo>
                  <a:lnTo>
                    <a:pt x="80" y="14"/>
                  </a:lnTo>
                  <a:lnTo>
                    <a:pt x="4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9" name="Freeform 66"/>
            <p:cNvSpPr>
              <a:spLocks/>
            </p:cNvSpPr>
            <p:nvPr/>
          </p:nvSpPr>
          <p:spPr bwMode="auto">
            <a:xfrm>
              <a:off x="4336" y="2434"/>
              <a:ext cx="83" cy="85"/>
            </a:xfrm>
            <a:custGeom>
              <a:avLst/>
              <a:gdLst>
                <a:gd name="T0" fmla="*/ 0 w 167"/>
                <a:gd name="T1" fmla="*/ 1 h 170"/>
                <a:gd name="T2" fmla="*/ 0 w 167"/>
                <a:gd name="T3" fmla="*/ 0 h 170"/>
                <a:gd name="T4" fmla="*/ 0 w 167"/>
                <a:gd name="T5" fmla="*/ 1 h 170"/>
                <a:gd name="T6" fmla="*/ 0 w 167"/>
                <a:gd name="T7" fmla="*/ 1 h 170"/>
                <a:gd name="T8" fmla="*/ 0 w 167"/>
                <a:gd name="T9" fmla="*/ 1 h 170"/>
                <a:gd name="T10" fmla="*/ 0 w 167"/>
                <a:gd name="T11" fmla="*/ 1 h 170"/>
                <a:gd name="T12" fmla="*/ 0 w 167"/>
                <a:gd name="T13" fmla="*/ 1 h 170"/>
                <a:gd name="T14" fmla="*/ 0 w 167"/>
                <a:gd name="T15" fmla="*/ 1 h 170"/>
                <a:gd name="T16" fmla="*/ 0 w 167"/>
                <a:gd name="T17" fmla="*/ 1 h 170"/>
                <a:gd name="T18" fmla="*/ 0 w 167"/>
                <a:gd name="T19" fmla="*/ 1 h 170"/>
                <a:gd name="T20" fmla="*/ 0 w 167"/>
                <a:gd name="T21" fmla="*/ 1 h 170"/>
                <a:gd name="T22" fmla="*/ 0 w 167"/>
                <a:gd name="T23" fmla="*/ 1 h 170"/>
                <a:gd name="T24" fmla="*/ 0 w 167"/>
                <a:gd name="T25" fmla="*/ 1 h 170"/>
                <a:gd name="T26" fmla="*/ 0 w 167"/>
                <a:gd name="T27" fmla="*/ 1 h 170"/>
                <a:gd name="T28" fmla="*/ 0 w 167"/>
                <a:gd name="T29" fmla="*/ 1 h 170"/>
                <a:gd name="T30" fmla="*/ 0 w 167"/>
                <a:gd name="T31" fmla="*/ 1 h 17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67" h="170">
                  <a:moveTo>
                    <a:pt x="13" y="51"/>
                  </a:moveTo>
                  <a:lnTo>
                    <a:pt x="79" y="0"/>
                  </a:lnTo>
                  <a:lnTo>
                    <a:pt x="144" y="19"/>
                  </a:lnTo>
                  <a:lnTo>
                    <a:pt x="167" y="51"/>
                  </a:lnTo>
                  <a:lnTo>
                    <a:pt x="144" y="101"/>
                  </a:lnTo>
                  <a:lnTo>
                    <a:pt x="144" y="135"/>
                  </a:lnTo>
                  <a:lnTo>
                    <a:pt x="79" y="170"/>
                  </a:lnTo>
                  <a:lnTo>
                    <a:pt x="13" y="154"/>
                  </a:lnTo>
                  <a:lnTo>
                    <a:pt x="0" y="101"/>
                  </a:lnTo>
                  <a:lnTo>
                    <a:pt x="40" y="101"/>
                  </a:lnTo>
                  <a:lnTo>
                    <a:pt x="93" y="118"/>
                  </a:lnTo>
                  <a:lnTo>
                    <a:pt x="132" y="86"/>
                  </a:lnTo>
                  <a:lnTo>
                    <a:pt x="132" y="34"/>
                  </a:lnTo>
                  <a:lnTo>
                    <a:pt x="53" y="34"/>
                  </a:lnTo>
                  <a:lnTo>
                    <a:pt x="25" y="51"/>
                  </a:lnTo>
                  <a:lnTo>
                    <a:pt x="13" y="51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70" name="Freeform 67"/>
            <p:cNvSpPr>
              <a:spLocks/>
            </p:cNvSpPr>
            <p:nvPr/>
          </p:nvSpPr>
          <p:spPr bwMode="auto">
            <a:xfrm>
              <a:off x="3590" y="1423"/>
              <a:ext cx="1139" cy="1003"/>
            </a:xfrm>
            <a:custGeom>
              <a:avLst/>
              <a:gdLst>
                <a:gd name="T0" fmla="*/ 0 w 2279"/>
                <a:gd name="T1" fmla="*/ 0 h 2007"/>
                <a:gd name="T2" fmla="*/ 0 w 2279"/>
                <a:gd name="T3" fmla="*/ 0 h 2007"/>
                <a:gd name="T4" fmla="*/ 0 w 2279"/>
                <a:gd name="T5" fmla="*/ 0 h 2007"/>
                <a:gd name="T6" fmla="*/ 0 w 2279"/>
                <a:gd name="T7" fmla="*/ 0 h 2007"/>
                <a:gd name="T8" fmla="*/ 0 w 2279"/>
                <a:gd name="T9" fmla="*/ 0 h 2007"/>
                <a:gd name="T10" fmla="*/ 0 w 2279"/>
                <a:gd name="T11" fmla="*/ 0 h 2007"/>
                <a:gd name="T12" fmla="*/ 0 w 2279"/>
                <a:gd name="T13" fmla="*/ 0 h 2007"/>
                <a:gd name="T14" fmla="*/ 0 w 2279"/>
                <a:gd name="T15" fmla="*/ 0 h 2007"/>
                <a:gd name="T16" fmla="*/ 0 w 2279"/>
                <a:gd name="T17" fmla="*/ 0 h 2007"/>
                <a:gd name="T18" fmla="*/ 0 w 2279"/>
                <a:gd name="T19" fmla="*/ 0 h 2007"/>
                <a:gd name="T20" fmla="*/ 0 w 2279"/>
                <a:gd name="T21" fmla="*/ 0 h 2007"/>
                <a:gd name="T22" fmla="*/ 0 w 2279"/>
                <a:gd name="T23" fmla="*/ 0 h 2007"/>
                <a:gd name="T24" fmla="*/ 0 w 2279"/>
                <a:gd name="T25" fmla="*/ 0 h 2007"/>
                <a:gd name="T26" fmla="*/ 0 w 2279"/>
                <a:gd name="T27" fmla="*/ 0 h 2007"/>
                <a:gd name="T28" fmla="*/ 0 w 2279"/>
                <a:gd name="T29" fmla="*/ 0 h 2007"/>
                <a:gd name="T30" fmla="*/ 0 w 2279"/>
                <a:gd name="T31" fmla="*/ 0 h 2007"/>
                <a:gd name="T32" fmla="*/ 0 w 2279"/>
                <a:gd name="T33" fmla="*/ 0 h 2007"/>
                <a:gd name="T34" fmla="*/ 0 w 2279"/>
                <a:gd name="T35" fmla="*/ 0 h 2007"/>
                <a:gd name="T36" fmla="*/ 0 w 2279"/>
                <a:gd name="T37" fmla="*/ 0 h 2007"/>
                <a:gd name="T38" fmla="*/ 0 w 2279"/>
                <a:gd name="T39" fmla="*/ 0 h 2007"/>
                <a:gd name="T40" fmla="*/ 0 w 2279"/>
                <a:gd name="T41" fmla="*/ 0 h 2007"/>
                <a:gd name="T42" fmla="*/ 0 w 2279"/>
                <a:gd name="T43" fmla="*/ 0 h 2007"/>
                <a:gd name="T44" fmla="*/ 0 w 2279"/>
                <a:gd name="T45" fmla="*/ 0 h 2007"/>
                <a:gd name="T46" fmla="*/ 0 w 2279"/>
                <a:gd name="T47" fmla="*/ 0 h 2007"/>
                <a:gd name="T48" fmla="*/ 0 w 2279"/>
                <a:gd name="T49" fmla="*/ 0 h 2007"/>
                <a:gd name="T50" fmla="*/ 0 w 2279"/>
                <a:gd name="T51" fmla="*/ 0 h 2007"/>
                <a:gd name="T52" fmla="*/ 0 w 2279"/>
                <a:gd name="T53" fmla="*/ 0 h 2007"/>
                <a:gd name="T54" fmla="*/ 0 w 2279"/>
                <a:gd name="T55" fmla="*/ 0 h 2007"/>
                <a:gd name="T56" fmla="*/ 0 w 2279"/>
                <a:gd name="T57" fmla="*/ 0 h 2007"/>
                <a:gd name="T58" fmla="*/ 0 w 2279"/>
                <a:gd name="T59" fmla="*/ 0 h 2007"/>
                <a:gd name="T60" fmla="*/ 0 w 2279"/>
                <a:gd name="T61" fmla="*/ 0 h 2007"/>
                <a:gd name="T62" fmla="*/ 0 w 2279"/>
                <a:gd name="T63" fmla="*/ 0 h 2007"/>
                <a:gd name="T64" fmla="*/ 0 w 2279"/>
                <a:gd name="T65" fmla="*/ 0 h 2007"/>
                <a:gd name="T66" fmla="*/ 0 w 2279"/>
                <a:gd name="T67" fmla="*/ 0 h 2007"/>
                <a:gd name="T68" fmla="*/ 0 w 2279"/>
                <a:gd name="T69" fmla="*/ 0 h 2007"/>
                <a:gd name="T70" fmla="*/ 0 w 2279"/>
                <a:gd name="T71" fmla="*/ 0 h 200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79" h="2007">
                  <a:moveTo>
                    <a:pt x="137" y="1818"/>
                  </a:moveTo>
                  <a:lnTo>
                    <a:pt x="462" y="1946"/>
                  </a:lnTo>
                  <a:lnTo>
                    <a:pt x="718" y="1852"/>
                  </a:lnTo>
                  <a:lnTo>
                    <a:pt x="1013" y="1883"/>
                  </a:lnTo>
                  <a:lnTo>
                    <a:pt x="1291" y="1913"/>
                  </a:lnTo>
                  <a:lnTo>
                    <a:pt x="1553" y="1788"/>
                  </a:lnTo>
                  <a:lnTo>
                    <a:pt x="1862" y="1818"/>
                  </a:lnTo>
                  <a:lnTo>
                    <a:pt x="2017" y="1818"/>
                  </a:lnTo>
                  <a:lnTo>
                    <a:pt x="2057" y="1642"/>
                  </a:lnTo>
                  <a:lnTo>
                    <a:pt x="2082" y="1511"/>
                  </a:lnTo>
                  <a:lnTo>
                    <a:pt x="2190" y="1311"/>
                  </a:lnTo>
                  <a:lnTo>
                    <a:pt x="2082" y="1150"/>
                  </a:lnTo>
                  <a:lnTo>
                    <a:pt x="2103" y="895"/>
                  </a:lnTo>
                  <a:lnTo>
                    <a:pt x="2082" y="750"/>
                  </a:lnTo>
                  <a:lnTo>
                    <a:pt x="2037" y="460"/>
                  </a:lnTo>
                  <a:lnTo>
                    <a:pt x="2082" y="207"/>
                  </a:lnTo>
                  <a:lnTo>
                    <a:pt x="1948" y="114"/>
                  </a:lnTo>
                  <a:lnTo>
                    <a:pt x="1751" y="147"/>
                  </a:lnTo>
                  <a:lnTo>
                    <a:pt x="1595" y="81"/>
                  </a:lnTo>
                  <a:lnTo>
                    <a:pt x="1355" y="147"/>
                  </a:lnTo>
                  <a:lnTo>
                    <a:pt x="1078" y="147"/>
                  </a:lnTo>
                  <a:lnTo>
                    <a:pt x="902" y="147"/>
                  </a:lnTo>
                  <a:lnTo>
                    <a:pt x="698" y="114"/>
                  </a:lnTo>
                  <a:lnTo>
                    <a:pt x="541" y="271"/>
                  </a:lnTo>
                  <a:lnTo>
                    <a:pt x="399" y="271"/>
                  </a:lnTo>
                  <a:lnTo>
                    <a:pt x="245" y="367"/>
                  </a:lnTo>
                  <a:lnTo>
                    <a:pt x="137" y="717"/>
                  </a:lnTo>
                  <a:lnTo>
                    <a:pt x="47" y="834"/>
                  </a:lnTo>
                  <a:lnTo>
                    <a:pt x="69" y="1118"/>
                  </a:lnTo>
                  <a:lnTo>
                    <a:pt x="155" y="1451"/>
                  </a:lnTo>
                  <a:lnTo>
                    <a:pt x="137" y="1642"/>
                  </a:lnTo>
                  <a:lnTo>
                    <a:pt x="116" y="1758"/>
                  </a:lnTo>
                  <a:lnTo>
                    <a:pt x="69" y="1728"/>
                  </a:lnTo>
                  <a:lnTo>
                    <a:pt x="89" y="1542"/>
                  </a:lnTo>
                  <a:lnTo>
                    <a:pt x="47" y="1214"/>
                  </a:lnTo>
                  <a:lnTo>
                    <a:pt x="47" y="1118"/>
                  </a:lnTo>
                  <a:lnTo>
                    <a:pt x="0" y="834"/>
                  </a:lnTo>
                  <a:lnTo>
                    <a:pt x="116" y="652"/>
                  </a:lnTo>
                  <a:lnTo>
                    <a:pt x="137" y="398"/>
                  </a:lnTo>
                  <a:lnTo>
                    <a:pt x="331" y="239"/>
                  </a:lnTo>
                  <a:lnTo>
                    <a:pt x="476" y="207"/>
                  </a:lnTo>
                  <a:lnTo>
                    <a:pt x="520" y="239"/>
                  </a:lnTo>
                  <a:lnTo>
                    <a:pt x="672" y="81"/>
                  </a:lnTo>
                  <a:lnTo>
                    <a:pt x="828" y="81"/>
                  </a:lnTo>
                  <a:lnTo>
                    <a:pt x="926" y="114"/>
                  </a:lnTo>
                  <a:lnTo>
                    <a:pt x="1379" y="81"/>
                  </a:lnTo>
                  <a:lnTo>
                    <a:pt x="1621" y="0"/>
                  </a:lnTo>
                  <a:lnTo>
                    <a:pt x="1817" y="81"/>
                  </a:lnTo>
                  <a:lnTo>
                    <a:pt x="2017" y="50"/>
                  </a:lnTo>
                  <a:lnTo>
                    <a:pt x="2146" y="175"/>
                  </a:lnTo>
                  <a:lnTo>
                    <a:pt x="2146" y="239"/>
                  </a:lnTo>
                  <a:lnTo>
                    <a:pt x="2124" y="304"/>
                  </a:lnTo>
                  <a:lnTo>
                    <a:pt x="2146" y="592"/>
                  </a:lnTo>
                  <a:lnTo>
                    <a:pt x="2146" y="1181"/>
                  </a:lnTo>
                  <a:lnTo>
                    <a:pt x="2257" y="1352"/>
                  </a:lnTo>
                  <a:lnTo>
                    <a:pt x="2237" y="1416"/>
                  </a:lnTo>
                  <a:lnTo>
                    <a:pt x="2279" y="1511"/>
                  </a:lnTo>
                  <a:lnTo>
                    <a:pt x="2212" y="1609"/>
                  </a:lnTo>
                  <a:lnTo>
                    <a:pt x="2124" y="1818"/>
                  </a:lnTo>
                  <a:lnTo>
                    <a:pt x="2017" y="1913"/>
                  </a:lnTo>
                  <a:lnTo>
                    <a:pt x="1904" y="1913"/>
                  </a:lnTo>
                  <a:lnTo>
                    <a:pt x="1621" y="1883"/>
                  </a:lnTo>
                  <a:lnTo>
                    <a:pt x="1595" y="1852"/>
                  </a:lnTo>
                  <a:lnTo>
                    <a:pt x="1420" y="1883"/>
                  </a:lnTo>
                  <a:lnTo>
                    <a:pt x="1443" y="1913"/>
                  </a:lnTo>
                  <a:lnTo>
                    <a:pt x="1245" y="1978"/>
                  </a:lnTo>
                  <a:lnTo>
                    <a:pt x="1013" y="1946"/>
                  </a:lnTo>
                  <a:lnTo>
                    <a:pt x="806" y="1913"/>
                  </a:lnTo>
                  <a:lnTo>
                    <a:pt x="761" y="1913"/>
                  </a:lnTo>
                  <a:lnTo>
                    <a:pt x="564" y="1978"/>
                  </a:lnTo>
                  <a:lnTo>
                    <a:pt x="399" y="2007"/>
                  </a:lnTo>
                  <a:lnTo>
                    <a:pt x="310" y="1946"/>
                  </a:lnTo>
                  <a:lnTo>
                    <a:pt x="137" y="18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71" name="Freeform 68"/>
            <p:cNvSpPr>
              <a:spLocks/>
            </p:cNvSpPr>
            <p:nvPr/>
          </p:nvSpPr>
          <p:spPr bwMode="auto">
            <a:xfrm>
              <a:off x="4058" y="3099"/>
              <a:ext cx="113" cy="52"/>
            </a:xfrm>
            <a:custGeom>
              <a:avLst/>
              <a:gdLst>
                <a:gd name="T0" fmla="*/ 0 w 225"/>
                <a:gd name="T1" fmla="*/ 1 h 104"/>
                <a:gd name="T2" fmla="*/ 1 w 225"/>
                <a:gd name="T3" fmla="*/ 1 h 104"/>
                <a:gd name="T4" fmla="*/ 1 w 225"/>
                <a:gd name="T5" fmla="*/ 1 h 104"/>
                <a:gd name="T6" fmla="*/ 0 w 225"/>
                <a:gd name="T7" fmla="*/ 0 h 104"/>
                <a:gd name="T8" fmla="*/ 0 w 225"/>
                <a:gd name="T9" fmla="*/ 1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5" h="104">
                  <a:moveTo>
                    <a:pt x="0" y="68"/>
                  </a:moveTo>
                  <a:lnTo>
                    <a:pt x="225" y="104"/>
                  </a:lnTo>
                  <a:lnTo>
                    <a:pt x="212" y="35"/>
                  </a:lnTo>
                  <a:lnTo>
                    <a:pt x="0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72" name="Freeform 69"/>
            <p:cNvSpPr>
              <a:spLocks/>
            </p:cNvSpPr>
            <p:nvPr/>
          </p:nvSpPr>
          <p:spPr bwMode="auto">
            <a:xfrm>
              <a:off x="3966" y="3370"/>
              <a:ext cx="539" cy="182"/>
            </a:xfrm>
            <a:custGeom>
              <a:avLst/>
              <a:gdLst>
                <a:gd name="T0" fmla="*/ 0 w 1079"/>
                <a:gd name="T1" fmla="*/ 0 h 365"/>
                <a:gd name="T2" fmla="*/ 0 w 1079"/>
                <a:gd name="T3" fmla="*/ 0 h 365"/>
                <a:gd name="T4" fmla="*/ 0 w 1079"/>
                <a:gd name="T5" fmla="*/ 0 h 365"/>
                <a:gd name="T6" fmla="*/ 0 w 1079"/>
                <a:gd name="T7" fmla="*/ 0 h 3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9" h="365">
                  <a:moveTo>
                    <a:pt x="16" y="33"/>
                  </a:moveTo>
                  <a:lnTo>
                    <a:pt x="1079" y="365"/>
                  </a:lnTo>
                  <a:lnTo>
                    <a:pt x="0" y="0"/>
                  </a:lnTo>
                  <a:lnTo>
                    <a:pt x="16" y="33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73" name="Freeform 70"/>
            <p:cNvSpPr>
              <a:spLocks/>
            </p:cNvSpPr>
            <p:nvPr/>
          </p:nvSpPr>
          <p:spPr bwMode="auto">
            <a:xfrm>
              <a:off x="3887" y="1648"/>
              <a:ext cx="585" cy="464"/>
            </a:xfrm>
            <a:custGeom>
              <a:avLst/>
              <a:gdLst>
                <a:gd name="T0" fmla="*/ 1 w 1169"/>
                <a:gd name="T1" fmla="*/ 0 h 930"/>
                <a:gd name="T2" fmla="*/ 1 w 1169"/>
                <a:gd name="T3" fmla="*/ 0 h 930"/>
                <a:gd name="T4" fmla="*/ 1 w 1169"/>
                <a:gd name="T5" fmla="*/ 0 h 930"/>
                <a:gd name="T6" fmla="*/ 1 w 1169"/>
                <a:gd name="T7" fmla="*/ 0 h 930"/>
                <a:gd name="T8" fmla="*/ 1 w 1169"/>
                <a:gd name="T9" fmla="*/ 0 h 930"/>
                <a:gd name="T10" fmla="*/ 1 w 1169"/>
                <a:gd name="T11" fmla="*/ 0 h 930"/>
                <a:gd name="T12" fmla="*/ 1 w 1169"/>
                <a:gd name="T13" fmla="*/ 0 h 930"/>
                <a:gd name="T14" fmla="*/ 1 w 1169"/>
                <a:gd name="T15" fmla="*/ 0 h 930"/>
                <a:gd name="T16" fmla="*/ 1 w 1169"/>
                <a:gd name="T17" fmla="*/ 0 h 930"/>
                <a:gd name="T18" fmla="*/ 1 w 1169"/>
                <a:gd name="T19" fmla="*/ 0 h 930"/>
                <a:gd name="T20" fmla="*/ 1 w 1169"/>
                <a:gd name="T21" fmla="*/ 0 h 930"/>
                <a:gd name="T22" fmla="*/ 1 w 1169"/>
                <a:gd name="T23" fmla="*/ 0 h 930"/>
                <a:gd name="T24" fmla="*/ 0 w 1169"/>
                <a:gd name="T25" fmla="*/ 0 h 930"/>
                <a:gd name="T26" fmla="*/ 1 w 1169"/>
                <a:gd name="T27" fmla="*/ 0 h 930"/>
                <a:gd name="T28" fmla="*/ 1 w 1169"/>
                <a:gd name="T29" fmla="*/ 0 h 930"/>
                <a:gd name="T30" fmla="*/ 1 w 1169"/>
                <a:gd name="T31" fmla="*/ 0 h 930"/>
                <a:gd name="T32" fmla="*/ 1 w 1169"/>
                <a:gd name="T33" fmla="*/ 0 h 930"/>
                <a:gd name="T34" fmla="*/ 1 w 1169"/>
                <a:gd name="T35" fmla="*/ 0 h 930"/>
                <a:gd name="T36" fmla="*/ 1 w 1169"/>
                <a:gd name="T37" fmla="*/ 0 h 930"/>
                <a:gd name="T38" fmla="*/ 1 w 1169"/>
                <a:gd name="T39" fmla="*/ 0 h 930"/>
                <a:gd name="T40" fmla="*/ 1 w 1169"/>
                <a:gd name="T41" fmla="*/ 0 h 930"/>
                <a:gd name="T42" fmla="*/ 1 w 1169"/>
                <a:gd name="T43" fmla="*/ 0 h 930"/>
                <a:gd name="T44" fmla="*/ 1 w 1169"/>
                <a:gd name="T45" fmla="*/ 0 h 930"/>
                <a:gd name="T46" fmla="*/ 1 w 1169"/>
                <a:gd name="T47" fmla="*/ 0 h 930"/>
                <a:gd name="T48" fmla="*/ 1 w 1169"/>
                <a:gd name="T49" fmla="*/ 0 h 930"/>
                <a:gd name="T50" fmla="*/ 1 w 1169"/>
                <a:gd name="T51" fmla="*/ 0 h 930"/>
                <a:gd name="T52" fmla="*/ 1 w 1169"/>
                <a:gd name="T53" fmla="*/ 0 h 930"/>
                <a:gd name="T54" fmla="*/ 1 w 1169"/>
                <a:gd name="T55" fmla="*/ 0 h 930"/>
                <a:gd name="T56" fmla="*/ 1 w 1169"/>
                <a:gd name="T57" fmla="*/ 0 h 930"/>
                <a:gd name="T58" fmla="*/ 1 w 1169"/>
                <a:gd name="T59" fmla="*/ 0 h 930"/>
                <a:gd name="T60" fmla="*/ 1 w 1169"/>
                <a:gd name="T61" fmla="*/ 0 h 930"/>
                <a:gd name="T62" fmla="*/ 1 w 1169"/>
                <a:gd name="T63" fmla="*/ 0 h 930"/>
                <a:gd name="T64" fmla="*/ 1 w 1169"/>
                <a:gd name="T65" fmla="*/ 0 h 930"/>
                <a:gd name="T66" fmla="*/ 1 w 1169"/>
                <a:gd name="T67" fmla="*/ 0 h 930"/>
                <a:gd name="T68" fmla="*/ 1 w 1169"/>
                <a:gd name="T69" fmla="*/ 0 h 930"/>
                <a:gd name="T70" fmla="*/ 1 w 1169"/>
                <a:gd name="T71" fmla="*/ 0 h 930"/>
                <a:gd name="T72" fmla="*/ 1 w 1169"/>
                <a:gd name="T73" fmla="*/ 0 h 930"/>
                <a:gd name="T74" fmla="*/ 1 w 1169"/>
                <a:gd name="T75" fmla="*/ 0 h 930"/>
                <a:gd name="T76" fmla="*/ 1 w 1169"/>
                <a:gd name="T77" fmla="*/ 0 h 930"/>
                <a:gd name="T78" fmla="*/ 1 w 1169"/>
                <a:gd name="T79" fmla="*/ 0 h 930"/>
                <a:gd name="T80" fmla="*/ 1 w 1169"/>
                <a:gd name="T81" fmla="*/ 0 h 930"/>
                <a:gd name="T82" fmla="*/ 1 w 1169"/>
                <a:gd name="T83" fmla="*/ 0 h 930"/>
                <a:gd name="T84" fmla="*/ 1 w 1169"/>
                <a:gd name="T85" fmla="*/ 0 h 930"/>
                <a:gd name="T86" fmla="*/ 1 w 1169"/>
                <a:gd name="T87" fmla="*/ 0 h 930"/>
                <a:gd name="T88" fmla="*/ 1 w 1169"/>
                <a:gd name="T89" fmla="*/ 0 h 930"/>
                <a:gd name="T90" fmla="*/ 1 w 1169"/>
                <a:gd name="T91" fmla="*/ 0 h 930"/>
                <a:gd name="T92" fmla="*/ 1 w 1169"/>
                <a:gd name="T93" fmla="*/ 0 h 930"/>
                <a:gd name="T94" fmla="*/ 1 w 1169"/>
                <a:gd name="T95" fmla="*/ 0 h 930"/>
                <a:gd name="T96" fmla="*/ 1 w 1169"/>
                <a:gd name="T97" fmla="*/ 0 h 930"/>
                <a:gd name="T98" fmla="*/ 1 w 1169"/>
                <a:gd name="T99" fmla="*/ 0 h 930"/>
                <a:gd name="T100" fmla="*/ 1 w 1169"/>
                <a:gd name="T101" fmla="*/ 0 h 930"/>
                <a:gd name="T102" fmla="*/ 1 w 1169"/>
                <a:gd name="T103" fmla="*/ 0 h 930"/>
                <a:gd name="T104" fmla="*/ 1 w 1169"/>
                <a:gd name="T105" fmla="*/ 0 h 930"/>
                <a:gd name="T106" fmla="*/ 1 w 1169"/>
                <a:gd name="T107" fmla="*/ 0 h 930"/>
                <a:gd name="T108" fmla="*/ 1 w 1169"/>
                <a:gd name="T109" fmla="*/ 0 h 930"/>
                <a:gd name="T110" fmla="*/ 1 w 1169"/>
                <a:gd name="T111" fmla="*/ 0 h 930"/>
                <a:gd name="T112" fmla="*/ 1 w 1169"/>
                <a:gd name="T113" fmla="*/ 0 h 930"/>
                <a:gd name="T114" fmla="*/ 1 w 1169"/>
                <a:gd name="T115" fmla="*/ 0 h 9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169" h="930">
                  <a:moveTo>
                    <a:pt x="378" y="289"/>
                  </a:moveTo>
                  <a:lnTo>
                    <a:pt x="414" y="336"/>
                  </a:lnTo>
                  <a:lnTo>
                    <a:pt x="426" y="388"/>
                  </a:lnTo>
                  <a:lnTo>
                    <a:pt x="420" y="436"/>
                  </a:lnTo>
                  <a:lnTo>
                    <a:pt x="396" y="481"/>
                  </a:lnTo>
                  <a:lnTo>
                    <a:pt x="359" y="523"/>
                  </a:lnTo>
                  <a:lnTo>
                    <a:pt x="299" y="552"/>
                  </a:lnTo>
                  <a:lnTo>
                    <a:pt x="223" y="558"/>
                  </a:lnTo>
                  <a:lnTo>
                    <a:pt x="140" y="552"/>
                  </a:lnTo>
                  <a:lnTo>
                    <a:pt x="78" y="523"/>
                  </a:lnTo>
                  <a:lnTo>
                    <a:pt x="28" y="475"/>
                  </a:lnTo>
                  <a:lnTo>
                    <a:pt x="2" y="419"/>
                  </a:lnTo>
                  <a:lnTo>
                    <a:pt x="0" y="352"/>
                  </a:lnTo>
                  <a:lnTo>
                    <a:pt x="12" y="275"/>
                  </a:lnTo>
                  <a:lnTo>
                    <a:pt x="53" y="198"/>
                  </a:lnTo>
                  <a:lnTo>
                    <a:pt x="145" y="125"/>
                  </a:lnTo>
                  <a:lnTo>
                    <a:pt x="251" y="61"/>
                  </a:lnTo>
                  <a:lnTo>
                    <a:pt x="354" y="25"/>
                  </a:lnTo>
                  <a:lnTo>
                    <a:pt x="472" y="0"/>
                  </a:lnTo>
                  <a:lnTo>
                    <a:pt x="610" y="0"/>
                  </a:lnTo>
                  <a:lnTo>
                    <a:pt x="772" y="10"/>
                  </a:lnTo>
                  <a:lnTo>
                    <a:pt x="872" y="37"/>
                  </a:lnTo>
                  <a:lnTo>
                    <a:pt x="988" y="87"/>
                  </a:lnTo>
                  <a:lnTo>
                    <a:pt x="1086" y="161"/>
                  </a:lnTo>
                  <a:lnTo>
                    <a:pt x="1143" y="250"/>
                  </a:lnTo>
                  <a:lnTo>
                    <a:pt x="1169" y="342"/>
                  </a:lnTo>
                  <a:lnTo>
                    <a:pt x="1169" y="426"/>
                  </a:lnTo>
                  <a:lnTo>
                    <a:pt x="1139" y="511"/>
                  </a:lnTo>
                  <a:lnTo>
                    <a:pt x="1091" y="564"/>
                  </a:lnTo>
                  <a:lnTo>
                    <a:pt x="1010" y="620"/>
                  </a:lnTo>
                  <a:lnTo>
                    <a:pt x="883" y="683"/>
                  </a:lnTo>
                  <a:lnTo>
                    <a:pt x="741" y="738"/>
                  </a:lnTo>
                  <a:lnTo>
                    <a:pt x="687" y="776"/>
                  </a:lnTo>
                  <a:lnTo>
                    <a:pt x="669" y="807"/>
                  </a:lnTo>
                  <a:lnTo>
                    <a:pt x="649" y="858"/>
                  </a:lnTo>
                  <a:lnTo>
                    <a:pt x="622" y="903"/>
                  </a:lnTo>
                  <a:lnTo>
                    <a:pt x="555" y="925"/>
                  </a:lnTo>
                  <a:lnTo>
                    <a:pt x="452" y="930"/>
                  </a:lnTo>
                  <a:lnTo>
                    <a:pt x="378" y="909"/>
                  </a:lnTo>
                  <a:lnTo>
                    <a:pt x="336" y="874"/>
                  </a:lnTo>
                  <a:lnTo>
                    <a:pt x="326" y="811"/>
                  </a:lnTo>
                  <a:lnTo>
                    <a:pt x="341" y="745"/>
                  </a:lnTo>
                  <a:lnTo>
                    <a:pt x="367" y="683"/>
                  </a:lnTo>
                  <a:lnTo>
                    <a:pt x="420" y="625"/>
                  </a:lnTo>
                  <a:lnTo>
                    <a:pt x="490" y="585"/>
                  </a:lnTo>
                  <a:lnTo>
                    <a:pt x="584" y="558"/>
                  </a:lnTo>
                  <a:lnTo>
                    <a:pt x="703" y="516"/>
                  </a:lnTo>
                  <a:lnTo>
                    <a:pt x="781" y="467"/>
                  </a:lnTo>
                  <a:lnTo>
                    <a:pt x="813" y="413"/>
                  </a:lnTo>
                  <a:lnTo>
                    <a:pt x="824" y="362"/>
                  </a:lnTo>
                  <a:lnTo>
                    <a:pt x="813" y="316"/>
                  </a:lnTo>
                  <a:lnTo>
                    <a:pt x="781" y="275"/>
                  </a:lnTo>
                  <a:lnTo>
                    <a:pt x="716" y="243"/>
                  </a:lnTo>
                  <a:lnTo>
                    <a:pt x="642" y="233"/>
                  </a:lnTo>
                  <a:lnTo>
                    <a:pt x="543" y="233"/>
                  </a:lnTo>
                  <a:lnTo>
                    <a:pt x="452" y="250"/>
                  </a:lnTo>
                  <a:lnTo>
                    <a:pt x="392" y="270"/>
                  </a:lnTo>
                  <a:lnTo>
                    <a:pt x="378" y="289"/>
                  </a:lnTo>
                  <a:close/>
                </a:path>
              </a:pathLst>
            </a:custGeom>
            <a:solidFill>
              <a:srgbClr val="DA0030"/>
            </a:solidFill>
            <a:ln w="34925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74" name="Freeform 71"/>
            <p:cNvSpPr>
              <a:spLocks/>
            </p:cNvSpPr>
            <p:nvPr/>
          </p:nvSpPr>
          <p:spPr bwMode="auto">
            <a:xfrm>
              <a:off x="4048" y="2153"/>
              <a:ext cx="183" cy="145"/>
            </a:xfrm>
            <a:custGeom>
              <a:avLst/>
              <a:gdLst>
                <a:gd name="T0" fmla="*/ 1 w 366"/>
                <a:gd name="T1" fmla="*/ 0 h 290"/>
                <a:gd name="T2" fmla="*/ 1 w 366"/>
                <a:gd name="T3" fmla="*/ 1 h 290"/>
                <a:gd name="T4" fmla="*/ 1 w 366"/>
                <a:gd name="T5" fmla="*/ 1 h 290"/>
                <a:gd name="T6" fmla="*/ 0 w 366"/>
                <a:gd name="T7" fmla="*/ 1 h 290"/>
                <a:gd name="T8" fmla="*/ 1 w 366"/>
                <a:gd name="T9" fmla="*/ 1 h 290"/>
                <a:gd name="T10" fmla="*/ 1 w 366"/>
                <a:gd name="T11" fmla="*/ 1 h 290"/>
                <a:gd name="T12" fmla="*/ 1 w 366"/>
                <a:gd name="T13" fmla="*/ 1 h 290"/>
                <a:gd name="T14" fmla="*/ 1 w 366"/>
                <a:gd name="T15" fmla="*/ 1 h 290"/>
                <a:gd name="T16" fmla="*/ 1 w 366"/>
                <a:gd name="T17" fmla="*/ 1 h 290"/>
                <a:gd name="T18" fmla="*/ 1 w 366"/>
                <a:gd name="T19" fmla="*/ 1 h 290"/>
                <a:gd name="T20" fmla="*/ 1 w 366"/>
                <a:gd name="T21" fmla="*/ 1 h 290"/>
                <a:gd name="T22" fmla="*/ 1 w 366"/>
                <a:gd name="T23" fmla="*/ 1 h 290"/>
                <a:gd name="T24" fmla="*/ 1 w 366"/>
                <a:gd name="T25" fmla="*/ 1 h 290"/>
                <a:gd name="T26" fmla="*/ 1 w 366"/>
                <a:gd name="T27" fmla="*/ 1 h 290"/>
                <a:gd name="T28" fmla="*/ 1 w 366"/>
                <a:gd name="T29" fmla="*/ 1 h 290"/>
                <a:gd name="T30" fmla="*/ 1 w 366"/>
                <a:gd name="T31" fmla="*/ 0 h 290"/>
                <a:gd name="T32" fmla="*/ 1 w 366"/>
                <a:gd name="T33" fmla="*/ 0 h 2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66" h="290">
                  <a:moveTo>
                    <a:pt x="137" y="0"/>
                  </a:moveTo>
                  <a:lnTo>
                    <a:pt x="60" y="25"/>
                  </a:lnTo>
                  <a:lnTo>
                    <a:pt x="20" y="67"/>
                  </a:lnTo>
                  <a:lnTo>
                    <a:pt x="0" y="125"/>
                  </a:lnTo>
                  <a:lnTo>
                    <a:pt x="5" y="181"/>
                  </a:lnTo>
                  <a:lnTo>
                    <a:pt x="33" y="239"/>
                  </a:lnTo>
                  <a:lnTo>
                    <a:pt x="86" y="276"/>
                  </a:lnTo>
                  <a:lnTo>
                    <a:pt x="179" y="290"/>
                  </a:lnTo>
                  <a:lnTo>
                    <a:pt x="249" y="286"/>
                  </a:lnTo>
                  <a:lnTo>
                    <a:pt x="298" y="266"/>
                  </a:lnTo>
                  <a:lnTo>
                    <a:pt x="348" y="220"/>
                  </a:lnTo>
                  <a:lnTo>
                    <a:pt x="366" y="161"/>
                  </a:lnTo>
                  <a:lnTo>
                    <a:pt x="357" y="89"/>
                  </a:lnTo>
                  <a:lnTo>
                    <a:pt x="333" y="46"/>
                  </a:lnTo>
                  <a:lnTo>
                    <a:pt x="273" y="10"/>
                  </a:lnTo>
                  <a:lnTo>
                    <a:pt x="222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DA0030"/>
            </a:solidFill>
            <a:ln w="34925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79" name="Seta para a direita 8"/>
          <p:cNvSpPr>
            <a:spLocks noChangeArrowheads="1"/>
          </p:cNvSpPr>
          <p:nvPr/>
        </p:nvSpPr>
        <p:spPr bwMode="auto">
          <a:xfrm rot="5400000">
            <a:off x="2234144" y="4634549"/>
            <a:ext cx="500583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0" name="Seta para a direita 8"/>
          <p:cNvSpPr>
            <a:spLocks noChangeArrowheads="1"/>
          </p:cNvSpPr>
          <p:nvPr/>
        </p:nvSpPr>
        <p:spPr bwMode="auto">
          <a:xfrm rot="5400000">
            <a:off x="2234145" y="3291659"/>
            <a:ext cx="500583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1" name="Seta para a direita 8"/>
          <p:cNvSpPr>
            <a:spLocks noChangeArrowheads="1"/>
          </p:cNvSpPr>
          <p:nvPr/>
        </p:nvSpPr>
        <p:spPr bwMode="auto">
          <a:xfrm rot="5400000">
            <a:off x="2234146" y="2031185"/>
            <a:ext cx="500583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7" name="Rectangle 22"/>
          <p:cNvSpPr>
            <a:spLocks noChangeArrowheads="1"/>
          </p:cNvSpPr>
          <p:nvPr/>
        </p:nvSpPr>
        <p:spPr bwMode="auto">
          <a:xfrm>
            <a:off x="0" y="129751"/>
            <a:ext cx="9143999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Componentes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uma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Avaliação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Quantitativa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Microbiológico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418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  <a:ln>
            <a:noFill/>
          </a:ln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684213" y="1431925"/>
            <a:ext cx="3600450" cy="400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b="1" dirty="0">
                <a:solidFill>
                  <a:srgbClr val="005740"/>
                </a:solidFill>
                <a:latin typeface="+mn-lt"/>
              </a:rPr>
              <a:t>Identificação do perigo </a:t>
            </a:r>
          </a:p>
        </p:txBody>
      </p:sp>
      <p:grpSp>
        <p:nvGrpSpPr>
          <p:cNvPr id="14" name="Group 11"/>
          <p:cNvGrpSpPr>
            <a:grpSpLocks/>
          </p:cNvGrpSpPr>
          <p:nvPr/>
        </p:nvGrpSpPr>
        <p:grpSpPr bwMode="auto">
          <a:xfrm>
            <a:off x="6851613" y="4217671"/>
            <a:ext cx="1944687" cy="1512888"/>
            <a:chOff x="3291" y="1423"/>
            <a:chExt cx="2697" cy="2231"/>
          </a:xfrm>
        </p:grpSpPr>
        <p:sp>
          <p:nvSpPr>
            <p:cNvPr id="15" name="Freeform 12"/>
            <p:cNvSpPr>
              <a:spLocks/>
            </p:cNvSpPr>
            <p:nvPr/>
          </p:nvSpPr>
          <p:spPr bwMode="auto">
            <a:xfrm>
              <a:off x="4343" y="2567"/>
              <a:ext cx="45" cy="45"/>
            </a:xfrm>
            <a:custGeom>
              <a:avLst/>
              <a:gdLst>
                <a:gd name="T0" fmla="*/ 1 w 90"/>
                <a:gd name="T1" fmla="*/ 0 h 91"/>
                <a:gd name="T2" fmla="*/ 0 w 90"/>
                <a:gd name="T3" fmla="*/ 0 h 91"/>
                <a:gd name="T4" fmla="*/ 0 w 90"/>
                <a:gd name="T5" fmla="*/ 0 h 91"/>
                <a:gd name="T6" fmla="*/ 1 w 90"/>
                <a:gd name="T7" fmla="*/ 0 h 91"/>
                <a:gd name="T8" fmla="*/ 1 w 90"/>
                <a:gd name="T9" fmla="*/ 0 h 91"/>
                <a:gd name="T10" fmla="*/ 1 w 90"/>
                <a:gd name="T11" fmla="*/ 0 h 91"/>
                <a:gd name="T12" fmla="*/ 1 w 90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90" h="91">
                  <a:moveTo>
                    <a:pt x="27" y="0"/>
                  </a:moveTo>
                  <a:lnTo>
                    <a:pt x="0" y="16"/>
                  </a:lnTo>
                  <a:lnTo>
                    <a:pt x="0" y="68"/>
                  </a:lnTo>
                  <a:lnTo>
                    <a:pt x="66" y="91"/>
                  </a:lnTo>
                  <a:lnTo>
                    <a:pt x="90" y="16"/>
                  </a:lnTo>
                  <a:lnTo>
                    <a:pt x="80" y="0"/>
                  </a:lnTo>
                  <a:lnTo>
                    <a:pt x="27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4322" y="2444"/>
              <a:ext cx="86" cy="58"/>
            </a:xfrm>
            <a:custGeom>
              <a:avLst/>
              <a:gdLst>
                <a:gd name="T0" fmla="*/ 1 w 171"/>
                <a:gd name="T1" fmla="*/ 0 h 116"/>
                <a:gd name="T2" fmla="*/ 0 w 171"/>
                <a:gd name="T3" fmla="*/ 1 h 116"/>
                <a:gd name="T4" fmla="*/ 1 w 171"/>
                <a:gd name="T5" fmla="*/ 1 h 116"/>
                <a:gd name="T6" fmla="*/ 1 w 171"/>
                <a:gd name="T7" fmla="*/ 1 h 116"/>
                <a:gd name="T8" fmla="*/ 1 w 171"/>
                <a:gd name="T9" fmla="*/ 1 h 116"/>
                <a:gd name="T10" fmla="*/ 1 w 171"/>
                <a:gd name="T11" fmla="*/ 1 h 116"/>
                <a:gd name="T12" fmla="*/ 1 w 171"/>
                <a:gd name="T13" fmla="*/ 0 h 1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1" h="116">
                  <a:moveTo>
                    <a:pt x="106" y="0"/>
                  </a:moveTo>
                  <a:lnTo>
                    <a:pt x="0" y="50"/>
                  </a:lnTo>
                  <a:lnTo>
                    <a:pt x="40" y="116"/>
                  </a:lnTo>
                  <a:lnTo>
                    <a:pt x="120" y="116"/>
                  </a:lnTo>
                  <a:lnTo>
                    <a:pt x="171" y="67"/>
                  </a:lnTo>
                  <a:lnTo>
                    <a:pt x="171" y="15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3648" y="1440"/>
              <a:ext cx="1067" cy="960"/>
            </a:xfrm>
            <a:custGeom>
              <a:avLst/>
              <a:gdLst>
                <a:gd name="T0" fmla="*/ 25 w 1299"/>
                <a:gd name="T1" fmla="*/ 15 h 1025"/>
                <a:gd name="T2" fmla="*/ 17 w 1299"/>
                <a:gd name="T3" fmla="*/ 48 h 1025"/>
                <a:gd name="T4" fmla="*/ 11 w 1299"/>
                <a:gd name="T5" fmla="*/ 48 h 1025"/>
                <a:gd name="T6" fmla="*/ 6 w 1299"/>
                <a:gd name="T7" fmla="*/ 75 h 1025"/>
                <a:gd name="T8" fmla="*/ 4 w 1299"/>
                <a:gd name="T9" fmla="*/ 123 h 1025"/>
                <a:gd name="T10" fmla="*/ 0 w 1299"/>
                <a:gd name="T11" fmla="*/ 173 h 1025"/>
                <a:gd name="T12" fmla="*/ 2 w 1299"/>
                <a:gd name="T13" fmla="*/ 311 h 1025"/>
                <a:gd name="T14" fmla="*/ 2 w 1299"/>
                <a:gd name="T15" fmla="*/ 376 h 1025"/>
                <a:gd name="T16" fmla="*/ 14 w 1299"/>
                <a:gd name="T17" fmla="*/ 409 h 1025"/>
                <a:gd name="T18" fmla="*/ 28 w 1299"/>
                <a:gd name="T19" fmla="*/ 404 h 1025"/>
                <a:gd name="T20" fmla="*/ 45 w 1299"/>
                <a:gd name="T21" fmla="*/ 409 h 1025"/>
                <a:gd name="T22" fmla="*/ 58 w 1299"/>
                <a:gd name="T23" fmla="*/ 382 h 1025"/>
                <a:gd name="T24" fmla="*/ 74 w 1299"/>
                <a:gd name="T25" fmla="*/ 396 h 1025"/>
                <a:gd name="T26" fmla="*/ 80 w 1299"/>
                <a:gd name="T27" fmla="*/ 382 h 1025"/>
                <a:gd name="T28" fmla="*/ 80 w 1299"/>
                <a:gd name="T29" fmla="*/ 332 h 1025"/>
                <a:gd name="T30" fmla="*/ 82 w 1299"/>
                <a:gd name="T31" fmla="*/ 291 h 1025"/>
                <a:gd name="T32" fmla="*/ 78 w 1299"/>
                <a:gd name="T33" fmla="*/ 256 h 1025"/>
                <a:gd name="T34" fmla="*/ 77 w 1299"/>
                <a:gd name="T35" fmla="*/ 75 h 1025"/>
                <a:gd name="T36" fmla="*/ 80 w 1299"/>
                <a:gd name="T37" fmla="*/ 40 h 1025"/>
                <a:gd name="T38" fmla="*/ 74 w 1299"/>
                <a:gd name="T39" fmla="*/ 15 h 1025"/>
                <a:gd name="T40" fmla="*/ 67 w 1299"/>
                <a:gd name="T41" fmla="*/ 20 h 1025"/>
                <a:gd name="T42" fmla="*/ 61 w 1299"/>
                <a:gd name="T43" fmla="*/ 0 h 1025"/>
                <a:gd name="T44" fmla="*/ 47 w 1299"/>
                <a:gd name="T45" fmla="*/ 20 h 1025"/>
                <a:gd name="T46" fmla="*/ 32 w 1299"/>
                <a:gd name="T47" fmla="*/ 20 h 1025"/>
                <a:gd name="T48" fmla="*/ 25 w 1299"/>
                <a:gd name="T49" fmla="*/ 15 h 102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99" h="1025">
                  <a:moveTo>
                    <a:pt x="376" y="35"/>
                  </a:moveTo>
                  <a:lnTo>
                    <a:pt x="285" y="119"/>
                  </a:lnTo>
                  <a:lnTo>
                    <a:pt x="185" y="119"/>
                  </a:lnTo>
                  <a:lnTo>
                    <a:pt x="90" y="186"/>
                  </a:lnTo>
                  <a:lnTo>
                    <a:pt x="66" y="306"/>
                  </a:lnTo>
                  <a:lnTo>
                    <a:pt x="0" y="434"/>
                  </a:lnTo>
                  <a:lnTo>
                    <a:pt x="26" y="777"/>
                  </a:lnTo>
                  <a:lnTo>
                    <a:pt x="12" y="940"/>
                  </a:lnTo>
                  <a:lnTo>
                    <a:pt x="211" y="1025"/>
                  </a:lnTo>
                  <a:lnTo>
                    <a:pt x="442" y="1007"/>
                  </a:lnTo>
                  <a:lnTo>
                    <a:pt x="708" y="1025"/>
                  </a:lnTo>
                  <a:lnTo>
                    <a:pt x="917" y="958"/>
                  </a:lnTo>
                  <a:lnTo>
                    <a:pt x="1155" y="992"/>
                  </a:lnTo>
                  <a:lnTo>
                    <a:pt x="1246" y="958"/>
                  </a:lnTo>
                  <a:lnTo>
                    <a:pt x="1246" y="827"/>
                  </a:lnTo>
                  <a:lnTo>
                    <a:pt x="1299" y="727"/>
                  </a:lnTo>
                  <a:lnTo>
                    <a:pt x="1234" y="637"/>
                  </a:lnTo>
                  <a:lnTo>
                    <a:pt x="1206" y="186"/>
                  </a:lnTo>
                  <a:lnTo>
                    <a:pt x="1246" y="101"/>
                  </a:lnTo>
                  <a:lnTo>
                    <a:pt x="1155" y="35"/>
                  </a:lnTo>
                  <a:lnTo>
                    <a:pt x="1048" y="50"/>
                  </a:lnTo>
                  <a:lnTo>
                    <a:pt x="956" y="0"/>
                  </a:lnTo>
                  <a:lnTo>
                    <a:pt x="747" y="50"/>
                  </a:lnTo>
                  <a:lnTo>
                    <a:pt x="502" y="50"/>
                  </a:lnTo>
                  <a:lnTo>
                    <a:pt x="376" y="35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4774" y="1965"/>
              <a:ext cx="927" cy="1405"/>
            </a:xfrm>
            <a:custGeom>
              <a:avLst/>
              <a:gdLst>
                <a:gd name="T0" fmla="*/ 0 w 1854"/>
                <a:gd name="T1" fmla="*/ 1 h 2810"/>
                <a:gd name="T2" fmla="*/ 1 w 1854"/>
                <a:gd name="T3" fmla="*/ 1 h 2810"/>
                <a:gd name="T4" fmla="*/ 1 w 1854"/>
                <a:gd name="T5" fmla="*/ 0 h 2810"/>
                <a:gd name="T6" fmla="*/ 1 w 1854"/>
                <a:gd name="T7" fmla="*/ 1 h 2810"/>
                <a:gd name="T8" fmla="*/ 1 w 1854"/>
                <a:gd name="T9" fmla="*/ 1 h 2810"/>
                <a:gd name="T10" fmla="*/ 1 w 1854"/>
                <a:gd name="T11" fmla="*/ 1 h 2810"/>
                <a:gd name="T12" fmla="*/ 1 w 1854"/>
                <a:gd name="T13" fmla="*/ 1 h 2810"/>
                <a:gd name="T14" fmla="*/ 1 w 1854"/>
                <a:gd name="T15" fmla="*/ 1 h 2810"/>
                <a:gd name="T16" fmla="*/ 1 w 1854"/>
                <a:gd name="T17" fmla="*/ 1 h 2810"/>
                <a:gd name="T18" fmla="*/ 0 w 1854"/>
                <a:gd name="T19" fmla="*/ 1 h 281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854" h="2810">
                  <a:moveTo>
                    <a:pt x="0" y="1695"/>
                  </a:moveTo>
                  <a:lnTo>
                    <a:pt x="206" y="102"/>
                  </a:lnTo>
                  <a:lnTo>
                    <a:pt x="351" y="0"/>
                  </a:lnTo>
                  <a:lnTo>
                    <a:pt x="1662" y="15"/>
                  </a:lnTo>
                  <a:lnTo>
                    <a:pt x="1854" y="202"/>
                  </a:lnTo>
                  <a:lnTo>
                    <a:pt x="1624" y="2437"/>
                  </a:lnTo>
                  <a:lnTo>
                    <a:pt x="1813" y="2549"/>
                  </a:lnTo>
                  <a:lnTo>
                    <a:pt x="1730" y="2810"/>
                  </a:lnTo>
                  <a:lnTo>
                    <a:pt x="852" y="2685"/>
                  </a:lnTo>
                  <a:lnTo>
                    <a:pt x="0" y="1695"/>
                  </a:lnTo>
                  <a:close/>
                </a:path>
              </a:pathLst>
            </a:custGeom>
            <a:solidFill>
              <a:srgbClr val="B4B4B4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3291" y="2764"/>
              <a:ext cx="899" cy="747"/>
            </a:xfrm>
            <a:custGeom>
              <a:avLst/>
              <a:gdLst>
                <a:gd name="T0" fmla="*/ 0 w 1799"/>
                <a:gd name="T1" fmla="*/ 1 h 1493"/>
                <a:gd name="T2" fmla="*/ 0 w 1799"/>
                <a:gd name="T3" fmla="*/ 1 h 1493"/>
                <a:gd name="T4" fmla="*/ 0 w 1799"/>
                <a:gd name="T5" fmla="*/ 1 h 1493"/>
                <a:gd name="T6" fmla="*/ 0 w 1799"/>
                <a:gd name="T7" fmla="*/ 1 h 1493"/>
                <a:gd name="T8" fmla="*/ 0 w 1799"/>
                <a:gd name="T9" fmla="*/ 1 h 1493"/>
                <a:gd name="T10" fmla="*/ 0 w 1799"/>
                <a:gd name="T11" fmla="*/ 1 h 1493"/>
                <a:gd name="T12" fmla="*/ 0 w 1799"/>
                <a:gd name="T13" fmla="*/ 1 h 1493"/>
                <a:gd name="T14" fmla="*/ 0 w 1799"/>
                <a:gd name="T15" fmla="*/ 1 h 1493"/>
                <a:gd name="T16" fmla="*/ 0 w 1799"/>
                <a:gd name="T17" fmla="*/ 1 h 1493"/>
                <a:gd name="T18" fmla="*/ 0 w 1799"/>
                <a:gd name="T19" fmla="*/ 1 h 1493"/>
                <a:gd name="T20" fmla="*/ 0 w 1799"/>
                <a:gd name="T21" fmla="*/ 1 h 1493"/>
                <a:gd name="T22" fmla="*/ 0 w 1799"/>
                <a:gd name="T23" fmla="*/ 1 h 1493"/>
                <a:gd name="T24" fmla="*/ 0 w 1799"/>
                <a:gd name="T25" fmla="*/ 1 h 1493"/>
                <a:gd name="T26" fmla="*/ 0 w 1799"/>
                <a:gd name="T27" fmla="*/ 1 h 1493"/>
                <a:gd name="T28" fmla="*/ 0 w 1799"/>
                <a:gd name="T29" fmla="*/ 1 h 1493"/>
                <a:gd name="T30" fmla="*/ 0 w 1799"/>
                <a:gd name="T31" fmla="*/ 1 h 1493"/>
                <a:gd name="T32" fmla="*/ 0 w 1799"/>
                <a:gd name="T33" fmla="*/ 1 h 1493"/>
                <a:gd name="T34" fmla="*/ 0 w 1799"/>
                <a:gd name="T35" fmla="*/ 1 h 1493"/>
                <a:gd name="T36" fmla="*/ 0 w 1799"/>
                <a:gd name="T37" fmla="*/ 1 h 1493"/>
                <a:gd name="T38" fmla="*/ 0 w 1799"/>
                <a:gd name="T39" fmla="*/ 1 h 1493"/>
                <a:gd name="T40" fmla="*/ 0 w 1799"/>
                <a:gd name="T41" fmla="*/ 1 h 1493"/>
                <a:gd name="T42" fmla="*/ 0 w 1799"/>
                <a:gd name="T43" fmla="*/ 1 h 1493"/>
                <a:gd name="T44" fmla="*/ 0 w 1799"/>
                <a:gd name="T45" fmla="*/ 1 h 1493"/>
                <a:gd name="T46" fmla="*/ 0 w 1799"/>
                <a:gd name="T47" fmla="*/ 1 h 1493"/>
                <a:gd name="T48" fmla="*/ 0 w 1799"/>
                <a:gd name="T49" fmla="*/ 1 h 1493"/>
                <a:gd name="T50" fmla="*/ 0 w 1799"/>
                <a:gd name="T51" fmla="*/ 1 h 1493"/>
                <a:gd name="T52" fmla="*/ 0 w 1799"/>
                <a:gd name="T53" fmla="*/ 1 h 1493"/>
                <a:gd name="T54" fmla="*/ 0 w 1799"/>
                <a:gd name="T55" fmla="*/ 1 h 1493"/>
                <a:gd name="T56" fmla="*/ 0 w 1799"/>
                <a:gd name="T57" fmla="*/ 1 h 1493"/>
                <a:gd name="T58" fmla="*/ 0 w 1799"/>
                <a:gd name="T59" fmla="*/ 1 h 1493"/>
                <a:gd name="T60" fmla="*/ 0 w 1799"/>
                <a:gd name="T61" fmla="*/ 0 h 1493"/>
                <a:gd name="T62" fmla="*/ 0 w 1799"/>
                <a:gd name="T63" fmla="*/ 1 h 149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799" h="1493">
                  <a:moveTo>
                    <a:pt x="519" y="181"/>
                  </a:moveTo>
                  <a:lnTo>
                    <a:pt x="395" y="299"/>
                  </a:lnTo>
                  <a:lnTo>
                    <a:pt x="506" y="383"/>
                  </a:lnTo>
                  <a:lnTo>
                    <a:pt x="422" y="456"/>
                  </a:lnTo>
                  <a:lnTo>
                    <a:pt x="317" y="517"/>
                  </a:lnTo>
                  <a:lnTo>
                    <a:pt x="329" y="585"/>
                  </a:lnTo>
                  <a:lnTo>
                    <a:pt x="435" y="670"/>
                  </a:lnTo>
                  <a:lnTo>
                    <a:pt x="368" y="738"/>
                  </a:lnTo>
                  <a:lnTo>
                    <a:pt x="445" y="823"/>
                  </a:lnTo>
                  <a:lnTo>
                    <a:pt x="368" y="874"/>
                  </a:lnTo>
                  <a:lnTo>
                    <a:pt x="79" y="969"/>
                  </a:lnTo>
                  <a:lnTo>
                    <a:pt x="25" y="1021"/>
                  </a:lnTo>
                  <a:lnTo>
                    <a:pt x="104" y="1070"/>
                  </a:lnTo>
                  <a:lnTo>
                    <a:pt x="0" y="1087"/>
                  </a:lnTo>
                  <a:lnTo>
                    <a:pt x="104" y="1196"/>
                  </a:lnTo>
                  <a:lnTo>
                    <a:pt x="506" y="1493"/>
                  </a:lnTo>
                  <a:lnTo>
                    <a:pt x="1338" y="1229"/>
                  </a:lnTo>
                  <a:lnTo>
                    <a:pt x="1747" y="738"/>
                  </a:lnTo>
                  <a:lnTo>
                    <a:pt x="1561" y="670"/>
                  </a:lnTo>
                  <a:lnTo>
                    <a:pt x="1720" y="570"/>
                  </a:lnTo>
                  <a:lnTo>
                    <a:pt x="1629" y="536"/>
                  </a:lnTo>
                  <a:lnTo>
                    <a:pt x="1734" y="501"/>
                  </a:lnTo>
                  <a:lnTo>
                    <a:pt x="1629" y="456"/>
                  </a:lnTo>
                  <a:lnTo>
                    <a:pt x="1747" y="423"/>
                  </a:lnTo>
                  <a:lnTo>
                    <a:pt x="1639" y="366"/>
                  </a:lnTo>
                  <a:lnTo>
                    <a:pt x="1747" y="333"/>
                  </a:lnTo>
                  <a:lnTo>
                    <a:pt x="1680" y="281"/>
                  </a:lnTo>
                  <a:lnTo>
                    <a:pt x="1799" y="216"/>
                  </a:lnTo>
                  <a:lnTo>
                    <a:pt x="1602" y="146"/>
                  </a:lnTo>
                  <a:lnTo>
                    <a:pt x="1680" y="113"/>
                  </a:lnTo>
                  <a:lnTo>
                    <a:pt x="1220" y="0"/>
                  </a:lnTo>
                  <a:lnTo>
                    <a:pt x="519" y="181"/>
                  </a:lnTo>
                  <a:close/>
                </a:path>
              </a:pathLst>
            </a:custGeom>
            <a:solidFill>
              <a:srgbClr val="B4B4B4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3343" y="3133"/>
              <a:ext cx="697" cy="253"/>
            </a:xfrm>
            <a:custGeom>
              <a:avLst/>
              <a:gdLst>
                <a:gd name="T0" fmla="*/ 0 w 1394"/>
                <a:gd name="T1" fmla="*/ 0 h 507"/>
                <a:gd name="T2" fmla="*/ 1 w 1394"/>
                <a:gd name="T3" fmla="*/ 0 h 507"/>
                <a:gd name="T4" fmla="*/ 1 w 1394"/>
                <a:gd name="T5" fmla="*/ 0 h 507"/>
                <a:gd name="T6" fmla="*/ 1 w 1394"/>
                <a:gd name="T7" fmla="*/ 0 h 507"/>
                <a:gd name="T8" fmla="*/ 1 w 1394"/>
                <a:gd name="T9" fmla="*/ 0 h 507"/>
                <a:gd name="T10" fmla="*/ 1 w 1394"/>
                <a:gd name="T11" fmla="*/ 0 h 507"/>
                <a:gd name="T12" fmla="*/ 1 w 1394"/>
                <a:gd name="T13" fmla="*/ 0 h 507"/>
                <a:gd name="T14" fmla="*/ 0 w 1394"/>
                <a:gd name="T15" fmla="*/ 0 h 5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94" h="507">
                  <a:moveTo>
                    <a:pt x="0" y="68"/>
                  </a:moveTo>
                  <a:lnTo>
                    <a:pt x="331" y="119"/>
                  </a:lnTo>
                  <a:lnTo>
                    <a:pt x="562" y="101"/>
                  </a:lnTo>
                  <a:lnTo>
                    <a:pt x="930" y="0"/>
                  </a:lnTo>
                  <a:lnTo>
                    <a:pt x="1394" y="388"/>
                  </a:lnTo>
                  <a:lnTo>
                    <a:pt x="713" y="507"/>
                  </a:lnTo>
                  <a:lnTo>
                    <a:pt x="482" y="491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1" name="Freeform 18"/>
            <p:cNvSpPr>
              <a:spLocks/>
            </p:cNvSpPr>
            <p:nvPr/>
          </p:nvSpPr>
          <p:spPr bwMode="auto">
            <a:xfrm>
              <a:off x="3841" y="2904"/>
              <a:ext cx="290" cy="178"/>
            </a:xfrm>
            <a:custGeom>
              <a:avLst/>
              <a:gdLst>
                <a:gd name="T0" fmla="*/ 0 w 579"/>
                <a:gd name="T1" fmla="*/ 1 h 356"/>
                <a:gd name="T2" fmla="*/ 1 w 579"/>
                <a:gd name="T3" fmla="*/ 0 h 356"/>
                <a:gd name="T4" fmla="*/ 1 w 579"/>
                <a:gd name="T5" fmla="*/ 1 h 356"/>
                <a:gd name="T6" fmla="*/ 1 w 579"/>
                <a:gd name="T7" fmla="*/ 1 h 356"/>
                <a:gd name="T8" fmla="*/ 1 w 579"/>
                <a:gd name="T9" fmla="*/ 1 h 356"/>
                <a:gd name="T10" fmla="*/ 0 w 579"/>
                <a:gd name="T11" fmla="*/ 1 h 3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9" h="356">
                  <a:moveTo>
                    <a:pt x="0" y="193"/>
                  </a:moveTo>
                  <a:lnTo>
                    <a:pt x="579" y="0"/>
                  </a:lnTo>
                  <a:lnTo>
                    <a:pt x="514" y="356"/>
                  </a:lnTo>
                  <a:lnTo>
                    <a:pt x="357" y="236"/>
                  </a:lnTo>
                  <a:lnTo>
                    <a:pt x="131" y="220"/>
                  </a:lnTo>
                  <a:lnTo>
                    <a:pt x="0" y="193"/>
                  </a:lnTo>
                  <a:close/>
                </a:path>
              </a:pathLst>
            </a:custGeom>
            <a:solidFill>
              <a:srgbClr val="00CE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2" name="Freeform 19"/>
            <p:cNvSpPr>
              <a:spLocks/>
            </p:cNvSpPr>
            <p:nvPr/>
          </p:nvSpPr>
          <p:spPr bwMode="auto">
            <a:xfrm>
              <a:off x="3531" y="2922"/>
              <a:ext cx="277" cy="177"/>
            </a:xfrm>
            <a:custGeom>
              <a:avLst/>
              <a:gdLst>
                <a:gd name="T0" fmla="*/ 0 w 553"/>
                <a:gd name="T1" fmla="*/ 0 h 355"/>
                <a:gd name="T2" fmla="*/ 1 w 553"/>
                <a:gd name="T3" fmla="*/ 0 h 355"/>
                <a:gd name="T4" fmla="*/ 1 w 553"/>
                <a:gd name="T5" fmla="*/ 0 h 355"/>
                <a:gd name="T6" fmla="*/ 1 w 553"/>
                <a:gd name="T7" fmla="*/ 0 h 355"/>
                <a:gd name="T8" fmla="*/ 0 w 553"/>
                <a:gd name="T9" fmla="*/ 0 h 3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53" h="355">
                  <a:moveTo>
                    <a:pt x="0" y="0"/>
                  </a:moveTo>
                  <a:lnTo>
                    <a:pt x="231" y="141"/>
                  </a:lnTo>
                  <a:lnTo>
                    <a:pt x="553" y="186"/>
                  </a:lnTo>
                  <a:lnTo>
                    <a:pt x="25" y="3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17D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3" name="Freeform 20"/>
            <p:cNvSpPr>
              <a:spLocks/>
            </p:cNvSpPr>
            <p:nvPr/>
          </p:nvSpPr>
          <p:spPr bwMode="auto">
            <a:xfrm>
              <a:off x="3513" y="2813"/>
              <a:ext cx="468" cy="118"/>
            </a:xfrm>
            <a:custGeom>
              <a:avLst/>
              <a:gdLst>
                <a:gd name="T0" fmla="*/ 1 w 935"/>
                <a:gd name="T1" fmla="*/ 0 h 236"/>
                <a:gd name="T2" fmla="*/ 0 w 935"/>
                <a:gd name="T3" fmla="*/ 1 h 236"/>
                <a:gd name="T4" fmla="*/ 1 w 935"/>
                <a:gd name="T5" fmla="*/ 1 h 236"/>
                <a:gd name="T6" fmla="*/ 1 w 935"/>
                <a:gd name="T7" fmla="*/ 1 h 236"/>
                <a:gd name="T8" fmla="*/ 1 w 935"/>
                <a:gd name="T9" fmla="*/ 0 h 2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935" h="236">
                  <a:moveTo>
                    <a:pt x="267" y="0"/>
                  </a:moveTo>
                  <a:lnTo>
                    <a:pt x="0" y="84"/>
                  </a:lnTo>
                  <a:lnTo>
                    <a:pt x="550" y="236"/>
                  </a:lnTo>
                  <a:lnTo>
                    <a:pt x="935" y="100"/>
                  </a:lnTo>
                  <a:lnTo>
                    <a:pt x="267" y="0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4" name="Freeform 21"/>
            <p:cNvSpPr>
              <a:spLocks/>
            </p:cNvSpPr>
            <p:nvPr/>
          </p:nvSpPr>
          <p:spPr bwMode="auto">
            <a:xfrm>
              <a:off x="3519" y="2680"/>
              <a:ext cx="606" cy="209"/>
            </a:xfrm>
            <a:custGeom>
              <a:avLst/>
              <a:gdLst>
                <a:gd name="T0" fmla="*/ 1 w 1211"/>
                <a:gd name="T1" fmla="*/ 0 h 419"/>
                <a:gd name="T2" fmla="*/ 1 w 1211"/>
                <a:gd name="T3" fmla="*/ 0 h 419"/>
                <a:gd name="T4" fmla="*/ 0 w 1211"/>
                <a:gd name="T5" fmla="*/ 0 h 419"/>
                <a:gd name="T6" fmla="*/ 1 w 1211"/>
                <a:gd name="T7" fmla="*/ 0 h 419"/>
                <a:gd name="T8" fmla="*/ 1 w 1211"/>
                <a:gd name="T9" fmla="*/ 0 h 419"/>
                <a:gd name="T10" fmla="*/ 1 w 1211"/>
                <a:gd name="T11" fmla="*/ 0 h 419"/>
                <a:gd name="T12" fmla="*/ 1 w 1211"/>
                <a:gd name="T13" fmla="*/ 0 h 41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11" h="419">
                  <a:moveTo>
                    <a:pt x="631" y="0"/>
                  </a:moveTo>
                  <a:lnTo>
                    <a:pt x="459" y="119"/>
                  </a:lnTo>
                  <a:lnTo>
                    <a:pt x="0" y="230"/>
                  </a:lnTo>
                  <a:lnTo>
                    <a:pt x="564" y="299"/>
                  </a:lnTo>
                  <a:lnTo>
                    <a:pt x="867" y="419"/>
                  </a:lnTo>
                  <a:lnTo>
                    <a:pt x="1211" y="169"/>
                  </a:lnTo>
                  <a:lnTo>
                    <a:pt x="631" y="0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5" name="Freeform 22"/>
            <p:cNvSpPr>
              <a:spLocks/>
            </p:cNvSpPr>
            <p:nvPr/>
          </p:nvSpPr>
          <p:spPr bwMode="auto">
            <a:xfrm>
              <a:off x="4571" y="2829"/>
              <a:ext cx="814" cy="508"/>
            </a:xfrm>
            <a:custGeom>
              <a:avLst/>
              <a:gdLst>
                <a:gd name="T0" fmla="*/ 0 w 1629"/>
                <a:gd name="T1" fmla="*/ 1 h 1015"/>
                <a:gd name="T2" fmla="*/ 0 w 1629"/>
                <a:gd name="T3" fmla="*/ 0 h 1015"/>
                <a:gd name="T4" fmla="*/ 0 w 1629"/>
                <a:gd name="T5" fmla="*/ 1 h 1015"/>
                <a:gd name="T6" fmla="*/ 0 w 1629"/>
                <a:gd name="T7" fmla="*/ 1 h 1015"/>
                <a:gd name="T8" fmla="*/ 0 w 1629"/>
                <a:gd name="T9" fmla="*/ 1 h 1015"/>
                <a:gd name="T10" fmla="*/ 0 w 1629"/>
                <a:gd name="T11" fmla="*/ 1 h 1015"/>
                <a:gd name="T12" fmla="*/ 0 w 1629"/>
                <a:gd name="T13" fmla="*/ 1 h 1015"/>
                <a:gd name="T14" fmla="*/ 0 w 1629"/>
                <a:gd name="T15" fmla="*/ 1 h 1015"/>
                <a:gd name="T16" fmla="*/ 0 w 1629"/>
                <a:gd name="T17" fmla="*/ 1 h 1015"/>
                <a:gd name="T18" fmla="*/ 0 w 1629"/>
                <a:gd name="T19" fmla="*/ 1 h 101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29" h="1015">
                  <a:moveTo>
                    <a:pt x="0" y="86"/>
                  </a:moveTo>
                  <a:lnTo>
                    <a:pt x="317" y="0"/>
                  </a:lnTo>
                  <a:lnTo>
                    <a:pt x="694" y="16"/>
                  </a:lnTo>
                  <a:lnTo>
                    <a:pt x="1102" y="151"/>
                  </a:lnTo>
                  <a:lnTo>
                    <a:pt x="1391" y="344"/>
                  </a:lnTo>
                  <a:lnTo>
                    <a:pt x="1629" y="727"/>
                  </a:lnTo>
                  <a:lnTo>
                    <a:pt x="1379" y="789"/>
                  </a:lnTo>
                  <a:lnTo>
                    <a:pt x="1457" y="1015"/>
                  </a:lnTo>
                  <a:lnTo>
                    <a:pt x="66" y="821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6" name="Freeform 23"/>
            <p:cNvSpPr>
              <a:spLocks/>
            </p:cNvSpPr>
            <p:nvPr/>
          </p:nvSpPr>
          <p:spPr bwMode="auto">
            <a:xfrm>
              <a:off x="3881" y="3151"/>
              <a:ext cx="1458" cy="494"/>
            </a:xfrm>
            <a:custGeom>
              <a:avLst/>
              <a:gdLst>
                <a:gd name="T0" fmla="*/ 0 w 2916"/>
                <a:gd name="T1" fmla="*/ 0 h 989"/>
                <a:gd name="T2" fmla="*/ 1 w 2916"/>
                <a:gd name="T3" fmla="*/ 0 h 989"/>
                <a:gd name="T4" fmla="*/ 1 w 2916"/>
                <a:gd name="T5" fmla="*/ 0 h 989"/>
                <a:gd name="T6" fmla="*/ 1 w 2916"/>
                <a:gd name="T7" fmla="*/ 0 h 989"/>
                <a:gd name="T8" fmla="*/ 1 w 2916"/>
                <a:gd name="T9" fmla="*/ 0 h 989"/>
                <a:gd name="T10" fmla="*/ 0 w 2916"/>
                <a:gd name="T11" fmla="*/ 0 h 9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916" h="989">
                  <a:moveTo>
                    <a:pt x="0" y="489"/>
                  </a:moveTo>
                  <a:lnTo>
                    <a:pt x="1629" y="989"/>
                  </a:lnTo>
                  <a:lnTo>
                    <a:pt x="2916" y="422"/>
                  </a:lnTo>
                  <a:lnTo>
                    <a:pt x="2876" y="352"/>
                  </a:lnTo>
                  <a:lnTo>
                    <a:pt x="706" y="0"/>
                  </a:lnTo>
                  <a:lnTo>
                    <a:pt x="0" y="489"/>
                  </a:lnTo>
                  <a:close/>
                </a:path>
              </a:pathLst>
            </a:custGeom>
            <a:solidFill>
              <a:srgbClr val="7229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7" name="Freeform 24"/>
            <p:cNvSpPr>
              <a:spLocks/>
            </p:cNvSpPr>
            <p:nvPr/>
          </p:nvSpPr>
          <p:spPr bwMode="auto">
            <a:xfrm>
              <a:off x="3953" y="3240"/>
              <a:ext cx="1326" cy="312"/>
            </a:xfrm>
            <a:custGeom>
              <a:avLst/>
              <a:gdLst>
                <a:gd name="T0" fmla="*/ 0 w 2653"/>
                <a:gd name="T1" fmla="*/ 0 h 626"/>
                <a:gd name="T2" fmla="*/ 0 w 2653"/>
                <a:gd name="T3" fmla="*/ 0 h 626"/>
                <a:gd name="T4" fmla="*/ 0 w 2653"/>
                <a:gd name="T5" fmla="*/ 0 h 626"/>
                <a:gd name="T6" fmla="*/ 0 w 2653"/>
                <a:gd name="T7" fmla="*/ 0 h 626"/>
                <a:gd name="T8" fmla="*/ 0 w 2653"/>
                <a:gd name="T9" fmla="*/ 0 h 626"/>
                <a:gd name="T10" fmla="*/ 0 w 2653"/>
                <a:gd name="T11" fmla="*/ 0 h 626"/>
                <a:gd name="T12" fmla="*/ 0 w 2653"/>
                <a:gd name="T13" fmla="*/ 0 h 626"/>
                <a:gd name="T14" fmla="*/ 0 w 2653"/>
                <a:gd name="T15" fmla="*/ 0 h 6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53" h="626">
                  <a:moveTo>
                    <a:pt x="0" y="261"/>
                  </a:moveTo>
                  <a:lnTo>
                    <a:pt x="1104" y="626"/>
                  </a:lnTo>
                  <a:lnTo>
                    <a:pt x="1353" y="608"/>
                  </a:lnTo>
                  <a:lnTo>
                    <a:pt x="1722" y="626"/>
                  </a:lnTo>
                  <a:lnTo>
                    <a:pt x="2653" y="228"/>
                  </a:lnTo>
                  <a:lnTo>
                    <a:pt x="1643" y="0"/>
                  </a:lnTo>
                  <a:lnTo>
                    <a:pt x="198" y="70"/>
                  </a:lnTo>
                  <a:lnTo>
                    <a:pt x="0" y="261"/>
                  </a:lnTo>
                  <a:close/>
                </a:path>
              </a:pathLst>
            </a:custGeom>
            <a:solidFill>
              <a:srgbClr val="00CE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8" name="Freeform 25"/>
            <p:cNvSpPr>
              <a:spLocks/>
            </p:cNvSpPr>
            <p:nvPr/>
          </p:nvSpPr>
          <p:spPr bwMode="auto">
            <a:xfrm>
              <a:off x="3861" y="3133"/>
              <a:ext cx="1273" cy="385"/>
            </a:xfrm>
            <a:custGeom>
              <a:avLst/>
              <a:gdLst>
                <a:gd name="T0" fmla="*/ 0 w 2546"/>
                <a:gd name="T1" fmla="*/ 0 h 771"/>
                <a:gd name="T2" fmla="*/ 1 w 2546"/>
                <a:gd name="T3" fmla="*/ 0 h 771"/>
                <a:gd name="T4" fmla="*/ 1 w 2546"/>
                <a:gd name="T5" fmla="*/ 0 h 771"/>
                <a:gd name="T6" fmla="*/ 1 w 2546"/>
                <a:gd name="T7" fmla="*/ 0 h 771"/>
                <a:gd name="T8" fmla="*/ 1 w 2546"/>
                <a:gd name="T9" fmla="*/ 0 h 771"/>
                <a:gd name="T10" fmla="*/ 1 w 2546"/>
                <a:gd name="T11" fmla="*/ 0 h 771"/>
                <a:gd name="T12" fmla="*/ 1 w 2546"/>
                <a:gd name="T13" fmla="*/ 0 h 771"/>
                <a:gd name="T14" fmla="*/ 1 w 2546"/>
                <a:gd name="T15" fmla="*/ 0 h 771"/>
                <a:gd name="T16" fmla="*/ 1 w 2546"/>
                <a:gd name="T17" fmla="*/ 0 h 771"/>
                <a:gd name="T18" fmla="*/ 1 w 2546"/>
                <a:gd name="T19" fmla="*/ 0 h 771"/>
                <a:gd name="T20" fmla="*/ 1 w 2546"/>
                <a:gd name="T21" fmla="*/ 0 h 771"/>
                <a:gd name="T22" fmla="*/ 1 w 2546"/>
                <a:gd name="T23" fmla="*/ 0 h 771"/>
                <a:gd name="T24" fmla="*/ 0 w 2546"/>
                <a:gd name="T25" fmla="*/ 0 h 7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46" h="771">
                  <a:moveTo>
                    <a:pt x="0" y="167"/>
                  </a:moveTo>
                  <a:lnTo>
                    <a:pt x="225" y="181"/>
                  </a:lnTo>
                  <a:lnTo>
                    <a:pt x="421" y="119"/>
                  </a:lnTo>
                  <a:lnTo>
                    <a:pt x="668" y="0"/>
                  </a:lnTo>
                  <a:lnTo>
                    <a:pt x="2546" y="315"/>
                  </a:lnTo>
                  <a:lnTo>
                    <a:pt x="2366" y="458"/>
                  </a:lnTo>
                  <a:lnTo>
                    <a:pt x="1866" y="593"/>
                  </a:lnTo>
                  <a:lnTo>
                    <a:pt x="1603" y="771"/>
                  </a:lnTo>
                  <a:lnTo>
                    <a:pt x="1471" y="703"/>
                  </a:lnTo>
                  <a:lnTo>
                    <a:pt x="1117" y="670"/>
                  </a:lnTo>
                  <a:lnTo>
                    <a:pt x="659" y="507"/>
                  </a:lnTo>
                  <a:lnTo>
                    <a:pt x="240" y="283"/>
                  </a:lnTo>
                  <a:lnTo>
                    <a:pt x="0" y="167"/>
                  </a:lnTo>
                  <a:close/>
                </a:path>
              </a:pathLst>
            </a:custGeom>
            <a:solidFill>
              <a:srgbClr val="FFFFFF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9" name="Freeform 26"/>
            <p:cNvSpPr>
              <a:spLocks/>
            </p:cNvSpPr>
            <p:nvPr/>
          </p:nvSpPr>
          <p:spPr bwMode="auto">
            <a:xfrm>
              <a:off x="4253" y="2803"/>
              <a:ext cx="515" cy="229"/>
            </a:xfrm>
            <a:custGeom>
              <a:avLst/>
              <a:gdLst>
                <a:gd name="T0" fmla="*/ 1 w 1029"/>
                <a:gd name="T1" fmla="*/ 1 h 458"/>
                <a:gd name="T2" fmla="*/ 1 w 1029"/>
                <a:gd name="T3" fmla="*/ 1 h 458"/>
                <a:gd name="T4" fmla="*/ 1 w 1029"/>
                <a:gd name="T5" fmla="*/ 1 h 458"/>
                <a:gd name="T6" fmla="*/ 1 w 1029"/>
                <a:gd name="T7" fmla="*/ 1 h 458"/>
                <a:gd name="T8" fmla="*/ 1 w 1029"/>
                <a:gd name="T9" fmla="*/ 1 h 458"/>
                <a:gd name="T10" fmla="*/ 0 w 1029"/>
                <a:gd name="T11" fmla="*/ 1 h 458"/>
                <a:gd name="T12" fmla="*/ 1 w 1029"/>
                <a:gd name="T13" fmla="*/ 1 h 458"/>
                <a:gd name="T14" fmla="*/ 0 w 1029"/>
                <a:gd name="T15" fmla="*/ 1 h 458"/>
                <a:gd name="T16" fmla="*/ 1 w 1029"/>
                <a:gd name="T17" fmla="*/ 1 h 458"/>
                <a:gd name="T18" fmla="*/ 1 w 1029"/>
                <a:gd name="T19" fmla="*/ 1 h 458"/>
                <a:gd name="T20" fmla="*/ 1 w 1029"/>
                <a:gd name="T21" fmla="*/ 1 h 458"/>
                <a:gd name="T22" fmla="*/ 1 w 1029"/>
                <a:gd name="T23" fmla="*/ 1 h 458"/>
                <a:gd name="T24" fmla="*/ 1 w 1029"/>
                <a:gd name="T25" fmla="*/ 0 h 458"/>
                <a:gd name="T26" fmla="*/ 1 w 1029"/>
                <a:gd name="T27" fmla="*/ 1 h 458"/>
                <a:gd name="T28" fmla="*/ 1 w 1029"/>
                <a:gd name="T29" fmla="*/ 1 h 458"/>
                <a:gd name="T30" fmla="*/ 1 w 1029"/>
                <a:gd name="T31" fmla="*/ 1 h 458"/>
                <a:gd name="T32" fmla="*/ 1 w 1029"/>
                <a:gd name="T33" fmla="*/ 1 h 458"/>
                <a:gd name="T34" fmla="*/ 1 w 1029"/>
                <a:gd name="T35" fmla="*/ 1 h 458"/>
                <a:gd name="T36" fmla="*/ 1 w 1029"/>
                <a:gd name="T37" fmla="*/ 1 h 4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029" h="458">
                  <a:moveTo>
                    <a:pt x="218" y="408"/>
                  </a:moveTo>
                  <a:lnTo>
                    <a:pt x="93" y="423"/>
                  </a:lnTo>
                  <a:lnTo>
                    <a:pt x="108" y="396"/>
                  </a:lnTo>
                  <a:lnTo>
                    <a:pt x="27" y="362"/>
                  </a:lnTo>
                  <a:lnTo>
                    <a:pt x="52" y="305"/>
                  </a:lnTo>
                  <a:lnTo>
                    <a:pt x="0" y="237"/>
                  </a:lnTo>
                  <a:lnTo>
                    <a:pt x="108" y="237"/>
                  </a:lnTo>
                  <a:lnTo>
                    <a:pt x="0" y="172"/>
                  </a:lnTo>
                  <a:lnTo>
                    <a:pt x="52" y="119"/>
                  </a:lnTo>
                  <a:lnTo>
                    <a:pt x="126" y="152"/>
                  </a:lnTo>
                  <a:lnTo>
                    <a:pt x="322" y="35"/>
                  </a:lnTo>
                  <a:lnTo>
                    <a:pt x="475" y="35"/>
                  </a:lnTo>
                  <a:lnTo>
                    <a:pt x="530" y="0"/>
                  </a:lnTo>
                  <a:lnTo>
                    <a:pt x="659" y="103"/>
                  </a:lnTo>
                  <a:lnTo>
                    <a:pt x="939" y="203"/>
                  </a:lnTo>
                  <a:lnTo>
                    <a:pt x="1029" y="396"/>
                  </a:lnTo>
                  <a:lnTo>
                    <a:pt x="712" y="458"/>
                  </a:lnTo>
                  <a:lnTo>
                    <a:pt x="283" y="345"/>
                  </a:lnTo>
                  <a:lnTo>
                    <a:pt x="218" y="408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0" name="Freeform 27"/>
            <p:cNvSpPr>
              <a:spLocks/>
            </p:cNvSpPr>
            <p:nvPr/>
          </p:nvSpPr>
          <p:spPr bwMode="auto">
            <a:xfrm>
              <a:off x="4171" y="2931"/>
              <a:ext cx="677" cy="359"/>
            </a:xfrm>
            <a:custGeom>
              <a:avLst/>
              <a:gdLst>
                <a:gd name="T0" fmla="*/ 1 w 1353"/>
                <a:gd name="T1" fmla="*/ 0 h 720"/>
                <a:gd name="T2" fmla="*/ 1 w 1353"/>
                <a:gd name="T3" fmla="*/ 0 h 720"/>
                <a:gd name="T4" fmla="*/ 1 w 1353"/>
                <a:gd name="T5" fmla="*/ 0 h 720"/>
                <a:gd name="T6" fmla="*/ 1 w 1353"/>
                <a:gd name="T7" fmla="*/ 0 h 720"/>
                <a:gd name="T8" fmla="*/ 1 w 1353"/>
                <a:gd name="T9" fmla="*/ 0 h 720"/>
                <a:gd name="T10" fmla="*/ 0 w 1353"/>
                <a:gd name="T11" fmla="*/ 0 h 720"/>
                <a:gd name="T12" fmla="*/ 1 w 1353"/>
                <a:gd name="T13" fmla="*/ 0 h 720"/>
                <a:gd name="T14" fmla="*/ 1 w 1353"/>
                <a:gd name="T15" fmla="*/ 0 h 720"/>
                <a:gd name="T16" fmla="*/ 1 w 1353"/>
                <a:gd name="T17" fmla="*/ 0 h 720"/>
                <a:gd name="T18" fmla="*/ 1 w 1353"/>
                <a:gd name="T19" fmla="*/ 0 h 720"/>
                <a:gd name="T20" fmla="*/ 1 w 1353"/>
                <a:gd name="T21" fmla="*/ 0 h 720"/>
                <a:gd name="T22" fmla="*/ 1 w 1353"/>
                <a:gd name="T23" fmla="*/ 0 h 720"/>
                <a:gd name="T24" fmla="*/ 1 w 1353"/>
                <a:gd name="T25" fmla="*/ 0 h 720"/>
                <a:gd name="T26" fmla="*/ 1 w 1353"/>
                <a:gd name="T27" fmla="*/ 0 h 720"/>
                <a:gd name="T28" fmla="*/ 1 w 1353"/>
                <a:gd name="T29" fmla="*/ 0 h 720"/>
                <a:gd name="T30" fmla="*/ 1 w 1353"/>
                <a:gd name="T31" fmla="*/ 0 h 720"/>
                <a:gd name="T32" fmla="*/ 1 w 1353"/>
                <a:gd name="T33" fmla="*/ 0 h 720"/>
                <a:gd name="T34" fmla="*/ 1 w 1353"/>
                <a:gd name="T35" fmla="*/ 0 h 72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353" h="720">
                  <a:moveTo>
                    <a:pt x="536" y="0"/>
                  </a:moveTo>
                  <a:lnTo>
                    <a:pt x="383" y="141"/>
                  </a:lnTo>
                  <a:lnTo>
                    <a:pt x="330" y="287"/>
                  </a:lnTo>
                  <a:lnTo>
                    <a:pt x="141" y="506"/>
                  </a:lnTo>
                  <a:lnTo>
                    <a:pt x="14" y="636"/>
                  </a:lnTo>
                  <a:lnTo>
                    <a:pt x="0" y="688"/>
                  </a:lnTo>
                  <a:lnTo>
                    <a:pt x="39" y="720"/>
                  </a:lnTo>
                  <a:lnTo>
                    <a:pt x="165" y="703"/>
                  </a:lnTo>
                  <a:lnTo>
                    <a:pt x="355" y="668"/>
                  </a:lnTo>
                  <a:lnTo>
                    <a:pt x="522" y="703"/>
                  </a:lnTo>
                  <a:lnTo>
                    <a:pt x="837" y="703"/>
                  </a:lnTo>
                  <a:lnTo>
                    <a:pt x="1246" y="653"/>
                  </a:lnTo>
                  <a:lnTo>
                    <a:pt x="1353" y="586"/>
                  </a:lnTo>
                  <a:lnTo>
                    <a:pt x="1246" y="220"/>
                  </a:lnTo>
                  <a:lnTo>
                    <a:pt x="931" y="237"/>
                  </a:lnTo>
                  <a:lnTo>
                    <a:pt x="812" y="123"/>
                  </a:lnTo>
                  <a:lnTo>
                    <a:pt x="601" y="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FFC17D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1" name="Freeform 28"/>
            <p:cNvSpPr>
              <a:spLocks/>
            </p:cNvSpPr>
            <p:nvPr/>
          </p:nvSpPr>
          <p:spPr bwMode="auto">
            <a:xfrm>
              <a:off x="4336" y="3265"/>
              <a:ext cx="512" cy="187"/>
            </a:xfrm>
            <a:custGeom>
              <a:avLst/>
              <a:gdLst>
                <a:gd name="T0" fmla="*/ 1 w 1023"/>
                <a:gd name="T1" fmla="*/ 0 h 375"/>
                <a:gd name="T2" fmla="*/ 1 w 1023"/>
                <a:gd name="T3" fmla="*/ 0 h 375"/>
                <a:gd name="T4" fmla="*/ 1 w 1023"/>
                <a:gd name="T5" fmla="*/ 0 h 375"/>
                <a:gd name="T6" fmla="*/ 1 w 1023"/>
                <a:gd name="T7" fmla="*/ 0 h 375"/>
                <a:gd name="T8" fmla="*/ 1 w 1023"/>
                <a:gd name="T9" fmla="*/ 0 h 375"/>
                <a:gd name="T10" fmla="*/ 1 w 1023"/>
                <a:gd name="T11" fmla="*/ 0 h 375"/>
                <a:gd name="T12" fmla="*/ 1 w 1023"/>
                <a:gd name="T13" fmla="*/ 0 h 375"/>
                <a:gd name="T14" fmla="*/ 1 w 1023"/>
                <a:gd name="T15" fmla="*/ 0 h 375"/>
                <a:gd name="T16" fmla="*/ 0 w 1023"/>
                <a:gd name="T17" fmla="*/ 0 h 375"/>
                <a:gd name="T18" fmla="*/ 1 w 1023"/>
                <a:gd name="T19" fmla="*/ 0 h 3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23" h="375">
                  <a:moveTo>
                    <a:pt x="40" y="375"/>
                  </a:moveTo>
                  <a:lnTo>
                    <a:pt x="218" y="359"/>
                  </a:lnTo>
                  <a:lnTo>
                    <a:pt x="376" y="347"/>
                  </a:lnTo>
                  <a:lnTo>
                    <a:pt x="681" y="178"/>
                  </a:lnTo>
                  <a:lnTo>
                    <a:pt x="1023" y="0"/>
                  </a:lnTo>
                  <a:lnTo>
                    <a:pt x="928" y="0"/>
                  </a:lnTo>
                  <a:lnTo>
                    <a:pt x="535" y="52"/>
                  </a:lnTo>
                  <a:lnTo>
                    <a:pt x="192" y="178"/>
                  </a:lnTo>
                  <a:lnTo>
                    <a:pt x="0" y="297"/>
                  </a:lnTo>
                  <a:lnTo>
                    <a:pt x="40" y="375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2" name="Freeform 29"/>
            <p:cNvSpPr>
              <a:spLocks/>
            </p:cNvSpPr>
            <p:nvPr/>
          </p:nvSpPr>
          <p:spPr bwMode="auto">
            <a:xfrm>
              <a:off x="4884" y="3430"/>
              <a:ext cx="428" cy="72"/>
            </a:xfrm>
            <a:custGeom>
              <a:avLst/>
              <a:gdLst>
                <a:gd name="T0" fmla="*/ 0 w 856"/>
                <a:gd name="T1" fmla="*/ 0 h 145"/>
                <a:gd name="T2" fmla="*/ 1 w 856"/>
                <a:gd name="T3" fmla="*/ 0 h 145"/>
                <a:gd name="T4" fmla="*/ 1 w 856"/>
                <a:gd name="T5" fmla="*/ 0 h 145"/>
                <a:gd name="T6" fmla="*/ 1 w 856"/>
                <a:gd name="T7" fmla="*/ 0 h 145"/>
                <a:gd name="T8" fmla="*/ 1 w 856"/>
                <a:gd name="T9" fmla="*/ 0 h 145"/>
                <a:gd name="T10" fmla="*/ 1 w 856"/>
                <a:gd name="T11" fmla="*/ 0 h 145"/>
                <a:gd name="T12" fmla="*/ 0 w 856"/>
                <a:gd name="T13" fmla="*/ 0 h 14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56" h="145">
                  <a:moveTo>
                    <a:pt x="0" y="60"/>
                  </a:moveTo>
                  <a:lnTo>
                    <a:pt x="349" y="77"/>
                  </a:lnTo>
                  <a:lnTo>
                    <a:pt x="792" y="145"/>
                  </a:lnTo>
                  <a:lnTo>
                    <a:pt x="856" y="45"/>
                  </a:lnTo>
                  <a:lnTo>
                    <a:pt x="541" y="17"/>
                  </a:lnTo>
                  <a:lnTo>
                    <a:pt x="104" y="0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FFFF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3" name="Freeform 30"/>
            <p:cNvSpPr>
              <a:spLocks/>
            </p:cNvSpPr>
            <p:nvPr/>
          </p:nvSpPr>
          <p:spPr bwMode="auto">
            <a:xfrm>
              <a:off x="4274" y="2803"/>
              <a:ext cx="409" cy="136"/>
            </a:xfrm>
            <a:custGeom>
              <a:avLst/>
              <a:gdLst>
                <a:gd name="T0" fmla="*/ 0 w 818"/>
                <a:gd name="T1" fmla="*/ 1 h 271"/>
                <a:gd name="T2" fmla="*/ 1 w 818"/>
                <a:gd name="T3" fmla="*/ 1 h 271"/>
                <a:gd name="T4" fmla="*/ 1 w 818"/>
                <a:gd name="T5" fmla="*/ 1 h 271"/>
                <a:gd name="T6" fmla="*/ 1 w 818"/>
                <a:gd name="T7" fmla="*/ 1 h 271"/>
                <a:gd name="T8" fmla="*/ 1 w 818"/>
                <a:gd name="T9" fmla="*/ 0 h 271"/>
                <a:gd name="T10" fmla="*/ 1 w 818"/>
                <a:gd name="T11" fmla="*/ 1 h 271"/>
                <a:gd name="T12" fmla="*/ 1 w 818"/>
                <a:gd name="T13" fmla="*/ 1 h 271"/>
                <a:gd name="T14" fmla="*/ 1 w 818"/>
                <a:gd name="T15" fmla="*/ 1 h 271"/>
                <a:gd name="T16" fmla="*/ 1 w 818"/>
                <a:gd name="T17" fmla="*/ 0 h 271"/>
                <a:gd name="T18" fmla="*/ 1 w 818"/>
                <a:gd name="T19" fmla="*/ 1 h 271"/>
                <a:gd name="T20" fmla="*/ 1 w 818"/>
                <a:gd name="T21" fmla="*/ 1 h 271"/>
                <a:gd name="T22" fmla="*/ 1 w 818"/>
                <a:gd name="T23" fmla="*/ 1 h 271"/>
                <a:gd name="T24" fmla="*/ 1 w 818"/>
                <a:gd name="T25" fmla="*/ 1 h 271"/>
                <a:gd name="T26" fmla="*/ 1 w 818"/>
                <a:gd name="T27" fmla="*/ 1 h 271"/>
                <a:gd name="T28" fmla="*/ 1 w 818"/>
                <a:gd name="T29" fmla="*/ 1 h 271"/>
                <a:gd name="T30" fmla="*/ 1 w 818"/>
                <a:gd name="T31" fmla="*/ 1 h 271"/>
                <a:gd name="T32" fmla="*/ 1 w 818"/>
                <a:gd name="T33" fmla="*/ 1 h 271"/>
                <a:gd name="T34" fmla="*/ 1 w 818"/>
                <a:gd name="T35" fmla="*/ 1 h 271"/>
                <a:gd name="T36" fmla="*/ 1 w 818"/>
                <a:gd name="T37" fmla="*/ 1 h 271"/>
                <a:gd name="T38" fmla="*/ 1 w 818"/>
                <a:gd name="T39" fmla="*/ 1 h 271"/>
                <a:gd name="T40" fmla="*/ 1 w 818"/>
                <a:gd name="T41" fmla="*/ 1 h 271"/>
                <a:gd name="T42" fmla="*/ 1 w 818"/>
                <a:gd name="T43" fmla="*/ 1 h 271"/>
                <a:gd name="T44" fmla="*/ 1 w 818"/>
                <a:gd name="T45" fmla="*/ 1 h 271"/>
                <a:gd name="T46" fmla="*/ 1 w 818"/>
                <a:gd name="T47" fmla="*/ 1 h 271"/>
                <a:gd name="T48" fmla="*/ 1 w 818"/>
                <a:gd name="T49" fmla="*/ 1 h 271"/>
                <a:gd name="T50" fmla="*/ 1 w 818"/>
                <a:gd name="T51" fmla="*/ 1 h 271"/>
                <a:gd name="T52" fmla="*/ 1 w 818"/>
                <a:gd name="T53" fmla="*/ 1 h 271"/>
                <a:gd name="T54" fmla="*/ 1 w 818"/>
                <a:gd name="T55" fmla="*/ 1 h 271"/>
                <a:gd name="T56" fmla="*/ 1 w 818"/>
                <a:gd name="T57" fmla="*/ 1 h 271"/>
                <a:gd name="T58" fmla="*/ 1 w 818"/>
                <a:gd name="T59" fmla="*/ 1 h 271"/>
                <a:gd name="T60" fmla="*/ 1 w 818"/>
                <a:gd name="T61" fmla="*/ 1 h 271"/>
                <a:gd name="T62" fmla="*/ 1 w 818"/>
                <a:gd name="T63" fmla="*/ 1 h 271"/>
                <a:gd name="T64" fmla="*/ 1 w 818"/>
                <a:gd name="T65" fmla="*/ 1 h 271"/>
                <a:gd name="T66" fmla="*/ 1 w 818"/>
                <a:gd name="T67" fmla="*/ 1 h 271"/>
                <a:gd name="T68" fmla="*/ 1 w 818"/>
                <a:gd name="T69" fmla="*/ 1 h 271"/>
                <a:gd name="T70" fmla="*/ 1 w 818"/>
                <a:gd name="T71" fmla="*/ 1 h 271"/>
                <a:gd name="T72" fmla="*/ 1 w 818"/>
                <a:gd name="T73" fmla="*/ 1 h 271"/>
                <a:gd name="T74" fmla="*/ 0 w 818"/>
                <a:gd name="T75" fmla="*/ 1 h 27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818" h="271">
                  <a:moveTo>
                    <a:pt x="0" y="138"/>
                  </a:moveTo>
                  <a:lnTo>
                    <a:pt x="98" y="138"/>
                  </a:lnTo>
                  <a:lnTo>
                    <a:pt x="204" y="52"/>
                  </a:lnTo>
                  <a:lnTo>
                    <a:pt x="282" y="19"/>
                  </a:lnTo>
                  <a:lnTo>
                    <a:pt x="331" y="0"/>
                  </a:lnTo>
                  <a:lnTo>
                    <a:pt x="435" y="19"/>
                  </a:lnTo>
                  <a:lnTo>
                    <a:pt x="513" y="68"/>
                  </a:lnTo>
                  <a:lnTo>
                    <a:pt x="567" y="119"/>
                  </a:lnTo>
                  <a:lnTo>
                    <a:pt x="490" y="0"/>
                  </a:lnTo>
                  <a:lnTo>
                    <a:pt x="540" y="19"/>
                  </a:lnTo>
                  <a:lnTo>
                    <a:pt x="632" y="119"/>
                  </a:lnTo>
                  <a:lnTo>
                    <a:pt x="672" y="86"/>
                  </a:lnTo>
                  <a:lnTo>
                    <a:pt x="672" y="119"/>
                  </a:lnTo>
                  <a:lnTo>
                    <a:pt x="818" y="172"/>
                  </a:lnTo>
                  <a:lnTo>
                    <a:pt x="726" y="152"/>
                  </a:lnTo>
                  <a:lnTo>
                    <a:pt x="672" y="138"/>
                  </a:lnTo>
                  <a:lnTo>
                    <a:pt x="607" y="138"/>
                  </a:lnTo>
                  <a:lnTo>
                    <a:pt x="553" y="188"/>
                  </a:lnTo>
                  <a:lnTo>
                    <a:pt x="501" y="237"/>
                  </a:lnTo>
                  <a:lnTo>
                    <a:pt x="435" y="255"/>
                  </a:lnTo>
                  <a:lnTo>
                    <a:pt x="384" y="271"/>
                  </a:lnTo>
                  <a:lnTo>
                    <a:pt x="343" y="237"/>
                  </a:lnTo>
                  <a:lnTo>
                    <a:pt x="317" y="221"/>
                  </a:lnTo>
                  <a:lnTo>
                    <a:pt x="269" y="188"/>
                  </a:lnTo>
                  <a:lnTo>
                    <a:pt x="178" y="203"/>
                  </a:lnTo>
                  <a:lnTo>
                    <a:pt x="150" y="221"/>
                  </a:lnTo>
                  <a:lnTo>
                    <a:pt x="257" y="152"/>
                  </a:lnTo>
                  <a:lnTo>
                    <a:pt x="450" y="203"/>
                  </a:lnTo>
                  <a:lnTo>
                    <a:pt x="292" y="119"/>
                  </a:lnTo>
                  <a:lnTo>
                    <a:pt x="475" y="188"/>
                  </a:lnTo>
                  <a:lnTo>
                    <a:pt x="317" y="86"/>
                  </a:lnTo>
                  <a:lnTo>
                    <a:pt x="501" y="138"/>
                  </a:lnTo>
                  <a:lnTo>
                    <a:pt x="357" y="52"/>
                  </a:lnTo>
                  <a:lnTo>
                    <a:pt x="303" y="52"/>
                  </a:lnTo>
                  <a:lnTo>
                    <a:pt x="243" y="68"/>
                  </a:lnTo>
                  <a:lnTo>
                    <a:pt x="165" y="103"/>
                  </a:lnTo>
                  <a:lnTo>
                    <a:pt x="112" y="172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4274" y="2913"/>
              <a:ext cx="158" cy="161"/>
            </a:xfrm>
            <a:custGeom>
              <a:avLst/>
              <a:gdLst>
                <a:gd name="T0" fmla="*/ 0 w 317"/>
                <a:gd name="T1" fmla="*/ 1 h 321"/>
                <a:gd name="T2" fmla="*/ 0 w 317"/>
                <a:gd name="T3" fmla="*/ 1 h 321"/>
                <a:gd name="T4" fmla="*/ 0 w 317"/>
                <a:gd name="T5" fmla="*/ 1 h 321"/>
                <a:gd name="T6" fmla="*/ 0 w 317"/>
                <a:gd name="T7" fmla="*/ 1 h 321"/>
                <a:gd name="T8" fmla="*/ 0 w 317"/>
                <a:gd name="T9" fmla="*/ 1 h 321"/>
                <a:gd name="T10" fmla="*/ 0 w 317"/>
                <a:gd name="T11" fmla="*/ 1 h 321"/>
                <a:gd name="T12" fmla="*/ 0 w 317"/>
                <a:gd name="T13" fmla="*/ 1 h 321"/>
                <a:gd name="T14" fmla="*/ 0 w 317"/>
                <a:gd name="T15" fmla="*/ 1 h 321"/>
                <a:gd name="T16" fmla="*/ 0 w 317"/>
                <a:gd name="T17" fmla="*/ 1 h 321"/>
                <a:gd name="T18" fmla="*/ 0 w 317"/>
                <a:gd name="T19" fmla="*/ 1 h 321"/>
                <a:gd name="T20" fmla="*/ 0 w 317"/>
                <a:gd name="T21" fmla="*/ 1 h 321"/>
                <a:gd name="T22" fmla="*/ 0 w 317"/>
                <a:gd name="T23" fmla="*/ 1 h 321"/>
                <a:gd name="T24" fmla="*/ 0 w 317"/>
                <a:gd name="T25" fmla="*/ 1 h 321"/>
                <a:gd name="T26" fmla="*/ 0 w 317"/>
                <a:gd name="T27" fmla="*/ 0 h 321"/>
                <a:gd name="T28" fmla="*/ 0 w 317"/>
                <a:gd name="T29" fmla="*/ 1 h 321"/>
                <a:gd name="T30" fmla="*/ 0 w 317"/>
                <a:gd name="T31" fmla="*/ 1 h 3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7" h="321">
                  <a:moveTo>
                    <a:pt x="138" y="16"/>
                  </a:moveTo>
                  <a:lnTo>
                    <a:pt x="98" y="67"/>
                  </a:lnTo>
                  <a:lnTo>
                    <a:pt x="39" y="84"/>
                  </a:lnTo>
                  <a:lnTo>
                    <a:pt x="0" y="84"/>
                  </a:lnTo>
                  <a:lnTo>
                    <a:pt x="112" y="84"/>
                  </a:lnTo>
                  <a:lnTo>
                    <a:pt x="39" y="157"/>
                  </a:lnTo>
                  <a:lnTo>
                    <a:pt x="125" y="141"/>
                  </a:lnTo>
                  <a:lnTo>
                    <a:pt x="112" y="187"/>
                  </a:lnTo>
                  <a:lnTo>
                    <a:pt x="150" y="202"/>
                  </a:lnTo>
                  <a:lnTo>
                    <a:pt x="125" y="321"/>
                  </a:lnTo>
                  <a:lnTo>
                    <a:pt x="218" y="141"/>
                  </a:lnTo>
                  <a:lnTo>
                    <a:pt x="282" y="67"/>
                  </a:lnTo>
                  <a:lnTo>
                    <a:pt x="317" y="50"/>
                  </a:lnTo>
                  <a:lnTo>
                    <a:pt x="269" y="0"/>
                  </a:lnTo>
                  <a:lnTo>
                    <a:pt x="204" y="16"/>
                  </a:lnTo>
                  <a:lnTo>
                    <a:pt x="138" y="1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4171" y="3040"/>
              <a:ext cx="532" cy="259"/>
            </a:xfrm>
            <a:custGeom>
              <a:avLst/>
              <a:gdLst>
                <a:gd name="T0" fmla="*/ 1 w 1064"/>
                <a:gd name="T1" fmla="*/ 1 h 517"/>
                <a:gd name="T2" fmla="*/ 1 w 1064"/>
                <a:gd name="T3" fmla="*/ 1 h 517"/>
                <a:gd name="T4" fmla="*/ 1 w 1064"/>
                <a:gd name="T5" fmla="*/ 0 h 517"/>
                <a:gd name="T6" fmla="*/ 1 w 1064"/>
                <a:gd name="T7" fmla="*/ 1 h 517"/>
                <a:gd name="T8" fmla="*/ 1 w 1064"/>
                <a:gd name="T9" fmla="*/ 1 h 517"/>
                <a:gd name="T10" fmla="*/ 1 w 1064"/>
                <a:gd name="T11" fmla="*/ 1 h 517"/>
                <a:gd name="T12" fmla="*/ 1 w 1064"/>
                <a:gd name="T13" fmla="*/ 0 h 517"/>
                <a:gd name="T14" fmla="*/ 1 w 1064"/>
                <a:gd name="T15" fmla="*/ 0 h 517"/>
                <a:gd name="T16" fmla="*/ 1 w 1064"/>
                <a:gd name="T17" fmla="*/ 1 h 517"/>
                <a:gd name="T18" fmla="*/ 1 w 1064"/>
                <a:gd name="T19" fmla="*/ 1 h 517"/>
                <a:gd name="T20" fmla="*/ 1 w 1064"/>
                <a:gd name="T21" fmla="*/ 1 h 517"/>
                <a:gd name="T22" fmla="*/ 1 w 1064"/>
                <a:gd name="T23" fmla="*/ 1 h 517"/>
                <a:gd name="T24" fmla="*/ 1 w 1064"/>
                <a:gd name="T25" fmla="*/ 1 h 517"/>
                <a:gd name="T26" fmla="*/ 1 w 1064"/>
                <a:gd name="T27" fmla="*/ 1 h 517"/>
                <a:gd name="T28" fmla="*/ 1 w 1064"/>
                <a:gd name="T29" fmla="*/ 1 h 517"/>
                <a:gd name="T30" fmla="*/ 1 w 1064"/>
                <a:gd name="T31" fmla="*/ 1 h 517"/>
                <a:gd name="T32" fmla="*/ 1 w 1064"/>
                <a:gd name="T33" fmla="*/ 1 h 517"/>
                <a:gd name="T34" fmla="*/ 1 w 1064"/>
                <a:gd name="T35" fmla="*/ 1 h 517"/>
                <a:gd name="T36" fmla="*/ 1 w 1064"/>
                <a:gd name="T37" fmla="*/ 1 h 517"/>
                <a:gd name="T38" fmla="*/ 1 w 1064"/>
                <a:gd name="T39" fmla="*/ 1 h 517"/>
                <a:gd name="T40" fmla="*/ 1 w 1064"/>
                <a:gd name="T41" fmla="*/ 1 h 517"/>
                <a:gd name="T42" fmla="*/ 1 w 1064"/>
                <a:gd name="T43" fmla="*/ 1 h 517"/>
                <a:gd name="T44" fmla="*/ 1 w 1064"/>
                <a:gd name="T45" fmla="*/ 1 h 517"/>
                <a:gd name="T46" fmla="*/ 1 w 1064"/>
                <a:gd name="T47" fmla="*/ 1 h 517"/>
                <a:gd name="T48" fmla="*/ 1 w 1064"/>
                <a:gd name="T49" fmla="*/ 1 h 517"/>
                <a:gd name="T50" fmla="*/ 1 w 1064"/>
                <a:gd name="T51" fmla="*/ 1 h 517"/>
                <a:gd name="T52" fmla="*/ 1 w 1064"/>
                <a:gd name="T53" fmla="*/ 1 h 517"/>
                <a:gd name="T54" fmla="*/ 1 w 1064"/>
                <a:gd name="T55" fmla="*/ 1 h 517"/>
                <a:gd name="T56" fmla="*/ 1 w 1064"/>
                <a:gd name="T57" fmla="*/ 1 h 517"/>
                <a:gd name="T58" fmla="*/ 1 w 1064"/>
                <a:gd name="T59" fmla="*/ 1 h 517"/>
                <a:gd name="T60" fmla="*/ 1 w 1064"/>
                <a:gd name="T61" fmla="*/ 1 h 517"/>
                <a:gd name="T62" fmla="*/ 1 w 1064"/>
                <a:gd name="T63" fmla="*/ 1 h 517"/>
                <a:gd name="T64" fmla="*/ 1 w 1064"/>
                <a:gd name="T65" fmla="*/ 1 h 517"/>
                <a:gd name="T66" fmla="*/ 1 w 1064"/>
                <a:gd name="T67" fmla="*/ 1 h 517"/>
                <a:gd name="T68" fmla="*/ 1 w 1064"/>
                <a:gd name="T69" fmla="*/ 1 h 517"/>
                <a:gd name="T70" fmla="*/ 1 w 1064"/>
                <a:gd name="T71" fmla="*/ 1 h 517"/>
                <a:gd name="T72" fmla="*/ 1 w 1064"/>
                <a:gd name="T73" fmla="*/ 1 h 517"/>
                <a:gd name="T74" fmla="*/ 1 w 1064"/>
                <a:gd name="T75" fmla="*/ 1 h 517"/>
                <a:gd name="T76" fmla="*/ 1 w 1064"/>
                <a:gd name="T77" fmla="*/ 1 h 517"/>
                <a:gd name="T78" fmla="*/ 1 w 1064"/>
                <a:gd name="T79" fmla="*/ 1 h 517"/>
                <a:gd name="T80" fmla="*/ 1 w 1064"/>
                <a:gd name="T81" fmla="*/ 1 h 51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064" h="517">
                  <a:moveTo>
                    <a:pt x="48" y="321"/>
                  </a:moveTo>
                  <a:lnTo>
                    <a:pt x="14" y="236"/>
                  </a:lnTo>
                  <a:lnTo>
                    <a:pt x="14" y="152"/>
                  </a:lnTo>
                  <a:lnTo>
                    <a:pt x="39" y="84"/>
                  </a:lnTo>
                  <a:lnTo>
                    <a:pt x="86" y="32"/>
                  </a:lnTo>
                  <a:lnTo>
                    <a:pt x="141" y="0"/>
                  </a:lnTo>
                  <a:lnTo>
                    <a:pt x="192" y="17"/>
                  </a:lnTo>
                  <a:lnTo>
                    <a:pt x="231" y="32"/>
                  </a:lnTo>
                  <a:lnTo>
                    <a:pt x="258" y="84"/>
                  </a:lnTo>
                  <a:lnTo>
                    <a:pt x="273" y="152"/>
                  </a:lnTo>
                  <a:lnTo>
                    <a:pt x="303" y="185"/>
                  </a:lnTo>
                  <a:lnTo>
                    <a:pt x="330" y="84"/>
                  </a:lnTo>
                  <a:lnTo>
                    <a:pt x="370" y="32"/>
                  </a:lnTo>
                  <a:lnTo>
                    <a:pt x="396" y="0"/>
                  </a:lnTo>
                  <a:lnTo>
                    <a:pt x="448" y="0"/>
                  </a:lnTo>
                  <a:lnTo>
                    <a:pt x="497" y="0"/>
                  </a:lnTo>
                  <a:lnTo>
                    <a:pt x="396" y="32"/>
                  </a:lnTo>
                  <a:lnTo>
                    <a:pt x="355" y="67"/>
                  </a:lnTo>
                  <a:lnTo>
                    <a:pt x="343" y="117"/>
                  </a:lnTo>
                  <a:lnTo>
                    <a:pt x="343" y="185"/>
                  </a:lnTo>
                  <a:lnTo>
                    <a:pt x="355" y="253"/>
                  </a:lnTo>
                  <a:lnTo>
                    <a:pt x="383" y="321"/>
                  </a:lnTo>
                  <a:lnTo>
                    <a:pt x="448" y="366"/>
                  </a:lnTo>
                  <a:lnTo>
                    <a:pt x="508" y="382"/>
                  </a:lnTo>
                  <a:lnTo>
                    <a:pt x="575" y="366"/>
                  </a:lnTo>
                  <a:lnTo>
                    <a:pt x="628" y="338"/>
                  </a:lnTo>
                  <a:lnTo>
                    <a:pt x="640" y="286"/>
                  </a:lnTo>
                  <a:lnTo>
                    <a:pt x="614" y="201"/>
                  </a:lnTo>
                  <a:lnTo>
                    <a:pt x="562" y="137"/>
                  </a:lnTo>
                  <a:lnTo>
                    <a:pt x="522" y="84"/>
                  </a:lnTo>
                  <a:lnTo>
                    <a:pt x="497" y="50"/>
                  </a:lnTo>
                  <a:lnTo>
                    <a:pt x="536" y="32"/>
                  </a:lnTo>
                  <a:lnTo>
                    <a:pt x="601" y="102"/>
                  </a:lnTo>
                  <a:lnTo>
                    <a:pt x="628" y="152"/>
                  </a:lnTo>
                  <a:lnTo>
                    <a:pt x="640" y="221"/>
                  </a:lnTo>
                  <a:lnTo>
                    <a:pt x="983" y="117"/>
                  </a:lnTo>
                  <a:lnTo>
                    <a:pt x="655" y="270"/>
                  </a:lnTo>
                  <a:lnTo>
                    <a:pt x="1064" y="137"/>
                  </a:lnTo>
                  <a:lnTo>
                    <a:pt x="655" y="304"/>
                  </a:lnTo>
                  <a:lnTo>
                    <a:pt x="655" y="352"/>
                  </a:lnTo>
                  <a:lnTo>
                    <a:pt x="628" y="382"/>
                  </a:lnTo>
                  <a:lnTo>
                    <a:pt x="575" y="416"/>
                  </a:lnTo>
                  <a:lnTo>
                    <a:pt x="522" y="416"/>
                  </a:lnTo>
                  <a:lnTo>
                    <a:pt x="487" y="416"/>
                  </a:lnTo>
                  <a:lnTo>
                    <a:pt x="497" y="448"/>
                  </a:lnTo>
                  <a:lnTo>
                    <a:pt x="474" y="448"/>
                  </a:lnTo>
                  <a:lnTo>
                    <a:pt x="423" y="468"/>
                  </a:lnTo>
                  <a:lnTo>
                    <a:pt x="355" y="468"/>
                  </a:lnTo>
                  <a:lnTo>
                    <a:pt x="303" y="468"/>
                  </a:lnTo>
                  <a:lnTo>
                    <a:pt x="205" y="500"/>
                  </a:lnTo>
                  <a:lnTo>
                    <a:pt x="141" y="517"/>
                  </a:lnTo>
                  <a:lnTo>
                    <a:pt x="86" y="517"/>
                  </a:lnTo>
                  <a:lnTo>
                    <a:pt x="48" y="517"/>
                  </a:lnTo>
                  <a:lnTo>
                    <a:pt x="14" y="500"/>
                  </a:lnTo>
                  <a:lnTo>
                    <a:pt x="0" y="468"/>
                  </a:lnTo>
                  <a:lnTo>
                    <a:pt x="60" y="500"/>
                  </a:lnTo>
                  <a:lnTo>
                    <a:pt x="126" y="500"/>
                  </a:lnTo>
                  <a:lnTo>
                    <a:pt x="192" y="483"/>
                  </a:lnTo>
                  <a:lnTo>
                    <a:pt x="258" y="448"/>
                  </a:lnTo>
                  <a:lnTo>
                    <a:pt x="330" y="433"/>
                  </a:lnTo>
                  <a:lnTo>
                    <a:pt x="370" y="433"/>
                  </a:lnTo>
                  <a:lnTo>
                    <a:pt x="423" y="416"/>
                  </a:lnTo>
                  <a:lnTo>
                    <a:pt x="423" y="398"/>
                  </a:lnTo>
                  <a:lnTo>
                    <a:pt x="423" y="382"/>
                  </a:lnTo>
                  <a:lnTo>
                    <a:pt x="396" y="352"/>
                  </a:lnTo>
                  <a:lnTo>
                    <a:pt x="355" y="338"/>
                  </a:lnTo>
                  <a:lnTo>
                    <a:pt x="355" y="304"/>
                  </a:lnTo>
                  <a:lnTo>
                    <a:pt x="343" y="270"/>
                  </a:lnTo>
                  <a:lnTo>
                    <a:pt x="273" y="236"/>
                  </a:lnTo>
                  <a:lnTo>
                    <a:pt x="217" y="253"/>
                  </a:lnTo>
                  <a:lnTo>
                    <a:pt x="153" y="304"/>
                  </a:lnTo>
                  <a:lnTo>
                    <a:pt x="86" y="338"/>
                  </a:lnTo>
                  <a:lnTo>
                    <a:pt x="39" y="382"/>
                  </a:lnTo>
                  <a:lnTo>
                    <a:pt x="100" y="304"/>
                  </a:lnTo>
                  <a:lnTo>
                    <a:pt x="258" y="221"/>
                  </a:lnTo>
                  <a:lnTo>
                    <a:pt x="217" y="137"/>
                  </a:lnTo>
                  <a:lnTo>
                    <a:pt x="153" y="84"/>
                  </a:lnTo>
                  <a:lnTo>
                    <a:pt x="192" y="50"/>
                  </a:lnTo>
                  <a:lnTo>
                    <a:pt x="165" y="17"/>
                  </a:lnTo>
                  <a:lnTo>
                    <a:pt x="39" y="102"/>
                  </a:lnTo>
                  <a:lnTo>
                    <a:pt x="26" y="221"/>
                  </a:lnTo>
                  <a:lnTo>
                    <a:pt x="60" y="304"/>
                  </a:lnTo>
                  <a:lnTo>
                    <a:pt x="48" y="321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4330" y="2897"/>
              <a:ext cx="722" cy="571"/>
            </a:xfrm>
            <a:custGeom>
              <a:avLst/>
              <a:gdLst>
                <a:gd name="T0" fmla="*/ 0 w 1445"/>
                <a:gd name="T1" fmla="*/ 1 h 1142"/>
                <a:gd name="T2" fmla="*/ 0 w 1445"/>
                <a:gd name="T3" fmla="*/ 1 h 1142"/>
                <a:gd name="T4" fmla="*/ 0 w 1445"/>
                <a:gd name="T5" fmla="*/ 1 h 1142"/>
                <a:gd name="T6" fmla="*/ 0 w 1445"/>
                <a:gd name="T7" fmla="*/ 1 h 1142"/>
                <a:gd name="T8" fmla="*/ 0 w 1445"/>
                <a:gd name="T9" fmla="*/ 1 h 1142"/>
                <a:gd name="T10" fmla="*/ 0 w 1445"/>
                <a:gd name="T11" fmla="*/ 1 h 1142"/>
                <a:gd name="T12" fmla="*/ 0 w 1445"/>
                <a:gd name="T13" fmla="*/ 1 h 1142"/>
                <a:gd name="T14" fmla="*/ 0 w 1445"/>
                <a:gd name="T15" fmla="*/ 1 h 1142"/>
                <a:gd name="T16" fmla="*/ 0 w 1445"/>
                <a:gd name="T17" fmla="*/ 1 h 1142"/>
                <a:gd name="T18" fmla="*/ 0 w 1445"/>
                <a:gd name="T19" fmla="*/ 1 h 1142"/>
                <a:gd name="T20" fmla="*/ 0 w 1445"/>
                <a:gd name="T21" fmla="*/ 1 h 1142"/>
                <a:gd name="T22" fmla="*/ 0 w 1445"/>
                <a:gd name="T23" fmla="*/ 1 h 1142"/>
                <a:gd name="T24" fmla="*/ 0 w 1445"/>
                <a:gd name="T25" fmla="*/ 1 h 1142"/>
                <a:gd name="T26" fmla="*/ 0 w 1445"/>
                <a:gd name="T27" fmla="*/ 1 h 1142"/>
                <a:gd name="T28" fmla="*/ 0 w 1445"/>
                <a:gd name="T29" fmla="*/ 1 h 1142"/>
                <a:gd name="T30" fmla="*/ 0 w 1445"/>
                <a:gd name="T31" fmla="*/ 1 h 1142"/>
                <a:gd name="T32" fmla="*/ 0 w 1445"/>
                <a:gd name="T33" fmla="*/ 1 h 1142"/>
                <a:gd name="T34" fmla="*/ 0 w 1445"/>
                <a:gd name="T35" fmla="*/ 1 h 1142"/>
                <a:gd name="T36" fmla="*/ 0 w 1445"/>
                <a:gd name="T37" fmla="*/ 1 h 1142"/>
                <a:gd name="T38" fmla="*/ 0 w 1445"/>
                <a:gd name="T39" fmla="*/ 1 h 1142"/>
                <a:gd name="T40" fmla="*/ 0 w 1445"/>
                <a:gd name="T41" fmla="*/ 1 h 1142"/>
                <a:gd name="T42" fmla="*/ 0 w 1445"/>
                <a:gd name="T43" fmla="*/ 1 h 1142"/>
                <a:gd name="T44" fmla="*/ 0 w 1445"/>
                <a:gd name="T45" fmla="*/ 1 h 1142"/>
                <a:gd name="T46" fmla="*/ 0 w 1445"/>
                <a:gd name="T47" fmla="*/ 1 h 1142"/>
                <a:gd name="T48" fmla="*/ 0 w 1445"/>
                <a:gd name="T49" fmla="*/ 1 h 1142"/>
                <a:gd name="T50" fmla="*/ 0 w 1445"/>
                <a:gd name="T51" fmla="*/ 1 h 1142"/>
                <a:gd name="T52" fmla="*/ 0 w 1445"/>
                <a:gd name="T53" fmla="*/ 1 h 1142"/>
                <a:gd name="T54" fmla="*/ 0 w 1445"/>
                <a:gd name="T55" fmla="*/ 1 h 1142"/>
                <a:gd name="T56" fmla="*/ 0 w 1445"/>
                <a:gd name="T57" fmla="*/ 1 h 1142"/>
                <a:gd name="T58" fmla="*/ 0 w 1445"/>
                <a:gd name="T59" fmla="*/ 1 h 1142"/>
                <a:gd name="T60" fmla="*/ 0 w 1445"/>
                <a:gd name="T61" fmla="*/ 1 h 1142"/>
                <a:gd name="T62" fmla="*/ 0 w 1445"/>
                <a:gd name="T63" fmla="*/ 1 h 1142"/>
                <a:gd name="T64" fmla="*/ 0 w 1445"/>
                <a:gd name="T65" fmla="*/ 1 h 1142"/>
                <a:gd name="T66" fmla="*/ 0 w 1445"/>
                <a:gd name="T67" fmla="*/ 1 h 1142"/>
                <a:gd name="T68" fmla="*/ 0 w 1445"/>
                <a:gd name="T69" fmla="*/ 1 h 1142"/>
                <a:gd name="T70" fmla="*/ 0 w 1445"/>
                <a:gd name="T71" fmla="*/ 1 h 1142"/>
                <a:gd name="T72" fmla="*/ 0 w 1445"/>
                <a:gd name="T73" fmla="*/ 1 h 1142"/>
                <a:gd name="T74" fmla="*/ 0 w 1445"/>
                <a:gd name="T75" fmla="*/ 1 h 1142"/>
                <a:gd name="T76" fmla="*/ 0 w 1445"/>
                <a:gd name="T77" fmla="*/ 1 h 1142"/>
                <a:gd name="T78" fmla="*/ 0 w 1445"/>
                <a:gd name="T79" fmla="*/ 1 h 1142"/>
                <a:gd name="T80" fmla="*/ 0 w 1445"/>
                <a:gd name="T81" fmla="*/ 1 h 114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445" h="1142">
                  <a:moveTo>
                    <a:pt x="205" y="755"/>
                  </a:moveTo>
                  <a:lnTo>
                    <a:pt x="378" y="770"/>
                  </a:lnTo>
                  <a:lnTo>
                    <a:pt x="520" y="770"/>
                  </a:lnTo>
                  <a:lnTo>
                    <a:pt x="655" y="755"/>
                  </a:lnTo>
                  <a:lnTo>
                    <a:pt x="771" y="735"/>
                  </a:lnTo>
                  <a:lnTo>
                    <a:pt x="904" y="720"/>
                  </a:lnTo>
                  <a:lnTo>
                    <a:pt x="955" y="685"/>
                  </a:lnTo>
                  <a:lnTo>
                    <a:pt x="969" y="639"/>
                  </a:lnTo>
                  <a:lnTo>
                    <a:pt x="955" y="608"/>
                  </a:lnTo>
                  <a:lnTo>
                    <a:pt x="969" y="557"/>
                  </a:lnTo>
                  <a:lnTo>
                    <a:pt x="941" y="508"/>
                  </a:lnTo>
                  <a:lnTo>
                    <a:pt x="929" y="472"/>
                  </a:lnTo>
                  <a:lnTo>
                    <a:pt x="916" y="424"/>
                  </a:lnTo>
                  <a:lnTo>
                    <a:pt x="890" y="354"/>
                  </a:lnTo>
                  <a:lnTo>
                    <a:pt x="837" y="304"/>
                  </a:lnTo>
                  <a:lnTo>
                    <a:pt x="771" y="319"/>
                  </a:lnTo>
                  <a:lnTo>
                    <a:pt x="732" y="371"/>
                  </a:lnTo>
                  <a:lnTo>
                    <a:pt x="706" y="404"/>
                  </a:lnTo>
                  <a:lnTo>
                    <a:pt x="666" y="424"/>
                  </a:lnTo>
                  <a:lnTo>
                    <a:pt x="586" y="371"/>
                  </a:lnTo>
                  <a:lnTo>
                    <a:pt x="534" y="304"/>
                  </a:lnTo>
                  <a:lnTo>
                    <a:pt x="507" y="235"/>
                  </a:lnTo>
                  <a:lnTo>
                    <a:pt x="482" y="174"/>
                  </a:lnTo>
                  <a:lnTo>
                    <a:pt x="428" y="142"/>
                  </a:lnTo>
                  <a:lnTo>
                    <a:pt x="351" y="117"/>
                  </a:lnTo>
                  <a:lnTo>
                    <a:pt x="507" y="142"/>
                  </a:lnTo>
                  <a:lnTo>
                    <a:pt x="560" y="190"/>
                  </a:lnTo>
                  <a:lnTo>
                    <a:pt x="600" y="220"/>
                  </a:lnTo>
                  <a:lnTo>
                    <a:pt x="560" y="100"/>
                  </a:lnTo>
                  <a:lnTo>
                    <a:pt x="655" y="208"/>
                  </a:lnTo>
                  <a:lnTo>
                    <a:pt x="614" y="100"/>
                  </a:lnTo>
                  <a:lnTo>
                    <a:pt x="706" y="190"/>
                  </a:lnTo>
                  <a:lnTo>
                    <a:pt x="600" y="67"/>
                  </a:lnTo>
                  <a:lnTo>
                    <a:pt x="732" y="142"/>
                  </a:lnTo>
                  <a:lnTo>
                    <a:pt x="655" y="49"/>
                  </a:lnTo>
                  <a:lnTo>
                    <a:pt x="799" y="117"/>
                  </a:lnTo>
                  <a:lnTo>
                    <a:pt x="706" y="33"/>
                  </a:lnTo>
                  <a:lnTo>
                    <a:pt x="811" y="67"/>
                  </a:lnTo>
                  <a:lnTo>
                    <a:pt x="732" y="0"/>
                  </a:lnTo>
                  <a:lnTo>
                    <a:pt x="890" y="49"/>
                  </a:lnTo>
                  <a:lnTo>
                    <a:pt x="929" y="142"/>
                  </a:lnTo>
                  <a:lnTo>
                    <a:pt x="969" y="208"/>
                  </a:lnTo>
                  <a:lnTo>
                    <a:pt x="995" y="319"/>
                  </a:lnTo>
                  <a:lnTo>
                    <a:pt x="1036" y="404"/>
                  </a:lnTo>
                  <a:lnTo>
                    <a:pt x="1074" y="508"/>
                  </a:lnTo>
                  <a:lnTo>
                    <a:pt x="1136" y="591"/>
                  </a:lnTo>
                  <a:lnTo>
                    <a:pt x="1200" y="639"/>
                  </a:lnTo>
                  <a:lnTo>
                    <a:pt x="1278" y="703"/>
                  </a:lnTo>
                  <a:lnTo>
                    <a:pt x="1445" y="770"/>
                  </a:lnTo>
                  <a:lnTo>
                    <a:pt x="1074" y="735"/>
                  </a:lnTo>
                  <a:lnTo>
                    <a:pt x="890" y="804"/>
                  </a:lnTo>
                  <a:lnTo>
                    <a:pt x="771" y="860"/>
                  </a:lnTo>
                  <a:lnTo>
                    <a:pt x="666" y="930"/>
                  </a:lnTo>
                  <a:lnTo>
                    <a:pt x="548" y="1012"/>
                  </a:lnTo>
                  <a:lnTo>
                    <a:pt x="482" y="1047"/>
                  </a:lnTo>
                  <a:lnTo>
                    <a:pt x="378" y="1094"/>
                  </a:lnTo>
                  <a:lnTo>
                    <a:pt x="272" y="1094"/>
                  </a:lnTo>
                  <a:lnTo>
                    <a:pt x="180" y="1125"/>
                  </a:lnTo>
                  <a:lnTo>
                    <a:pt x="79" y="1142"/>
                  </a:lnTo>
                  <a:lnTo>
                    <a:pt x="13" y="1125"/>
                  </a:lnTo>
                  <a:lnTo>
                    <a:pt x="0" y="1110"/>
                  </a:lnTo>
                  <a:lnTo>
                    <a:pt x="13" y="1082"/>
                  </a:lnTo>
                  <a:lnTo>
                    <a:pt x="13" y="1110"/>
                  </a:lnTo>
                  <a:lnTo>
                    <a:pt x="131" y="1094"/>
                  </a:lnTo>
                  <a:lnTo>
                    <a:pt x="297" y="1065"/>
                  </a:lnTo>
                  <a:lnTo>
                    <a:pt x="401" y="1065"/>
                  </a:lnTo>
                  <a:lnTo>
                    <a:pt x="572" y="963"/>
                  </a:lnTo>
                  <a:lnTo>
                    <a:pt x="718" y="879"/>
                  </a:lnTo>
                  <a:lnTo>
                    <a:pt x="877" y="804"/>
                  </a:lnTo>
                  <a:lnTo>
                    <a:pt x="955" y="755"/>
                  </a:lnTo>
                  <a:lnTo>
                    <a:pt x="929" y="735"/>
                  </a:lnTo>
                  <a:lnTo>
                    <a:pt x="666" y="787"/>
                  </a:lnTo>
                  <a:lnTo>
                    <a:pt x="534" y="821"/>
                  </a:lnTo>
                  <a:lnTo>
                    <a:pt x="416" y="860"/>
                  </a:lnTo>
                  <a:lnTo>
                    <a:pt x="311" y="879"/>
                  </a:lnTo>
                  <a:lnTo>
                    <a:pt x="180" y="930"/>
                  </a:lnTo>
                  <a:lnTo>
                    <a:pt x="26" y="1012"/>
                  </a:lnTo>
                  <a:lnTo>
                    <a:pt x="219" y="894"/>
                  </a:lnTo>
                  <a:lnTo>
                    <a:pt x="468" y="821"/>
                  </a:lnTo>
                  <a:lnTo>
                    <a:pt x="507" y="804"/>
                  </a:lnTo>
                  <a:lnTo>
                    <a:pt x="428" y="787"/>
                  </a:lnTo>
                  <a:lnTo>
                    <a:pt x="205" y="770"/>
                  </a:lnTo>
                  <a:lnTo>
                    <a:pt x="205" y="755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4709" y="3091"/>
              <a:ext cx="59" cy="102"/>
            </a:xfrm>
            <a:custGeom>
              <a:avLst/>
              <a:gdLst>
                <a:gd name="T0" fmla="*/ 0 w 118"/>
                <a:gd name="T1" fmla="*/ 1 h 202"/>
                <a:gd name="T2" fmla="*/ 1 w 118"/>
                <a:gd name="T3" fmla="*/ 1 h 202"/>
                <a:gd name="T4" fmla="*/ 1 w 118"/>
                <a:gd name="T5" fmla="*/ 0 h 202"/>
                <a:gd name="T6" fmla="*/ 1 w 118"/>
                <a:gd name="T7" fmla="*/ 1 h 202"/>
                <a:gd name="T8" fmla="*/ 1 w 118"/>
                <a:gd name="T9" fmla="*/ 1 h 202"/>
                <a:gd name="T10" fmla="*/ 1 w 118"/>
                <a:gd name="T11" fmla="*/ 1 h 202"/>
                <a:gd name="T12" fmla="*/ 1 w 118"/>
                <a:gd name="T13" fmla="*/ 1 h 202"/>
                <a:gd name="T14" fmla="*/ 1 w 118"/>
                <a:gd name="T15" fmla="*/ 1 h 202"/>
                <a:gd name="T16" fmla="*/ 0 w 118"/>
                <a:gd name="T17" fmla="*/ 1 h 2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18" h="202">
                  <a:moveTo>
                    <a:pt x="0" y="134"/>
                  </a:moveTo>
                  <a:lnTo>
                    <a:pt x="28" y="50"/>
                  </a:lnTo>
                  <a:lnTo>
                    <a:pt x="91" y="0"/>
                  </a:lnTo>
                  <a:lnTo>
                    <a:pt x="78" y="50"/>
                  </a:lnTo>
                  <a:lnTo>
                    <a:pt x="118" y="66"/>
                  </a:lnTo>
                  <a:lnTo>
                    <a:pt x="78" y="119"/>
                  </a:lnTo>
                  <a:lnTo>
                    <a:pt x="91" y="202"/>
                  </a:lnTo>
                  <a:lnTo>
                    <a:pt x="28" y="151"/>
                  </a:lnTo>
                  <a:lnTo>
                    <a:pt x="0" y="134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4214" y="3141"/>
              <a:ext cx="79" cy="26"/>
            </a:xfrm>
            <a:custGeom>
              <a:avLst/>
              <a:gdLst>
                <a:gd name="T0" fmla="*/ 0 w 158"/>
                <a:gd name="T1" fmla="*/ 1 h 52"/>
                <a:gd name="T2" fmla="*/ 1 w 158"/>
                <a:gd name="T3" fmla="*/ 1 h 52"/>
                <a:gd name="T4" fmla="*/ 1 w 158"/>
                <a:gd name="T5" fmla="*/ 1 h 52"/>
                <a:gd name="T6" fmla="*/ 1 w 158"/>
                <a:gd name="T7" fmla="*/ 0 h 52"/>
                <a:gd name="T8" fmla="*/ 0 w 158"/>
                <a:gd name="T9" fmla="*/ 1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8" h="52">
                  <a:moveTo>
                    <a:pt x="0" y="35"/>
                  </a:moveTo>
                  <a:lnTo>
                    <a:pt x="131" y="52"/>
                  </a:lnTo>
                  <a:lnTo>
                    <a:pt x="158" y="20"/>
                  </a:lnTo>
                  <a:lnTo>
                    <a:pt x="67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39" name="Freeform 36"/>
            <p:cNvSpPr>
              <a:spLocks/>
            </p:cNvSpPr>
            <p:nvPr/>
          </p:nvSpPr>
          <p:spPr bwMode="auto">
            <a:xfrm>
              <a:off x="4388" y="3175"/>
              <a:ext cx="84" cy="35"/>
            </a:xfrm>
            <a:custGeom>
              <a:avLst/>
              <a:gdLst>
                <a:gd name="T0" fmla="*/ 0 w 168"/>
                <a:gd name="T1" fmla="*/ 0 h 68"/>
                <a:gd name="T2" fmla="*/ 1 w 168"/>
                <a:gd name="T3" fmla="*/ 1 h 68"/>
                <a:gd name="T4" fmla="*/ 1 w 168"/>
                <a:gd name="T5" fmla="*/ 1 h 68"/>
                <a:gd name="T6" fmla="*/ 0 w 168"/>
                <a:gd name="T7" fmla="*/ 0 h 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8" h="68">
                  <a:moveTo>
                    <a:pt x="0" y="0"/>
                  </a:moveTo>
                  <a:lnTo>
                    <a:pt x="168" y="68"/>
                  </a:lnTo>
                  <a:lnTo>
                    <a:pt x="41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0" name="Freeform 37"/>
            <p:cNvSpPr>
              <a:spLocks/>
            </p:cNvSpPr>
            <p:nvPr/>
          </p:nvSpPr>
          <p:spPr bwMode="auto">
            <a:xfrm>
              <a:off x="4419" y="3007"/>
              <a:ext cx="72" cy="59"/>
            </a:xfrm>
            <a:custGeom>
              <a:avLst/>
              <a:gdLst>
                <a:gd name="T0" fmla="*/ 0 w 143"/>
                <a:gd name="T1" fmla="*/ 1 h 117"/>
                <a:gd name="T2" fmla="*/ 1 w 143"/>
                <a:gd name="T3" fmla="*/ 1 h 117"/>
                <a:gd name="T4" fmla="*/ 1 w 143"/>
                <a:gd name="T5" fmla="*/ 0 h 117"/>
                <a:gd name="T6" fmla="*/ 0 w 143"/>
                <a:gd name="T7" fmla="*/ 1 h 11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3" h="117">
                  <a:moveTo>
                    <a:pt x="0" y="15"/>
                  </a:moveTo>
                  <a:lnTo>
                    <a:pt x="143" y="117"/>
                  </a:lnTo>
                  <a:lnTo>
                    <a:pt x="2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1" name="Freeform 38"/>
            <p:cNvSpPr>
              <a:spLocks/>
            </p:cNvSpPr>
            <p:nvPr/>
          </p:nvSpPr>
          <p:spPr bwMode="auto">
            <a:xfrm>
              <a:off x="4610" y="2813"/>
              <a:ext cx="861" cy="506"/>
            </a:xfrm>
            <a:custGeom>
              <a:avLst/>
              <a:gdLst>
                <a:gd name="T0" fmla="*/ 0 w 1722"/>
                <a:gd name="T1" fmla="*/ 0 h 1013"/>
                <a:gd name="T2" fmla="*/ 1 w 1722"/>
                <a:gd name="T3" fmla="*/ 0 h 1013"/>
                <a:gd name="T4" fmla="*/ 1 w 1722"/>
                <a:gd name="T5" fmla="*/ 0 h 1013"/>
                <a:gd name="T6" fmla="*/ 1 w 1722"/>
                <a:gd name="T7" fmla="*/ 0 h 1013"/>
                <a:gd name="T8" fmla="*/ 1 w 1722"/>
                <a:gd name="T9" fmla="*/ 0 h 1013"/>
                <a:gd name="T10" fmla="*/ 1 w 1722"/>
                <a:gd name="T11" fmla="*/ 0 h 1013"/>
                <a:gd name="T12" fmla="*/ 1 w 1722"/>
                <a:gd name="T13" fmla="*/ 0 h 1013"/>
                <a:gd name="T14" fmla="*/ 1 w 1722"/>
                <a:gd name="T15" fmla="*/ 0 h 1013"/>
                <a:gd name="T16" fmla="*/ 1 w 1722"/>
                <a:gd name="T17" fmla="*/ 0 h 1013"/>
                <a:gd name="T18" fmla="*/ 1 w 1722"/>
                <a:gd name="T19" fmla="*/ 0 h 1013"/>
                <a:gd name="T20" fmla="*/ 1 w 1722"/>
                <a:gd name="T21" fmla="*/ 0 h 1013"/>
                <a:gd name="T22" fmla="*/ 1 w 1722"/>
                <a:gd name="T23" fmla="*/ 0 h 1013"/>
                <a:gd name="T24" fmla="*/ 1 w 1722"/>
                <a:gd name="T25" fmla="*/ 0 h 1013"/>
                <a:gd name="T26" fmla="*/ 1 w 1722"/>
                <a:gd name="T27" fmla="*/ 0 h 1013"/>
                <a:gd name="T28" fmla="*/ 1 w 1722"/>
                <a:gd name="T29" fmla="*/ 0 h 1013"/>
                <a:gd name="T30" fmla="*/ 1 w 1722"/>
                <a:gd name="T31" fmla="*/ 0 h 1013"/>
                <a:gd name="T32" fmla="*/ 1 w 1722"/>
                <a:gd name="T33" fmla="*/ 0 h 1013"/>
                <a:gd name="T34" fmla="*/ 1 w 1722"/>
                <a:gd name="T35" fmla="*/ 0 h 1013"/>
                <a:gd name="T36" fmla="*/ 1 w 1722"/>
                <a:gd name="T37" fmla="*/ 0 h 1013"/>
                <a:gd name="T38" fmla="*/ 1 w 1722"/>
                <a:gd name="T39" fmla="*/ 0 h 1013"/>
                <a:gd name="T40" fmla="*/ 1 w 1722"/>
                <a:gd name="T41" fmla="*/ 0 h 1013"/>
                <a:gd name="T42" fmla="*/ 1 w 1722"/>
                <a:gd name="T43" fmla="*/ 0 h 1013"/>
                <a:gd name="T44" fmla="*/ 1 w 1722"/>
                <a:gd name="T45" fmla="*/ 0 h 1013"/>
                <a:gd name="T46" fmla="*/ 1 w 1722"/>
                <a:gd name="T47" fmla="*/ 0 h 1013"/>
                <a:gd name="T48" fmla="*/ 1 w 1722"/>
                <a:gd name="T49" fmla="*/ 0 h 1013"/>
                <a:gd name="T50" fmla="*/ 1 w 1722"/>
                <a:gd name="T51" fmla="*/ 0 h 1013"/>
                <a:gd name="T52" fmla="*/ 1 w 1722"/>
                <a:gd name="T53" fmla="*/ 0 h 1013"/>
                <a:gd name="T54" fmla="*/ 1 w 1722"/>
                <a:gd name="T55" fmla="*/ 0 h 1013"/>
                <a:gd name="T56" fmla="*/ 1 w 1722"/>
                <a:gd name="T57" fmla="*/ 0 h 1013"/>
                <a:gd name="T58" fmla="*/ 1 w 1722"/>
                <a:gd name="T59" fmla="*/ 0 h 1013"/>
                <a:gd name="T60" fmla="*/ 1 w 1722"/>
                <a:gd name="T61" fmla="*/ 0 h 1013"/>
                <a:gd name="T62" fmla="*/ 1 w 1722"/>
                <a:gd name="T63" fmla="*/ 0 h 1013"/>
                <a:gd name="T64" fmla="*/ 1 w 1722"/>
                <a:gd name="T65" fmla="*/ 0 h 1013"/>
                <a:gd name="T66" fmla="*/ 1 w 1722"/>
                <a:gd name="T67" fmla="*/ 0 h 1013"/>
                <a:gd name="T68" fmla="*/ 1 w 1722"/>
                <a:gd name="T69" fmla="*/ 0 h 1013"/>
                <a:gd name="T70" fmla="*/ 1 w 1722"/>
                <a:gd name="T71" fmla="*/ 0 h 1013"/>
                <a:gd name="T72" fmla="*/ 1 w 1722"/>
                <a:gd name="T73" fmla="*/ 0 h 1013"/>
                <a:gd name="T74" fmla="*/ 1 w 1722"/>
                <a:gd name="T75" fmla="*/ 0 h 1013"/>
                <a:gd name="T76" fmla="*/ 0 w 1722"/>
                <a:gd name="T77" fmla="*/ 0 h 10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722" h="1013">
                  <a:moveTo>
                    <a:pt x="0" y="84"/>
                  </a:moveTo>
                  <a:lnTo>
                    <a:pt x="199" y="16"/>
                  </a:lnTo>
                  <a:lnTo>
                    <a:pt x="422" y="0"/>
                  </a:lnTo>
                  <a:lnTo>
                    <a:pt x="601" y="16"/>
                  </a:lnTo>
                  <a:lnTo>
                    <a:pt x="844" y="49"/>
                  </a:lnTo>
                  <a:lnTo>
                    <a:pt x="1049" y="153"/>
                  </a:lnTo>
                  <a:lnTo>
                    <a:pt x="1262" y="326"/>
                  </a:lnTo>
                  <a:lnTo>
                    <a:pt x="1404" y="473"/>
                  </a:lnTo>
                  <a:lnTo>
                    <a:pt x="1483" y="624"/>
                  </a:lnTo>
                  <a:lnTo>
                    <a:pt x="1539" y="657"/>
                  </a:lnTo>
                  <a:lnTo>
                    <a:pt x="1551" y="692"/>
                  </a:lnTo>
                  <a:lnTo>
                    <a:pt x="1577" y="726"/>
                  </a:lnTo>
                  <a:lnTo>
                    <a:pt x="1577" y="760"/>
                  </a:lnTo>
                  <a:lnTo>
                    <a:pt x="1722" y="760"/>
                  </a:lnTo>
                  <a:lnTo>
                    <a:pt x="1419" y="822"/>
                  </a:lnTo>
                  <a:lnTo>
                    <a:pt x="1325" y="872"/>
                  </a:lnTo>
                  <a:lnTo>
                    <a:pt x="1379" y="1013"/>
                  </a:lnTo>
                  <a:lnTo>
                    <a:pt x="1340" y="1013"/>
                  </a:lnTo>
                  <a:lnTo>
                    <a:pt x="1313" y="904"/>
                  </a:lnTo>
                  <a:lnTo>
                    <a:pt x="1262" y="808"/>
                  </a:lnTo>
                  <a:lnTo>
                    <a:pt x="1182" y="709"/>
                  </a:lnTo>
                  <a:lnTo>
                    <a:pt x="1076" y="593"/>
                  </a:lnTo>
                  <a:lnTo>
                    <a:pt x="1036" y="558"/>
                  </a:lnTo>
                  <a:lnTo>
                    <a:pt x="1182" y="608"/>
                  </a:lnTo>
                  <a:lnTo>
                    <a:pt x="1262" y="677"/>
                  </a:lnTo>
                  <a:lnTo>
                    <a:pt x="1206" y="404"/>
                  </a:lnTo>
                  <a:lnTo>
                    <a:pt x="1340" y="726"/>
                  </a:lnTo>
                  <a:lnTo>
                    <a:pt x="1391" y="742"/>
                  </a:lnTo>
                  <a:lnTo>
                    <a:pt x="1325" y="506"/>
                  </a:lnTo>
                  <a:lnTo>
                    <a:pt x="1404" y="726"/>
                  </a:lnTo>
                  <a:lnTo>
                    <a:pt x="1429" y="657"/>
                  </a:lnTo>
                  <a:lnTo>
                    <a:pt x="1391" y="488"/>
                  </a:lnTo>
                  <a:lnTo>
                    <a:pt x="1235" y="359"/>
                  </a:lnTo>
                  <a:lnTo>
                    <a:pt x="1036" y="218"/>
                  </a:lnTo>
                  <a:lnTo>
                    <a:pt x="804" y="100"/>
                  </a:lnTo>
                  <a:lnTo>
                    <a:pt x="576" y="49"/>
                  </a:lnTo>
                  <a:lnTo>
                    <a:pt x="317" y="49"/>
                  </a:lnTo>
                  <a:lnTo>
                    <a:pt x="146" y="84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2" name="Freeform 39"/>
            <p:cNvSpPr>
              <a:spLocks/>
            </p:cNvSpPr>
            <p:nvPr/>
          </p:nvSpPr>
          <p:spPr bwMode="auto">
            <a:xfrm>
              <a:off x="4943" y="3091"/>
              <a:ext cx="41" cy="141"/>
            </a:xfrm>
            <a:custGeom>
              <a:avLst/>
              <a:gdLst>
                <a:gd name="T0" fmla="*/ 1 w 80"/>
                <a:gd name="T1" fmla="*/ 1 h 280"/>
                <a:gd name="T2" fmla="*/ 0 w 80"/>
                <a:gd name="T3" fmla="*/ 1 h 280"/>
                <a:gd name="T4" fmla="*/ 1 w 80"/>
                <a:gd name="T5" fmla="*/ 1 h 280"/>
                <a:gd name="T6" fmla="*/ 1 w 80"/>
                <a:gd name="T7" fmla="*/ 0 h 280"/>
                <a:gd name="T8" fmla="*/ 1 w 80"/>
                <a:gd name="T9" fmla="*/ 0 h 280"/>
                <a:gd name="T10" fmla="*/ 1 w 80"/>
                <a:gd name="T11" fmla="*/ 1 h 280"/>
                <a:gd name="T12" fmla="*/ 1 w 80"/>
                <a:gd name="T13" fmla="*/ 1 h 28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0" h="280">
                  <a:moveTo>
                    <a:pt x="13" y="280"/>
                  </a:moveTo>
                  <a:lnTo>
                    <a:pt x="0" y="184"/>
                  </a:lnTo>
                  <a:lnTo>
                    <a:pt x="13" y="99"/>
                  </a:lnTo>
                  <a:lnTo>
                    <a:pt x="40" y="0"/>
                  </a:lnTo>
                  <a:lnTo>
                    <a:pt x="80" y="0"/>
                  </a:lnTo>
                  <a:lnTo>
                    <a:pt x="25" y="119"/>
                  </a:lnTo>
                  <a:lnTo>
                    <a:pt x="13" y="28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3" name="Freeform 40"/>
            <p:cNvSpPr>
              <a:spLocks/>
            </p:cNvSpPr>
            <p:nvPr/>
          </p:nvSpPr>
          <p:spPr bwMode="auto">
            <a:xfrm>
              <a:off x="5000" y="3099"/>
              <a:ext cx="38" cy="133"/>
            </a:xfrm>
            <a:custGeom>
              <a:avLst/>
              <a:gdLst>
                <a:gd name="T0" fmla="*/ 0 w 76"/>
                <a:gd name="T1" fmla="*/ 1 h 265"/>
                <a:gd name="T2" fmla="*/ 0 w 76"/>
                <a:gd name="T3" fmla="*/ 1 h 265"/>
                <a:gd name="T4" fmla="*/ 1 w 76"/>
                <a:gd name="T5" fmla="*/ 1 h 265"/>
                <a:gd name="T6" fmla="*/ 1 w 76"/>
                <a:gd name="T7" fmla="*/ 0 h 265"/>
                <a:gd name="T8" fmla="*/ 1 w 76"/>
                <a:gd name="T9" fmla="*/ 1 h 265"/>
                <a:gd name="T10" fmla="*/ 1 w 76"/>
                <a:gd name="T11" fmla="*/ 1 h 265"/>
                <a:gd name="T12" fmla="*/ 0 w 76"/>
                <a:gd name="T13" fmla="*/ 1 h 26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6" h="265">
                  <a:moveTo>
                    <a:pt x="0" y="265"/>
                  </a:moveTo>
                  <a:lnTo>
                    <a:pt x="0" y="169"/>
                  </a:lnTo>
                  <a:lnTo>
                    <a:pt x="23" y="68"/>
                  </a:lnTo>
                  <a:lnTo>
                    <a:pt x="50" y="0"/>
                  </a:lnTo>
                  <a:lnTo>
                    <a:pt x="76" y="35"/>
                  </a:lnTo>
                  <a:lnTo>
                    <a:pt x="37" y="119"/>
                  </a:lnTo>
                  <a:lnTo>
                    <a:pt x="0" y="265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4" name="Freeform 41"/>
            <p:cNvSpPr>
              <a:spLocks/>
            </p:cNvSpPr>
            <p:nvPr/>
          </p:nvSpPr>
          <p:spPr bwMode="auto">
            <a:xfrm>
              <a:off x="5064" y="3109"/>
              <a:ext cx="124" cy="190"/>
            </a:xfrm>
            <a:custGeom>
              <a:avLst/>
              <a:gdLst>
                <a:gd name="T0" fmla="*/ 0 w 247"/>
                <a:gd name="T1" fmla="*/ 1 h 380"/>
                <a:gd name="T2" fmla="*/ 1 w 247"/>
                <a:gd name="T3" fmla="*/ 1 h 380"/>
                <a:gd name="T4" fmla="*/ 1 w 247"/>
                <a:gd name="T5" fmla="*/ 1 h 380"/>
                <a:gd name="T6" fmla="*/ 1 w 247"/>
                <a:gd name="T7" fmla="*/ 1 h 380"/>
                <a:gd name="T8" fmla="*/ 1 w 247"/>
                <a:gd name="T9" fmla="*/ 1 h 380"/>
                <a:gd name="T10" fmla="*/ 1 w 247"/>
                <a:gd name="T11" fmla="*/ 1 h 380"/>
                <a:gd name="T12" fmla="*/ 1 w 247"/>
                <a:gd name="T13" fmla="*/ 0 h 380"/>
                <a:gd name="T14" fmla="*/ 0 w 247"/>
                <a:gd name="T15" fmla="*/ 1 h 3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47" h="380">
                  <a:moveTo>
                    <a:pt x="0" y="64"/>
                  </a:moveTo>
                  <a:lnTo>
                    <a:pt x="167" y="261"/>
                  </a:lnTo>
                  <a:lnTo>
                    <a:pt x="247" y="380"/>
                  </a:lnTo>
                  <a:lnTo>
                    <a:pt x="88" y="133"/>
                  </a:lnTo>
                  <a:lnTo>
                    <a:pt x="25" y="64"/>
                  </a:lnTo>
                  <a:lnTo>
                    <a:pt x="101" y="48"/>
                  </a:lnTo>
                  <a:lnTo>
                    <a:pt x="88" y="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5" name="Freeform 42"/>
            <p:cNvSpPr>
              <a:spLocks/>
            </p:cNvSpPr>
            <p:nvPr/>
          </p:nvSpPr>
          <p:spPr bwMode="auto">
            <a:xfrm>
              <a:off x="4768" y="1965"/>
              <a:ext cx="986" cy="1267"/>
            </a:xfrm>
            <a:custGeom>
              <a:avLst/>
              <a:gdLst>
                <a:gd name="T0" fmla="*/ 0 w 1972"/>
                <a:gd name="T1" fmla="*/ 1 h 2533"/>
                <a:gd name="T2" fmla="*/ 1 w 1972"/>
                <a:gd name="T3" fmla="*/ 1 h 2533"/>
                <a:gd name="T4" fmla="*/ 1 w 1972"/>
                <a:gd name="T5" fmla="*/ 0 h 2533"/>
                <a:gd name="T6" fmla="*/ 1 w 1972"/>
                <a:gd name="T7" fmla="*/ 0 h 2533"/>
                <a:gd name="T8" fmla="*/ 1 w 1972"/>
                <a:gd name="T9" fmla="*/ 1 h 2533"/>
                <a:gd name="T10" fmla="*/ 1 w 1972"/>
                <a:gd name="T11" fmla="*/ 1 h 2533"/>
                <a:gd name="T12" fmla="*/ 1 w 1972"/>
                <a:gd name="T13" fmla="*/ 1 h 2533"/>
                <a:gd name="T14" fmla="*/ 1 w 1972"/>
                <a:gd name="T15" fmla="*/ 1 h 2533"/>
                <a:gd name="T16" fmla="*/ 1 w 1972"/>
                <a:gd name="T17" fmla="*/ 1 h 2533"/>
                <a:gd name="T18" fmla="*/ 1 w 1972"/>
                <a:gd name="T19" fmla="*/ 1 h 2533"/>
                <a:gd name="T20" fmla="*/ 1 w 1972"/>
                <a:gd name="T21" fmla="*/ 1 h 2533"/>
                <a:gd name="T22" fmla="*/ 1 w 1972"/>
                <a:gd name="T23" fmla="*/ 1 h 2533"/>
                <a:gd name="T24" fmla="*/ 1 w 1972"/>
                <a:gd name="T25" fmla="*/ 1 h 2533"/>
                <a:gd name="T26" fmla="*/ 1 w 1972"/>
                <a:gd name="T27" fmla="*/ 1 h 2533"/>
                <a:gd name="T28" fmla="*/ 1 w 1972"/>
                <a:gd name="T29" fmla="*/ 1 h 2533"/>
                <a:gd name="T30" fmla="*/ 1 w 1972"/>
                <a:gd name="T31" fmla="*/ 1 h 2533"/>
                <a:gd name="T32" fmla="*/ 1 w 1972"/>
                <a:gd name="T33" fmla="*/ 1 h 2533"/>
                <a:gd name="T34" fmla="*/ 1 w 1972"/>
                <a:gd name="T35" fmla="*/ 1 h 2533"/>
                <a:gd name="T36" fmla="*/ 1 w 1972"/>
                <a:gd name="T37" fmla="*/ 1 h 2533"/>
                <a:gd name="T38" fmla="*/ 1 w 1972"/>
                <a:gd name="T39" fmla="*/ 1 h 2533"/>
                <a:gd name="T40" fmla="*/ 1 w 1972"/>
                <a:gd name="T41" fmla="*/ 1 h 2533"/>
                <a:gd name="T42" fmla="*/ 1 w 1972"/>
                <a:gd name="T43" fmla="*/ 1 h 2533"/>
                <a:gd name="T44" fmla="*/ 1 w 1972"/>
                <a:gd name="T45" fmla="*/ 1 h 2533"/>
                <a:gd name="T46" fmla="*/ 1 w 1972"/>
                <a:gd name="T47" fmla="*/ 1 h 2533"/>
                <a:gd name="T48" fmla="*/ 1 w 1972"/>
                <a:gd name="T49" fmla="*/ 1 h 2533"/>
                <a:gd name="T50" fmla="*/ 1 w 1972"/>
                <a:gd name="T51" fmla="*/ 1 h 2533"/>
                <a:gd name="T52" fmla="*/ 1 w 1972"/>
                <a:gd name="T53" fmla="*/ 1 h 2533"/>
                <a:gd name="T54" fmla="*/ 1 w 1972"/>
                <a:gd name="T55" fmla="*/ 1 h 2533"/>
                <a:gd name="T56" fmla="*/ 1 w 1972"/>
                <a:gd name="T57" fmla="*/ 1 h 2533"/>
                <a:gd name="T58" fmla="*/ 1 w 1972"/>
                <a:gd name="T59" fmla="*/ 1 h 2533"/>
                <a:gd name="T60" fmla="*/ 1 w 1972"/>
                <a:gd name="T61" fmla="*/ 1 h 2533"/>
                <a:gd name="T62" fmla="*/ 1 w 1972"/>
                <a:gd name="T63" fmla="*/ 1 h 2533"/>
                <a:gd name="T64" fmla="*/ 1 w 1972"/>
                <a:gd name="T65" fmla="*/ 1 h 2533"/>
                <a:gd name="T66" fmla="*/ 1 w 1972"/>
                <a:gd name="T67" fmla="*/ 1 h 2533"/>
                <a:gd name="T68" fmla="*/ 1 w 1972"/>
                <a:gd name="T69" fmla="*/ 1 h 2533"/>
                <a:gd name="T70" fmla="*/ 1 w 1972"/>
                <a:gd name="T71" fmla="*/ 1 h 2533"/>
                <a:gd name="T72" fmla="*/ 1 w 1972"/>
                <a:gd name="T73" fmla="*/ 1 h 2533"/>
                <a:gd name="T74" fmla="*/ 1 w 1972"/>
                <a:gd name="T75" fmla="*/ 1 h 2533"/>
                <a:gd name="T76" fmla="*/ 1 w 1972"/>
                <a:gd name="T77" fmla="*/ 1 h 2533"/>
                <a:gd name="T78" fmla="*/ 1 w 1972"/>
                <a:gd name="T79" fmla="*/ 1 h 2533"/>
                <a:gd name="T80" fmla="*/ 1 w 1972"/>
                <a:gd name="T81" fmla="*/ 1 h 2533"/>
                <a:gd name="T82" fmla="*/ 1 w 1972"/>
                <a:gd name="T83" fmla="*/ 1 h 2533"/>
                <a:gd name="T84" fmla="*/ 1 w 1972"/>
                <a:gd name="T85" fmla="*/ 1 h 2533"/>
                <a:gd name="T86" fmla="*/ 0 w 1972"/>
                <a:gd name="T87" fmla="*/ 1 h 253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972" h="2533">
                  <a:moveTo>
                    <a:pt x="0" y="1676"/>
                  </a:moveTo>
                  <a:lnTo>
                    <a:pt x="219" y="118"/>
                  </a:lnTo>
                  <a:lnTo>
                    <a:pt x="351" y="0"/>
                  </a:lnTo>
                  <a:lnTo>
                    <a:pt x="1637" y="0"/>
                  </a:lnTo>
                  <a:lnTo>
                    <a:pt x="1743" y="15"/>
                  </a:lnTo>
                  <a:lnTo>
                    <a:pt x="1958" y="153"/>
                  </a:lnTo>
                  <a:lnTo>
                    <a:pt x="1972" y="219"/>
                  </a:lnTo>
                  <a:lnTo>
                    <a:pt x="1906" y="552"/>
                  </a:lnTo>
                  <a:lnTo>
                    <a:pt x="1839" y="1040"/>
                  </a:lnTo>
                  <a:lnTo>
                    <a:pt x="1782" y="1482"/>
                  </a:lnTo>
                  <a:lnTo>
                    <a:pt x="1768" y="1931"/>
                  </a:lnTo>
                  <a:lnTo>
                    <a:pt x="1663" y="2437"/>
                  </a:lnTo>
                  <a:lnTo>
                    <a:pt x="1768" y="2472"/>
                  </a:lnTo>
                  <a:lnTo>
                    <a:pt x="1867" y="2533"/>
                  </a:lnTo>
                  <a:lnTo>
                    <a:pt x="1689" y="2472"/>
                  </a:lnTo>
                  <a:lnTo>
                    <a:pt x="1701" y="2503"/>
                  </a:lnTo>
                  <a:lnTo>
                    <a:pt x="1561" y="2455"/>
                  </a:lnTo>
                  <a:lnTo>
                    <a:pt x="1472" y="2455"/>
                  </a:lnTo>
                  <a:lnTo>
                    <a:pt x="1431" y="2455"/>
                  </a:lnTo>
                  <a:lnTo>
                    <a:pt x="1549" y="2319"/>
                  </a:lnTo>
                  <a:lnTo>
                    <a:pt x="1457" y="2352"/>
                  </a:lnTo>
                  <a:lnTo>
                    <a:pt x="1445" y="2268"/>
                  </a:lnTo>
                  <a:lnTo>
                    <a:pt x="1649" y="1964"/>
                  </a:lnTo>
                  <a:lnTo>
                    <a:pt x="1457" y="2168"/>
                  </a:lnTo>
                  <a:lnTo>
                    <a:pt x="1496" y="1964"/>
                  </a:lnTo>
                  <a:lnTo>
                    <a:pt x="1701" y="1630"/>
                  </a:lnTo>
                  <a:lnTo>
                    <a:pt x="1496" y="1848"/>
                  </a:lnTo>
                  <a:lnTo>
                    <a:pt x="1509" y="1779"/>
                  </a:lnTo>
                  <a:lnTo>
                    <a:pt x="1714" y="1514"/>
                  </a:lnTo>
                  <a:lnTo>
                    <a:pt x="1689" y="1482"/>
                  </a:lnTo>
                  <a:lnTo>
                    <a:pt x="1523" y="1644"/>
                  </a:lnTo>
                  <a:lnTo>
                    <a:pt x="1625" y="789"/>
                  </a:lnTo>
                  <a:lnTo>
                    <a:pt x="1663" y="518"/>
                  </a:lnTo>
                  <a:lnTo>
                    <a:pt x="1701" y="134"/>
                  </a:lnTo>
                  <a:lnTo>
                    <a:pt x="1663" y="84"/>
                  </a:lnTo>
                  <a:lnTo>
                    <a:pt x="1509" y="34"/>
                  </a:lnTo>
                  <a:lnTo>
                    <a:pt x="416" y="34"/>
                  </a:lnTo>
                  <a:lnTo>
                    <a:pt x="311" y="67"/>
                  </a:lnTo>
                  <a:lnTo>
                    <a:pt x="244" y="118"/>
                  </a:lnTo>
                  <a:lnTo>
                    <a:pt x="244" y="168"/>
                  </a:lnTo>
                  <a:lnTo>
                    <a:pt x="206" y="568"/>
                  </a:lnTo>
                  <a:lnTo>
                    <a:pt x="64" y="1464"/>
                  </a:lnTo>
                  <a:lnTo>
                    <a:pt x="52" y="1659"/>
                  </a:lnTo>
                  <a:lnTo>
                    <a:pt x="0" y="167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6" name="Freeform 43"/>
            <p:cNvSpPr>
              <a:spLocks/>
            </p:cNvSpPr>
            <p:nvPr/>
          </p:nvSpPr>
          <p:spPr bwMode="auto">
            <a:xfrm>
              <a:off x="5044" y="3248"/>
              <a:ext cx="944" cy="212"/>
            </a:xfrm>
            <a:custGeom>
              <a:avLst/>
              <a:gdLst>
                <a:gd name="T0" fmla="*/ 1 w 1888"/>
                <a:gd name="T1" fmla="*/ 1 h 422"/>
                <a:gd name="T2" fmla="*/ 1 w 1888"/>
                <a:gd name="T3" fmla="*/ 1 h 422"/>
                <a:gd name="T4" fmla="*/ 1 w 1888"/>
                <a:gd name="T5" fmla="*/ 1 h 422"/>
                <a:gd name="T6" fmla="*/ 1 w 1888"/>
                <a:gd name="T7" fmla="*/ 1 h 422"/>
                <a:gd name="T8" fmla="*/ 1 w 1888"/>
                <a:gd name="T9" fmla="*/ 1 h 422"/>
                <a:gd name="T10" fmla="*/ 1 w 1888"/>
                <a:gd name="T11" fmla="*/ 1 h 422"/>
                <a:gd name="T12" fmla="*/ 1 w 1888"/>
                <a:gd name="T13" fmla="*/ 1 h 422"/>
                <a:gd name="T14" fmla="*/ 1 w 1888"/>
                <a:gd name="T15" fmla="*/ 1 h 422"/>
                <a:gd name="T16" fmla="*/ 1 w 1888"/>
                <a:gd name="T17" fmla="*/ 1 h 422"/>
                <a:gd name="T18" fmla="*/ 1 w 1888"/>
                <a:gd name="T19" fmla="*/ 1 h 422"/>
                <a:gd name="T20" fmla="*/ 1 w 1888"/>
                <a:gd name="T21" fmla="*/ 0 h 422"/>
                <a:gd name="T22" fmla="*/ 1 w 1888"/>
                <a:gd name="T23" fmla="*/ 1 h 422"/>
                <a:gd name="T24" fmla="*/ 1 w 1888"/>
                <a:gd name="T25" fmla="*/ 1 h 422"/>
                <a:gd name="T26" fmla="*/ 1 w 1888"/>
                <a:gd name="T27" fmla="*/ 1 h 422"/>
                <a:gd name="T28" fmla="*/ 1 w 1888"/>
                <a:gd name="T29" fmla="*/ 1 h 422"/>
                <a:gd name="T30" fmla="*/ 1 w 1888"/>
                <a:gd name="T31" fmla="*/ 1 h 422"/>
                <a:gd name="T32" fmla="*/ 0 w 1888"/>
                <a:gd name="T33" fmla="*/ 1 h 422"/>
                <a:gd name="T34" fmla="*/ 1 w 1888"/>
                <a:gd name="T35" fmla="*/ 1 h 422"/>
                <a:gd name="T36" fmla="*/ 1 w 1888"/>
                <a:gd name="T37" fmla="*/ 1 h 42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888" h="422">
                  <a:moveTo>
                    <a:pt x="746" y="101"/>
                  </a:moveTo>
                  <a:lnTo>
                    <a:pt x="815" y="84"/>
                  </a:lnTo>
                  <a:lnTo>
                    <a:pt x="853" y="118"/>
                  </a:lnTo>
                  <a:lnTo>
                    <a:pt x="905" y="67"/>
                  </a:lnTo>
                  <a:lnTo>
                    <a:pt x="933" y="84"/>
                  </a:lnTo>
                  <a:lnTo>
                    <a:pt x="997" y="52"/>
                  </a:lnTo>
                  <a:lnTo>
                    <a:pt x="1045" y="67"/>
                  </a:lnTo>
                  <a:lnTo>
                    <a:pt x="1085" y="32"/>
                  </a:lnTo>
                  <a:lnTo>
                    <a:pt x="1123" y="52"/>
                  </a:lnTo>
                  <a:lnTo>
                    <a:pt x="1230" y="17"/>
                  </a:lnTo>
                  <a:lnTo>
                    <a:pt x="1287" y="0"/>
                  </a:lnTo>
                  <a:lnTo>
                    <a:pt x="1248" y="243"/>
                  </a:lnTo>
                  <a:lnTo>
                    <a:pt x="1888" y="379"/>
                  </a:lnTo>
                  <a:lnTo>
                    <a:pt x="1057" y="243"/>
                  </a:lnTo>
                  <a:lnTo>
                    <a:pt x="1862" y="391"/>
                  </a:lnTo>
                  <a:lnTo>
                    <a:pt x="1796" y="422"/>
                  </a:lnTo>
                  <a:lnTo>
                    <a:pt x="0" y="67"/>
                  </a:lnTo>
                  <a:lnTo>
                    <a:pt x="614" y="157"/>
                  </a:lnTo>
                  <a:lnTo>
                    <a:pt x="746" y="101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7" name="Freeform 44"/>
            <p:cNvSpPr>
              <a:spLocks/>
            </p:cNvSpPr>
            <p:nvPr/>
          </p:nvSpPr>
          <p:spPr bwMode="auto">
            <a:xfrm>
              <a:off x="4840" y="3421"/>
              <a:ext cx="479" cy="90"/>
            </a:xfrm>
            <a:custGeom>
              <a:avLst/>
              <a:gdLst>
                <a:gd name="T0" fmla="*/ 0 w 957"/>
                <a:gd name="T1" fmla="*/ 1 h 180"/>
                <a:gd name="T2" fmla="*/ 1 w 957"/>
                <a:gd name="T3" fmla="*/ 0 h 180"/>
                <a:gd name="T4" fmla="*/ 1 w 957"/>
                <a:gd name="T5" fmla="*/ 0 h 180"/>
                <a:gd name="T6" fmla="*/ 1 w 957"/>
                <a:gd name="T7" fmla="*/ 1 h 180"/>
                <a:gd name="T8" fmla="*/ 1 w 957"/>
                <a:gd name="T9" fmla="*/ 1 h 180"/>
                <a:gd name="T10" fmla="*/ 1 w 957"/>
                <a:gd name="T11" fmla="*/ 1 h 180"/>
                <a:gd name="T12" fmla="*/ 1 w 957"/>
                <a:gd name="T13" fmla="*/ 1 h 180"/>
                <a:gd name="T14" fmla="*/ 1 w 957"/>
                <a:gd name="T15" fmla="*/ 1 h 180"/>
                <a:gd name="T16" fmla="*/ 1 w 957"/>
                <a:gd name="T17" fmla="*/ 1 h 180"/>
                <a:gd name="T18" fmla="*/ 1 w 957"/>
                <a:gd name="T19" fmla="*/ 1 h 180"/>
                <a:gd name="T20" fmla="*/ 1 w 957"/>
                <a:gd name="T21" fmla="*/ 1 h 180"/>
                <a:gd name="T22" fmla="*/ 1 w 957"/>
                <a:gd name="T23" fmla="*/ 1 h 180"/>
                <a:gd name="T24" fmla="*/ 1 w 957"/>
                <a:gd name="T25" fmla="*/ 1 h 180"/>
                <a:gd name="T26" fmla="*/ 1 w 957"/>
                <a:gd name="T27" fmla="*/ 1 h 180"/>
                <a:gd name="T28" fmla="*/ 1 w 957"/>
                <a:gd name="T29" fmla="*/ 1 h 180"/>
                <a:gd name="T30" fmla="*/ 1 w 957"/>
                <a:gd name="T31" fmla="*/ 1 h 180"/>
                <a:gd name="T32" fmla="*/ 1 w 957"/>
                <a:gd name="T33" fmla="*/ 1 h 180"/>
                <a:gd name="T34" fmla="*/ 1 w 957"/>
                <a:gd name="T35" fmla="*/ 1 h 180"/>
                <a:gd name="T36" fmla="*/ 1 w 957"/>
                <a:gd name="T37" fmla="*/ 1 h 180"/>
                <a:gd name="T38" fmla="*/ 1 w 957"/>
                <a:gd name="T39" fmla="*/ 1 h 180"/>
                <a:gd name="T40" fmla="*/ 1 w 957"/>
                <a:gd name="T41" fmla="*/ 1 h 180"/>
                <a:gd name="T42" fmla="*/ 1 w 957"/>
                <a:gd name="T43" fmla="*/ 1 h 180"/>
                <a:gd name="T44" fmla="*/ 1 w 957"/>
                <a:gd name="T45" fmla="*/ 1 h 180"/>
                <a:gd name="T46" fmla="*/ 1 w 957"/>
                <a:gd name="T47" fmla="*/ 1 h 180"/>
                <a:gd name="T48" fmla="*/ 0 w 957"/>
                <a:gd name="T49" fmla="*/ 1 h 18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957" h="180">
                  <a:moveTo>
                    <a:pt x="0" y="47"/>
                  </a:moveTo>
                  <a:lnTo>
                    <a:pt x="206" y="0"/>
                  </a:lnTo>
                  <a:lnTo>
                    <a:pt x="587" y="0"/>
                  </a:lnTo>
                  <a:lnTo>
                    <a:pt x="957" y="47"/>
                  </a:lnTo>
                  <a:lnTo>
                    <a:pt x="942" y="112"/>
                  </a:lnTo>
                  <a:lnTo>
                    <a:pt x="929" y="145"/>
                  </a:lnTo>
                  <a:lnTo>
                    <a:pt x="878" y="145"/>
                  </a:lnTo>
                  <a:lnTo>
                    <a:pt x="917" y="63"/>
                  </a:lnTo>
                  <a:lnTo>
                    <a:pt x="878" y="63"/>
                  </a:lnTo>
                  <a:lnTo>
                    <a:pt x="839" y="112"/>
                  </a:lnTo>
                  <a:lnTo>
                    <a:pt x="825" y="63"/>
                  </a:lnTo>
                  <a:lnTo>
                    <a:pt x="395" y="18"/>
                  </a:lnTo>
                  <a:lnTo>
                    <a:pt x="166" y="18"/>
                  </a:lnTo>
                  <a:lnTo>
                    <a:pt x="86" y="47"/>
                  </a:lnTo>
                  <a:lnTo>
                    <a:pt x="127" y="78"/>
                  </a:lnTo>
                  <a:lnTo>
                    <a:pt x="369" y="78"/>
                  </a:lnTo>
                  <a:lnTo>
                    <a:pt x="720" y="112"/>
                  </a:lnTo>
                  <a:lnTo>
                    <a:pt x="839" y="128"/>
                  </a:lnTo>
                  <a:lnTo>
                    <a:pt x="812" y="180"/>
                  </a:lnTo>
                  <a:lnTo>
                    <a:pt x="512" y="128"/>
                  </a:lnTo>
                  <a:lnTo>
                    <a:pt x="246" y="128"/>
                  </a:lnTo>
                  <a:lnTo>
                    <a:pt x="219" y="95"/>
                  </a:lnTo>
                  <a:lnTo>
                    <a:pt x="127" y="95"/>
                  </a:lnTo>
                  <a:lnTo>
                    <a:pt x="26" y="63"/>
                  </a:lnTo>
                  <a:lnTo>
                    <a:pt x="0" y="47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8" name="Freeform 45"/>
            <p:cNvSpPr>
              <a:spLocks/>
            </p:cNvSpPr>
            <p:nvPr/>
          </p:nvSpPr>
          <p:spPr bwMode="auto">
            <a:xfrm>
              <a:off x="5161" y="3353"/>
              <a:ext cx="171" cy="77"/>
            </a:xfrm>
            <a:custGeom>
              <a:avLst/>
              <a:gdLst>
                <a:gd name="T0" fmla="*/ 0 w 343"/>
                <a:gd name="T1" fmla="*/ 0 h 152"/>
                <a:gd name="T2" fmla="*/ 0 w 343"/>
                <a:gd name="T3" fmla="*/ 1 h 152"/>
                <a:gd name="T4" fmla="*/ 0 w 343"/>
                <a:gd name="T5" fmla="*/ 1 h 152"/>
                <a:gd name="T6" fmla="*/ 0 w 343"/>
                <a:gd name="T7" fmla="*/ 1 h 152"/>
                <a:gd name="T8" fmla="*/ 0 w 343"/>
                <a:gd name="T9" fmla="*/ 0 h 1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3" h="152">
                  <a:moveTo>
                    <a:pt x="317" y="0"/>
                  </a:moveTo>
                  <a:lnTo>
                    <a:pt x="0" y="134"/>
                  </a:lnTo>
                  <a:lnTo>
                    <a:pt x="54" y="152"/>
                  </a:lnTo>
                  <a:lnTo>
                    <a:pt x="343" y="33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49" name="Freeform 46"/>
            <p:cNvSpPr>
              <a:spLocks/>
            </p:cNvSpPr>
            <p:nvPr/>
          </p:nvSpPr>
          <p:spPr bwMode="auto">
            <a:xfrm>
              <a:off x="4703" y="3485"/>
              <a:ext cx="355" cy="169"/>
            </a:xfrm>
            <a:custGeom>
              <a:avLst/>
              <a:gdLst>
                <a:gd name="T0" fmla="*/ 1 w 710"/>
                <a:gd name="T1" fmla="*/ 0 h 340"/>
                <a:gd name="T2" fmla="*/ 1 w 710"/>
                <a:gd name="T3" fmla="*/ 0 h 340"/>
                <a:gd name="T4" fmla="*/ 0 w 710"/>
                <a:gd name="T5" fmla="*/ 0 h 340"/>
                <a:gd name="T6" fmla="*/ 1 w 710"/>
                <a:gd name="T7" fmla="*/ 0 h 340"/>
                <a:gd name="T8" fmla="*/ 1 w 710"/>
                <a:gd name="T9" fmla="*/ 0 h 3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0" h="340">
                  <a:moveTo>
                    <a:pt x="657" y="0"/>
                  </a:moveTo>
                  <a:lnTo>
                    <a:pt x="12" y="288"/>
                  </a:lnTo>
                  <a:lnTo>
                    <a:pt x="0" y="340"/>
                  </a:lnTo>
                  <a:lnTo>
                    <a:pt x="710" y="17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0" name="Freeform 47"/>
            <p:cNvSpPr>
              <a:spLocks/>
            </p:cNvSpPr>
            <p:nvPr/>
          </p:nvSpPr>
          <p:spPr bwMode="auto">
            <a:xfrm>
              <a:off x="3921" y="3403"/>
              <a:ext cx="912" cy="251"/>
            </a:xfrm>
            <a:custGeom>
              <a:avLst/>
              <a:gdLst>
                <a:gd name="T0" fmla="*/ 0 w 1825"/>
                <a:gd name="T1" fmla="*/ 0 h 503"/>
                <a:gd name="T2" fmla="*/ 0 w 1825"/>
                <a:gd name="T3" fmla="*/ 0 h 503"/>
                <a:gd name="T4" fmla="*/ 0 w 1825"/>
                <a:gd name="T5" fmla="*/ 0 h 503"/>
                <a:gd name="T6" fmla="*/ 0 w 1825"/>
                <a:gd name="T7" fmla="*/ 0 h 503"/>
                <a:gd name="T8" fmla="*/ 0 w 1825"/>
                <a:gd name="T9" fmla="*/ 0 h 503"/>
                <a:gd name="T10" fmla="*/ 0 w 1825"/>
                <a:gd name="T11" fmla="*/ 0 h 503"/>
                <a:gd name="T12" fmla="*/ 0 w 1825"/>
                <a:gd name="T13" fmla="*/ 0 h 503"/>
                <a:gd name="T14" fmla="*/ 0 w 1825"/>
                <a:gd name="T15" fmla="*/ 0 h 503"/>
                <a:gd name="T16" fmla="*/ 0 w 1825"/>
                <a:gd name="T17" fmla="*/ 0 h 503"/>
                <a:gd name="T18" fmla="*/ 0 w 1825"/>
                <a:gd name="T19" fmla="*/ 0 h 503"/>
                <a:gd name="T20" fmla="*/ 0 w 1825"/>
                <a:gd name="T21" fmla="*/ 0 h 503"/>
                <a:gd name="T22" fmla="*/ 0 w 1825"/>
                <a:gd name="T23" fmla="*/ 0 h 503"/>
                <a:gd name="T24" fmla="*/ 0 w 1825"/>
                <a:gd name="T25" fmla="*/ 0 h 50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25" h="503">
                  <a:moveTo>
                    <a:pt x="1825" y="281"/>
                  </a:moveTo>
                  <a:lnTo>
                    <a:pt x="1458" y="265"/>
                  </a:lnTo>
                  <a:lnTo>
                    <a:pt x="1090" y="299"/>
                  </a:lnTo>
                  <a:lnTo>
                    <a:pt x="1063" y="333"/>
                  </a:lnTo>
                  <a:lnTo>
                    <a:pt x="39" y="0"/>
                  </a:lnTo>
                  <a:lnTo>
                    <a:pt x="0" y="20"/>
                  </a:lnTo>
                  <a:lnTo>
                    <a:pt x="1536" y="503"/>
                  </a:lnTo>
                  <a:lnTo>
                    <a:pt x="1536" y="468"/>
                  </a:lnTo>
                  <a:lnTo>
                    <a:pt x="1102" y="333"/>
                  </a:lnTo>
                  <a:lnTo>
                    <a:pt x="1378" y="281"/>
                  </a:lnTo>
                  <a:lnTo>
                    <a:pt x="1668" y="281"/>
                  </a:lnTo>
                  <a:lnTo>
                    <a:pt x="1759" y="316"/>
                  </a:lnTo>
                  <a:lnTo>
                    <a:pt x="1825" y="281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1" name="Freeform 48"/>
            <p:cNvSpPr>
              <a:spLocks/>
            </p:cNvSpPr>
            <p:nvPr/>
          </p:nvSpPr>
          <p:spPr bwMode="auto">
            <a:xfrm>
              <a:off x="3291" y="3133"/>
              <a:ext cx="767" cy="369"/>
            </a:xfrm>
            <a:custGeom>
              <a:avLst/>
              <a:gdLst>
                <a:gd name="T0" fmla="*/ 0 w 1535"/>
                <a:gd name="T1" fmla="*/ 1 h 738"/>
                <a:gd name="T2" fmla="*/ 0 w 1535"/>
                <a:gd name="T3" fmla="*/ 1 h 738"/>
                <a:gd name="T4" fmla="*/ 0 w 1535"/>
                <a:gd name="T5" fmla="*/ 1 h 738"/>
                <a:gd name="T6" fmla="*/ 0 w 1535"/>
                <a:gd name="T7" fmla="*/ 1 h 738"/>
                <a:gd name="T8" fmla="*/ 0 w 1535"/>
                <a:gd name="T9" fmla="*/ 0 h 738"/>
                <a:gd name="T10" fmla="*/ 0 w 1535"/>
                <a:gd name="T11" fmla="*/ 1 h 738"/>
                <a:gd name="T12" fmla="*/ 0 w 1535"/>
                <a:gd name="T13" fmla="*/ 1 h 738"/>
                <a:gd name="T14" fmla="*/ 0 w 1535"/>
                <a:gd name="T15" fmla="*/ 0 h 738"/>
                <a:gd name="T16" fmla="*/ 0 w 1535"/>
                <a:gd name="T17" fmla="*/ 1 h 738"/>
                <a:gd name="T18" fmla="*/ 0 w 1535"/>
                <a:gd name="T19" fmla="*/ 1 h 738"/>
                <a:gd name="T20" fmla="*/ 0 w 1535"/>
                <a:gd name="T21" fmla="*/ 1 h 738"/>
                <a:gd name="T22" fmla="*/ 0 w 1535"/>
                <a:gd name="T23" fmla="*/ 1 h 738"/>
                <a:gd name="T24" fmla="*/ 0 w 1535"/>
                <a:gd name="T25" fmla="*/ 1 h 738"/>
                <a:gd name="T26" fmla="*/ 0 w 1535"/>
                <a:gd name="T27" fmla="*/ 1 h 738"/>
                <a:gd name="T28" fmla="*/ 0 w 1535"/>
                <a:gd name="T29" fmla="*/ 1 h 738"/>
                <a:gd name="T30" fmla="*/ 0 w 1535"/>
                <a:gd name="T31" fmla="*/ 1 h 738"/>
                <a:gd name="T32" fmla="*/ 0 w 1535"/>
                <a:gd name="T33" fmla="*/ 1 h 738"/>
                <a:gd name="T34" fmla="*/ 0 w 1535"/>
                <a:gd name="T35" fmla="*/ 1 h 738"/>
                <a:gd name="T36" fmla="*/ 0 w 1535"/>
                <a:gd name="T37" fmla="*/ 1 h 738"/>
                <a:gd name="T38" fmla="*/ 0 w 1535"/>
                <a:gd name="T39" fmla="*/ 1 h 738"/>
                <a:gd name="T40" fmla="*/ 0 w 1535"/>
                <a:gd name="T41" fmla="*/ 1 h 738"/>
                <a:gd name="T42" fmla="*/ 0 w 1535"/>
                <a:gd name="T43" fmla="*/ 1 h 738"/>
                <a:gd name="T44" fmla="*/ 0 w 1535"/>
                <a:gd name="T45" fmla="*/ 1 h 738"/>
                <a:gd name="T46" fmla="*/ 0 w 1535"/>
                <a:gd name="T47" fmla="*/ 1 h 738"/>
                <a:gd name="T48" fmla="*/ 0 w 1535"/>
                <a:gd name="T49" fmla="*/ 1 h 738"/>
                <a:gd name="T50" fmla="*/ 0 w 1535"/>
                <a:gd name="T51" fmla="*/ 1 h 738"/>
                <a:gd name="T52" fmla="*/ 0 w 1535"/>
                <a:gd name="T53" fmla="*/ 1 h 738"/>
                <a:gd name="T54" fmla="*/ 0 w 1535"/>
                <a:gd name="T55" fmla="*/ 1 h 738"/>
                <a:gd name="T56" fmla="*/ 0 w 1535"/>
                <a:gd name="T57" fmla="*/ 1 h 738"/>
                <a:gd name="T58" fmla="*/ 0 w 1535"/>
                <a:gd name="T59" fmla="*/ 1 h 738"/>
                <a:gd name="T60" fmla="*/ 0 w 1535"/>
                <a:gd name="T61" fmla="*/ 1 h 738"/>
                <a:gd name="T62" fmla="*/ 0 w 1535"/>
                <a:gd name="T63" fmla="*/ 1 h 738"/>
                <a:gd name="T64" fmla="*/ 0 w 1535"/>
                <a:gd name="T65" fmla="*/ 1 h 738"/>
                <a:gd name="T66" fmla="*/ 0 w 1535"/>
                <a:gd name="T67" fmla="*/ 1 h 738"/>
                <a:gd name="T68" fmla="*/ 0 w 1535"/>
                <a:gd name="T69" fmla="*/ 1 h 73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535" h="738">
                  <a:moveTo>
                    <a:pt x="40" y="36"/>
                  </a:moveTo>
                  <a:lnTo>
                    <a:pt x="303" y="119"/>
                  </a:lnTo>
                  <a:lnTo>
                    <a:pt x="574" y="119"/>
                  </a:lnTo>
                  <a:lnTo>
                    <a:pt x="830" y="68"/>
                  </a:lnTo>
                  <a:lnTo>
                    <a:pt x="1021" y="0"/>
                  </a:lnTo>
                  <a:lnTo>
                    <a:pt x="1324" y="181"/>
                  </a:lnTo>
                  <a:lnTo>
                    <a:pt x="1127" y="85"/>
                  </a:lnTo>
                  <a:lnTo>
                    <a:pt x="1034" y="0"/>
                  </a:lnTo>
                  <a:lnTo>
                    <a:pt x="666" y="119"/>
                  </a:lnTo>
                  <a:lnTo>
                    <a:pt x="131" y="101"/>
                  </a:lnTo>
                  <a:lnTo>
                    <a:pt x="613" y="491"/>
                  </a:lnTo>
                  <a:lnTo>
                    <a:pt x="983" y="474"/>
                  </a:lnTo>
                  <a:lnTo>
                    <a:pt x="1365" y="407"/>
                  </a:lnTo>
                  <a:lnTo>
                    <a:pt x="1247" y="315"/>
                  </a:lnTo>
                  <a:lnTo>
                    <a:pt x="1393" y="298"/>
                  </a:lnTo>
                  <a:lnTo>
                    <a:pt x="1535" y="388"/>
                  </a:lnTo>
                  <a:lnTo>
                    <a:pt x="1470" y="422"/>
                  </a:lnTo>
                  <a:lnTo>
                    <a:pt x="1510" y="441"/>
                  </a:lnTo>
                  <a:lnTo>
                    <a:pt x="1220" y="525"/>
                  </a:lnTo>
                  <a:lnTo>
                    <a:pt x="1208" y="560"/>
                  </a:lnTo>
                  <a:lnTo>
                    <a:pt x="560" y="738"/>
                  </a:lnTo>
                  <a:lnTo>
                    <a:pt x="1180" y="525"/>
                  </a:lnTo>
                  <a:lnTo>
                    <a:pt x="547" y="670"/>
                  </a:lnTo>
                  <a:lnTo>
                    <a:pt x="857" y="575"/>
                  </a:lnTo>
                  <a:lnTo>
                    <a:pt x="519" y="610"/>
                  </a:lnTo>
                  <a:lnTo>
                    <a:pt x="627" y="540"/>
                  </a:lnTo>
                  <a:lnTo>
                    <a:pt x="506" y="525"/>
                  </a:lnTo>
                  <a:lnTo>
                    <a:pt x="104" y="231"/>
                  </a:lnTo>
                  <a:lnTo>
                    <a:pt x="40" y="263"/>
                  </a:lnTo>
                  <a:lnTo>
                    <a:pt x="534" y="638"/>
                  </a:lnTo>
                  <a:lnTo>
                    <a:pt x="0" y="263"/>
                  </a:lnTo>
                  <a:lnTo>
                    <a:pt x="65" y="231"/>
                  </a:lnTo>
                  <a:lnTo>
                    <a:pt x="53" y="181"/>
                  </a:lnTo>
                  <a:lnTo>
                    <a:pt x="171" y="167"/>
                  </a:lnTo>
                  <a:lnTo>
                    <a:pt x="40" y="3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2" name="Freeform 49"/>
            <p:cNvSpPr>
              <a:spLocks/>
            </p:cNvSpPr>
            <p:nvPr/>
          </p:nvSpPr>
          <p:spPr bwMode="auto">
            <a:xfrm>
              <a:off x="3291" y="3299"/>
              <a:ext cx="260" cy="212"/>
            </a:xfrm>
            <a:custGeom>
              <a:avLst/>
              <a:gdLst>
                <a:gd name="T0" fmla="*/ 0 w 519"/>
                <a:gd name="T1" fmla="*/ 0 h 423"/>
                <a:gd name="T2" fmla="*/ 1 w 519"/>
                <a:gd name="T3" fmla="*/ 1 h 423"/>
                <a:gd name="T4" fmla="*/ 1 w 519"/>
                <a:gd name="T5" fmla="*/ 1 h 423"/>
                <a:gd name="T6" fmla="*/ 0 w 519"/>
                <a:gd name="T7" fmla="*/ 1 h 423"/>
                <a:gd name="T8" fmla="*/ 1 w 519"/>
                <a:gd name="T9" fmla="*/ 1 h 423"/>
                <a:gd name="T10" fmla="*/ 0 w 519"/>
                <a:gd name="T11" fmla="*/ 0 h 42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9" h="423">
                  <a:moveTo>
                    <a:pt x="0" y="0"/>
                  </a:moveTo>
                  <a:lnTo>
                    <a:pt x="519" y="406"/>
                  </a:lnTo>
                  <a:lnTo>
                    <a:pt x="457" y="423"/>
                  </a:lnTo>
                  <a:lnTo>
                    <a:pt x="0" y="126"/>
                  </a:lnTo>
                  <a:lnTo>
                    <a:pt x="53" y="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3" name="Freeform 50"/>
            <p:cNvSpPr>
              <a:spLocks/>
            </p:cNvSpPr>
            <p:nvPr/>
          </p:nvSpPr>
          <p:spPr bwMode="auto">
            <a:xfrm>
              <a:off x="3855" y="3159"/>
              <a:ext cx="452" cy="279"/>
            </a:xfrm>
            <a:custGeom>
              <a:avLst/>
              <a:gdLst>
                <a:gd name="T0" fmla="*/ 0 w 906"/>
                <a:gd name="T1" fmla="*/ 0 h 559"/>
                <a:gd name="T2" fmla="*/ 0 w 906"/>
                <a:gd name="T3" fmla="*/ 0 h 559"/>
                <a:gd name="T4" fmla="*/ 0 w 906"/>
                <a:gd name="T5" fmla="*/ 0 h 559"/>
                <a:gd name="T6" fmla="*/ 0 w 906"/>
                <a:gd name="T7" fmla="*/ 0 h 559"/>
                <a:gd name="T8" fmla="*/ 0 w 906"/>
                <a:gd name="T9" fmla="*/ 0 h 559"/>
                <a:gd name="T10" fmla="*/ 0 w 906"/>
                <a:gd name="T11" fmla="*/ 0 h 559"/>
                <a:gd name="T12" fmla="*/ 0 w 906"/>
                <a:gd name="T13" fmla="*/ 0 h 559"/>
                <a:gd name="T14" fmla="*/ 0 w 906"/>
                <a:gd name="T15" fmla="*/ 0 h 559"/>
                <a:gd name="T16" fmla="*/ 0 w 906"/>
                <a:gd name="T17" fmla="*/ 0 h 559"/>
                <a:gd name="T18" fmla="*/ 0 w 906"/>
                <a:gd name="T19" fmla="*/ 0 h 559"/>
                <a:gd name="T20" fmla="*/ 0 w 906"/>
                <a:gd name="T21" fmla="*/ 0 h 559"/>
                <a:gd name="T22" fmla="*/ 0 w 906"/>
                <a:gd name="T23" fmla="*/ 0 h 559"/>
                <a:gd name="T24" fmla="*/ 0 w 906"/>
                <a:gd name="T25" fmla="*/ 0 h 5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06" h="559">
                  <a:moveTo>
                    <a:pt x="0" y="102"/>
                  </a:moveTo>
                  <a:lnTo>
                    <a:pt x="211" y="130"/>
                  </a:lnTo>
                  <a:lnTo>
                    <a:pt x="343" y="102"/>
                  </a:lnTo>
                  <a:lnTo>
                    <a:pt x="475" y="50"/>
                  </a:lnTo>
                  <a:lnTo>
                    <a:pt x="607" y="0"/>
                  </a:lnTo>
                  <a:lnTo>
                    <a:pt x="395" y="85"/>
                  </a:lnTo>
                  <a:lnTo>
                    <a:pt x="238" y="130"/>
                  </a:lnTo>
                  <a:lnTo>
                    <a:pt x="53" y="130"/>
                  </a:lnTo>
                  <a:lnTo>
                    <a:pt x="693" y="474"/>
                  </a:lnTo>
                  <a:lnTo>
                    <a:pt x="906" y="559"/>
                  </a:lnTo>
                  <a:lnTo>
                    <a:pt x="569" y="423"/>
                  </a:lnTo>
                  <a:lnTo>
                    <a:pt x="0" y="130"/>
                  </a:lnTo>
                  <a:lnTo>
                    <a:pt x="0" y="102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4" name="Freeform 51"/>
            <p:cNvSpPr>
              <a:spLocks/>
            </p:cNvSpPr>
            <p:nvPr/>
          </p:nvSpPr>
          <p:spPr bwMode="auto">
            <a:xfrm>
              <a:off x="4466" y="3307"/>
              <a:ext cx="668" cy="229"/>
            </a:xfrm>
            <a:custGeom>
              <a:avLst/>
              <a:gdLst>
                <a:gd name="T0" fmla="*/ 0 w 1337"/>
                <a:gd name="T1" fmla="*/ 1 h 456"/>
                <a:gd name="T2" fmla="*/ 0 w 1337"/>
                <a:gd name="T3" fmla="*/ 1 h 456"/>
                <a:gd name="T4" fmla="*/ 0 w 1337"/>
                <a:gd name="T5" fmla="*/ 1 h 456"/>
                <a:gd name="T6" fmla="*/ 0 w 1337"/>
                <a:gd name="T7" fmla="*/ 1 h 456"/>
                <a:gd name="T8" fmla="*/ 0 w 1337"/>
                <a:gd name="T9" fmla="*/ 1 h 456"/>
                <a:gd name="T10" fmla="*/ 0 w 1337"/>
                <a:gd name="T11" fmla="*/ 1 h 456"/>
                <a:gd name="T12" fmla="*/ 0 w 1337"/>
                <a:gd name="T13" fmla="*/ 0 h 456"/>
                <a:gd name="T14" fmla="*/ 0 w 1337"/>
                <a:gd name="T15" fmla="*/ 1 h 456"/>
                <a:gd name="T16" fmla="*/ 0 w 1337"/>
                <a:gd name="T17" fmla="*/ 1 h 456"/>
                <a:gd name="T18" fmla="*/ 0 w 1337"/>
                <a:gd name="T19" fmla="*/ 1 h 456"/>
                <a:gd name="T20" fmla="*/ 0 w 1337"/>
                <a:gd name="T21" fmla="*/ 1 h 456"/>
                <a:gd name="T22" fmla="*/ 0 w 1337"/>
                <a:gd name="T23" fmla="*/ 1 h 456"/>
                <a:gd name="T24" fmla="*/ 0 w 1337"/>
                <a:gd name="T25" fmla="*/ 1 h 45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37" h="456">
                  <a:moveTo>
                    <a:pt x="0" y="321"/>
                  </a:moveTo>
                  <a:lnTo>
                    <a:pt x="276" y="354"/>
                  </a:lnTo>
                  <a:lnTo>
                    <a:pt x="383" y="422"/>
                  </a:lnTo>
                  <a:lnTo>
                    <a:pt x="723" y="226"/>
                  </a:lnTo>
                  <a:lnTo>
                    <a:pt x="956" y="142"/>
                  </a:lnTo>
                  <a:lnTo>
                    <a:pt x="1197" y="73"/>
                  </a:lnTo>
                  <a:lnTo>
                    <a:pt x="1312" y="0"/>
                  </a:lnTo>
                  <a:lnTo>
                    <a:pt x="1273" y="58"/>
                  </a:lnTo>
                  <a:lnTo>
                    <a:pt x="1337" y="58"/>
                  </a:lnTo>
                  <a:lnTo>
                    <a:pt x="368" y="456"/>
                  </a:lnTo>
                  <a:lnTo>
                    <a:pt x="248" y="389"/>
                  </a:lnTo>
                  <a:lnTo>
                    <a:pt x="129" y="354"/>
                  </a:lnTo>
                  <a:lnTo>
                    <a:pt x="0" y="321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5" name="Freeform 52"/>
            <p:cNvSpPr>
              <a:spLocks/>
            </p:cNvSpPr>
            <p:nvPr/>
          </p:nvSpPr>
          <p:spPr bwMode="auto">
            <a:xfrm>
              <a:off x="3462" y="2672"/>
              <a:ext cx="663" cy="304"/>
            </a:xfrm>
            <a:custGeom>
              <a:avLst/>
              <a:gdLst>
                <a:gd name="T0" fmla="*/ 1 w 1326"/>
                <a:gd name="T1" fmla="*/ 1 h 608"/>
                <a:gd name="T2" fmla="*/ 1 w 1326"/>
                <a:gd name="T3" fmla="*/ 1 h 608"/>
                <a:gd name="T4" fmla="*/ 1 w 1326"/>
                <a:gd name="T5" fmla="*/ 1 h 608"/>
                <a:gd name="T6" fmla="*/ 0 w 1326"/>
                <a:gd name="T7" fmla="*/ 1 h 608"/>
                <a:gd name="T8" fmla="*/ 1 w 1326"/>
                <a:gd name="T9" fmla="*/ 1 h 608"/>
                <a:gd name="T10" fmla="*/ 1 w 1326"/>
                <a:gd name="T11" fmla="*/ 1 h 608"/>
                <a:gd name="T12" fmla="*/ 1 w 1326"/>
                <a:gd name="T13" fmla="*/ 1 h 608"/>
                <a:gd name="T14" fmla="*/ 1 w 1326"/>
                <a:gd name="T15" fmla="*/ 1 h 608"/>
                <a:gd name="T16" fmla="*/ 1 w 1326"/>
                <a:gd name="T17" fmla="*/ 1 h 608"/>
                <a:gd name="T18" fmla="*/ 1 w 1326"/>
                <a:gd name="T19" fmla="*/ 1 h 608"/>
                <a:gd name="T20" fmla="*/ 1 w 1326"/>
                <a:gd name="T21" fmla="*/ 1 h 608"/>
                <a:gd name="T22" fmla="*/ 1 w 1326"/>
                <a:gd name="T23" fmla="*/ 1 h 608"/>
                <a:gd name="T24" fmla="*/ 1 w 1326"/>
                <a:gd name="T25" fmla="*/ 1 h 608"/>
                <a:gd name="T26" fmla="*/ 1 w 1326"/>
                <a:gd name="T27" fmla="*/ 1 h 608"/>
                <a:gd name="T28" fmla="*/ 1 w 1326"/>
                <a:gd name="T29" fmla="*/ 1 h 608"/>
                <a:gd name="T30" fmla="*/ 1 w 1326"/>
                <a:gd name="T31" fmla="*/ 1 h 608"/>
                <a:gd name="T32" fmla="*/ 1 w 1326"/>
                <a:gd name="T33" fmla="*/ 1 h 608"/>
                <a:gd name="T34" fmla="*/ 1 w 1326"/>
                <a:gd name="T35" fmla="*/ 1 h 608"/>
                <a:gd name="T36" fmla="*/ 1 w 1326"/>
                <a:gd name="T37" fmla="*/ 1 h 608"/>
                <a:gd name="T38" fmla="*/ 1 w 1326"/>
                <a:gd name="T39" fmla="*/ 1 h 608"/>
                <a:gd name="T40" fmla="*/ 1 w 1326"/>
                <a:gd name="T41" fmla="*/ 1 h 608"/>
                <a:gd name="T42" fmla="*/ 1 w 1326"/>
                <a:gd name="T43" fmla="*/ 1 h 608"/>
                <a:gd name="T44" fmla="*/ 1 w 1326"/>
                <a:gd name="T45" fmla="*/ 1 h 608"/>
                <a:gd name="T46" fmla="*/ 1 w 1326"/>
                <a:gd name="T47" fmla="*/ 1 h 608"/>
                <a:gd name="T48" fmla="*/ 1 w 1326"/>
                <a:gd name="T49" fmla="*/ 1 h 608"/>
                <a:gd name="T50" fmla="*/ 1 w 1326"/>
                <a:gd name="T51" fmla="*/ 1 h 608"/>
                <a:gd name="T52" fmla="*/ 1 w 1326"/>
                <a:gd name="T53" fmla="*/ 1 h 608"/>
                <a:gd name="T54" fmla="*/ 1 w 1326"/>
                <a:gd name="T55" fmla="*/ 0 h 608"/>
                <a:gd name="T56" fmla="*/ 1 w 1326"/>
                <a:gd name="T57" fmla="*/ 1 h 60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326" h="608">
                  <a:moveTo>
                    <a:pt x="539" y="154"/>
                  </a:moveTo>
                  <a:lnTo>
                    <a:pt x="297" y="202"/>
                  </a:lnTo>
                  <a:lnTo>
                    <a:pt x="139" y="217"/>
                  </a:lnTo>
                  <a:lnTo>
                    <a:pt x="0" y="263"/>
                  </a:lnTo>
                  <a:lnTo>
                    <a:pt x="232" y="282"/>
                  </a:lnTo>
                  <a:lnTo>
                    <a:pt x="39" y="382"/>
                  </a:lnTo>
                  <a:lnTo>
                    <a:pt x="310" y="331"/>
                  </a:lnTo>
                  <a:lnTo>
                    <a:pt x="527" y="349"/>
                  </a:lnTo>
                  <a:lnTo>
                    <a:pt x="759" y="401"/>
                  </a:lnTo>
                  <a:lnTo>
                    <a:pt x="838" y="435"/>
                  </a:lnTo>
                  <a:lnTo>
                    <a:pt x="732" y="500"/>
                  </a:lnTo>
                  <a:lnTo>
                    <a:pt x="838" y="466"/>
                  </a:lnTo>
                  <a:lnTo>
                    <a:pt x="825" y="518"/>
                  </a:lnTo>
                  <a:lnTo>
                    <a:pt x="641" y="608"/>
                  </a:lnTo>
                  <a:lnTo>
                    <a:pt x="1273" y="415"/>
                  </a:lnTo>
                  <a:lnTo>
                    <a:pt x="1180" y="401"/>
                  </a:lnTo>
                  <a:lnTo>
                    <a:pt x="1287" y="331"/>
                  </a:lnTo>
                  <a:lnTo>
                    <a:pt x="1207" y="298"/>
                  </a:lnTo>
                  <a:lnTo>
                    <a:pt x="1326" y="202"/>
                  </a:lnTo>
                  <a:lnTo>
                    <a:pt x="1314" y="185"/>
                  </a:lnTo>
                  <a:lnTo>
                    <a:pt x="982" y="415"/>
                  </a:lnTo>
                  <a:lnTo>
                    <a:pt x="732" y="315"/>
                  </a:lnTo>
                  <a:lnTo>
                    <a:pt x="515" y="263"/>
                  </a:lnTo>
                  <a:lnTo>
                    <a:pt x="126" y="246"/>
                  </a:lnTo>
                  <a:lnTo>
                    <a:pt x="602" y="135"/>
                  </a:lnTo>
                  <a:lnTo>
                    <a:pt x="759" y="34"/>
                  </a:lnTo>
                  <a:lnTo>
                    <a:pt x="1273" y="168"/>
                  </a:lnTo>
                  <a:lnTo>
                    <a:pt x="746" y="0"/>
                  </a:lnTo>
                  <a:lnTo>
                    <a:pt x="539" y="154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6" name="Freeform 53"/>
            <p:cNvSpPr>
              <a:spLocks/>
            </p:cNvSpPr>
            <p:nvPr/>
          </p:nvSpPr>
          <p:spPr bwMode="auto">
            <a:xfrm>
              <a:off x="3513" y="2872"/>
              <a:ext cx="295" cy="67"/>
            </a:xfrm>
            <a:custGeom>
              <a:avLst/>
              <a:gdLst>
                <a:gd name="T0" fmla="*/ 0 w 589"/>
                <a:gd name="T1" fmla="*/ 0 h 133"/>
                <a:gd name="T2" fmla="*/ 1 w 589"/>
                <a:gd name="T3" fmla="*/ 0 h 133"/>
                <a:gd name="T4" fmla="*/ 1 w 589"/>
                <a:gd name="T5" fmla="*/ 1 h 133"/>
                <a:gd name="T6" fmla="*/ 1 w 589"/>
                <a:gd name="T7" fmla="*/ 1 h 133"/>
                <a:gd name="T8" fmla="*/ 1 w 589"/>
                <a:gd name="T9" fmla="*/ 1 h 133"/>
                <a:gd name="T10" fmla="*/ 1 w 589"/>
                <a:gd name="T11" fmla="*/ 1 h 133"/>
                <a:gd name="T12" fmla="*/ 1 w 589"/>
                <a:gd name="T13" fmla="*/ 1 h 133"/>
                <a:gd name="T14" fmla="*/ 1 w 589"/>
                <a:gd name="T15" fmla="*/ 1 h 133"/>
                <a:gd name="T16" fmla="*/ 1 w 589"/>
                <a:gd name="T17" fmla="*/ 1 h 133"/>
                <a:gd name="T18" fmla="*/ 0 w 589"/>
                <a:gd name="T19" fmla="*/ 0 h 1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89" h="133">
                  <a:moveTo>
                    <a:pt x="0" y="0"/>
                  </a:moveTo>
                  <a:lnTo>
                    <a:pt x="207" y="0"/>
                  </a:lnTo>
                  <a:lnTo>
                    <a:pt x="345" y="34"/>
                  </a:lnTo>
                  <a:lnTo>
                    <a:pt x="460" y="83"/>
                  </a:lnTo>
                  <a:lnTo>
                    <a:pt x="589" y="117"/>
                  </a:lnTo>
                  <a:lnTo>
                    <a:pt x="484" y="117"/>
                  </a:lnTo>
                  <a:lnTo>
                    <a:pt x="424" y="133"/>
                  </a:lnTo>
                  <a:lnTo>
                    <a:pt x="61" y="65"/>
                  </a:lnTo>
                  <a:lnTo>
                    <a:pt x="115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7" name="Freeform 54"/>
            <p:cNvSpPr>
              <a:spLocks/>
            </p:cNvSpPr>
            <p:nvPr/>
          </p:nvSpPr>
          <p:spPr bwMode="auto">
            <a:xfrm>
              <a:off x="3495" y="2904"/>
              <a:ext cx="333" cy="111"/>
            </a:xfrm>
            <a:custGeom>
              <a:avLst/>
              <a:gdLst>
                <a:gd name="T0" fmla="*/ 0 w 665"/>
                <a:gd name="T1" fmla="*/ 0 h 220"/>
                <a:gd name="T2" fmla="*/ 1 w 665"/>
                <a:gd name="T3" fmla="*/ 1 h 220"/>
                <a:gd name="T4" fmla="*/ 1 w 665"/>
                <a:gd name="T5" fmla="*/ 1 h 220"/>
                <a:gd name="T6" fmla="*/ 1 w 665"/>
                <a:gd name="T7" fmla="*/ 1 h 220"/>
                <a:gd name="T8" fmla="*/ 1 w 665"/>
                <a:gd name="T9" fmla="*/ 1 h 220"/>
                <a:gd name="T10" fmla="*/ 0 w 665"/>
                <a:gd name="T11" fmla="*/ 0 h 2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65" h="220">
                  <a:moveTo>
                    <a:pt x="0" y="0"/>
                  </a:moveTo>
                  <a:lnTo>
                    <a:pt x="257" y="127"/>
                  </a:lnTo>
                  <a:lnTo>
                    <a:pt x="665" y="205"/>
                  </a:lnTo>
                  <a:lnTo>
                    <a:pt x="600" y="220"/>
                  </a:lnTo>
                  <a:lnTo>
                    <a:pt x="204" y="1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8" name="Freeform 55"/>
            <p:cNvSpPr>
              <a:spLocks/>
            </p:cNvSpPr>
            <p:nvPr/>
          </p:nvSpPr>
          <p:spPr bwMode="auto">
            <a:xfrm>
              <a:off x="3525" y="2955"/>
              <a:ext cx="258" cy="154"/>
            </a:xfrm>
            <a:custGeom>
              <a:avLst/>
              <a:gdLst>
                <a:gd name="T0" fmla="*/ 0 w 515"/>
                <a:gd name="T1" fmla="*/ 0 h 307"/>
                <a:gd name="T2" fmla="*/ 1 w 515"/>
                <a:gd name="T3" fmla="*/ 1 h 307"/>
                <a:gd name="T4" fmla="*/ 1 w 515"/>
                <a:gd name="T5" fmla="*/ 1 h 307"/>
                <a:gd name="T6" fmla="*/ 1 w 515"/>
                <a:gd name="T7" fmla="*/ 1 h 307"/>
                <a:gd name="T8" fmla="*/ 1 w 515"/>
                <a:gd name="T9" fmla="*/ 1 h 307"/>
                <a:gd name="T10" fmla="*/ 1 w 515"/>
                <a:gd name="T11" fmla="*/ 1 h 307"/>
                <a:gd name="T12" fmla="*/ 1 w 515"/>
                <a:gd name="T13" fmla="*/ 1 h 307"/>
                <a:gd name="T14" fmla="*/ 1 w 515"/>
                <a:gd name="T15" fmla="*/ 1 h 307"/>
                <a:gd name="T16" fmla="*/ 0 w 515"/>
                <a:gd name="T17" fmla="*/ 1 h 307"/>
                <a:gd name="T18" fmla="*/ 0 w 515"/>
                <a:gd name="T19" fmla="*/ 0 h 30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15" h="307">
                  <a:moveTo>
                    <a:pt x="0" y="0"/>
                  </a:moveTo>
                  <a:lnTo>
                    <a:pt x="27" y="153"/>
                  </a:lnTo>
                  <a:lnTo>
                    <a:pt x="38" y="237"/>
                  </a:lnTo>
                  <a:lnTo>
                    <a:pt x="258" y="170"/>
                  </a:lnTo>
                  <a:lnTo>
                    <a:pt x="515" y="134"/>
                  </a:lnTo>
                  <a:lnTo>
                    <a:pt x="377" y="202"/>
                  </a:lnTo>
                  <a:lnTo>
                    <a:pt x="335" y="307"/>
                  </a:lnTo>
                  <a:lnTo>
                    <a:pt x="118" y="237"/>
                  </a:lnTo>
                  <a:lnTo>
                    <a:pt x="0" y="2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59" name="Freeform 56"/>
            <p:cNvSpPr>
              <a:spLocks/>
            </p:cNvSpPr>
            <p:nvPr/>
          </p:nvSpPr>
          <p:spPr bwMode="auto">
            <a:xfrm>
              <a:off x="3874" y="2889"/>
              <a:ext cx="265" cy="228"/>
            </a:xfrm>
            <a:custGeom>
              <a:avLst/>
              <a:gdLst>
                <a:gd name="T0" fmla="*/ 1 w 529"/>
                <a:gd name="T1" fmla="*/ 1 h 455"/>
                <a:gd name="T2" fmla="*/ 1 w 529"/>
                <a:gd name="T3" fmla="*/ 1 h 455"/>
                <a:gd name="T4" fmla="*/ 1 w 529"/>
                <a:gd name="T5" fmla="*/ 1 h 455"/>
                <a:gd name="T6" fmla="*/ 1 w 529"/>
                <a:gd name="T7" fmla="*/ 1 h 455"/>
                <a:gd name="T8" fmla="*/ 1 w 529"/>
                <a:gd name="T9" fmla="*/ 0 h 455"/>
                <a:gd name="T10" fmla="*/ 1 w 529"/>
                <a:gd name="T11" fmla="*/ 1 h 455"/>
                <a:gd name="T12" fmla="*/ 1 w 529"/>
                <a:gd name="T13" fmla="*/ 1 h 455"/>
                <a:gd name="T14" fmla="*/ 1 w 529"/>
                <a:gd name="T15" fmla="*/ 1 h 455"/>
                <a:gd name="T16" fmla="*/ 1 w 529"/>
                <a:gd name="T17" fmla="*/ 1 h 455"/>
                <a:gd name="T18" fmla="*/ 1 w 529"/>
                <a:gd name="T19" fmla="*/ 1 h 455"/>
                <a:gd name="T20" fmla="*/ 1 w 529"/>
                <a:gd name="T21" fmla="*/ 1 h 455"/>
                <a:gd name="T22" fmla="*/ 1 w 529"/>
                <a:gd name="T23" fmla="*/ 1 h 455"/>
                <a:gd name="T24" fmla="*/ 1 w 529"/>
                <a:gd name="T25" fmla="*/ 1 h 455"/>
                <a:gd name="T26" fmla="*/ 0 w 529"/>
                <a:gd name="T27" fmla="*/ 1 h 455"/>
                <a:gd name="T28" fmla="*/ 1 w 529"/>
                <a:gd name="T29" fmla="*/ 1 h 45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29" h="455">
                  <a:moveTo>
                    <a:pt x="25" y="224"/>
                  </a:moveTo>
                  <a:lnTo>
                    <a:pt x="226" y="236"/>
                  </a:lnTo>
                  <a:lnTo>
                    <a:pt x="394" y="303"/>
                  </a:lnTo>
                  <a:lnTo>
                    <a:pt x="448" y="370"/>
                  </a:lnTo>
                  <a:lnTo>
                    <a:pt x="529" y="0"/>
                  </a:lnTo>
                  <a:lnTo>
                    <a:pt x="462" y="405"/>
                  </a:lnTo>
                  <a:lnTo>
                    <a:pt x="394" y="320"/>
                  </a:lnTo>
                  <a:lnTo>
                    <a:pt x="198" y="405"/>
                  </a:lnTo>
                  <a:lnTo>
                    <a:pt x="394" y="387"/>
                  </a:lnTo>
                  <a:lnTo>
                    <a:pt x="182" y="455"/>
                  </a:lnTo>
                  <a:lnTo>
                    <a:pt x="120" y="405"/>
                  </a:lnTo>
                  <a:lnTo>
                    <a:pt x="315" y="303"/>
                  </a:lnTo>
                  <a:lnTo>
                    <a:pt x="80" y="335"/>
                  </a:lnTo>
                  <a:lnTo>
                    <a:pt x="0" y="236"/>
                  </a:lnTo>
                  <a:lnTo>
                    <a:pt x="25" y="224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0" name="Freeform 57"/>
            <p:cNvSpPr>
              <a:spLocks/>
            </p:cNvSpPr>
            <p:nvPr/>
          </p:nvSpPr>
          <p:spPr bwMode="auto">
            <a:xfrm>
              <a:off x="3828" y="3057"/>
              <a:ext cx="87" cy="52"/>
            </a:xfrm>
            <a:custGeom>
              <a:avLst/>
              <a:gdLst>
                <a:gd name="T0" fmla="*/ 1 w 173"/>
                <a:gd name="T1" fmla="*/ 0 h 105"/>
                <a:gd name="T2" fmla="*/ 1 w 173"/>
                <a:gd name="T3" fmla="*/ 0 h 105"/>
                <a:gd name="T4" fmla="*/ 0 w 173"/>
                <a:gd name="T5" fmla="*/ 0 h 105"/>
                <a:gd name="T6" fmla="*/ 1 w 173"/>
                <a:gd name="T7" fmla="*/ 0 h 10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3" h="105">
                  <a:moveTo>
                    <a:pt x="14" y="52"/>
                  </a:moveTo>
                  <a:lnTo>
                    <a:pt x="173" y="0"/>
                  </a:lnTo>
                  <a:lnTo>
                    <a:pt x="0" y="105"/>
                  </a:lnTo>
                  <a:lnTo>
                    <a:pt x="14" y="52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1" name="Freeform 58"/>
            <p:cNvSpPr>
              <a:spLocks/>
            </p:cNvSpPr>
            <p:nvPr/>
          </p:nvSpPr>
          <p:spPr bwMode="auto">
            <a:xfrm>
              <a:off x="3868" y="3109"/>
              <a:ext cx="53" cy="15"/>
            </a:xfrm>
            <a:custGeom>
              <a:avLst/>
              <a:gdLst>
                <a:gd name="T0" fmla="*/ 0 w 105"/>
                <a:gd name="T1" fmla="*/ 0 h 31"/>
                <a:gd name="T2" fmla="*/ 1 w 105"/>
                <a:gd name="T3" fmla="*/ 0 h 31"/>
                <a:gd name="T4" fmla="*/ 1 w 105"/>
                <a:gd name="T5" fmla="*/ 0 h 31"/>
                <a:gd name="T6" fmla="*/ 0 w 105"/>
                <a:gd name="T7" fmla="*/ 0 h 3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5" h="31">
                  <a:moveTo>
                    <a:pt x="0" y="31"/>
                  </a:moveTo>
                  <a:lnTo>
                    <a:pt x="93" y="0"/>
                  </a:lnTo>
                  <a:lnTo>
                    <a:pt x="105" y="31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2" name="Freeform 59"/>
            <p:cNvSpPr>
              <a:spLocks/>
            </p:cNvSpPr>
            <p:nvPr/>
          </p:nvSpPr>
          <p:spPr bwMode="auto">
            <a:xfrm>
              <a:off x="3738" y="3022"/>
              <a:ext cx="90" cy="60"/>
            </a:xfrm>
            <a:custGeom>
              <a:avLst/>
              <a:gdLst>
                <a:gd name="T0" fmla="*/ 0 w 179"/>
                <a:gd name="T1" fmla="*/ 1 h 120"/>
                <a:gd name="T2" fmla="*/ 1 w 179"/>
                <a:gd name="T3" fmla="*/ 1 h 120"/>
                <a:gd name="T4" fmla="*/ 1 w 179"/>
                <a:gd name="T5" fmla="*/ 1 h 120"/>
                <a:gd name="T6" fmla="*/ 1 w 179"/>
                <a:gd name="T7" fmla="*/ 1 h 120"/>
                <a:gd name="T8" fmla="*/ 1 w 179"/>
                <a:gd name="T9" fmla="*/ 0 h 120"/>
                <a:gd name="T10" fmla="*/ 0 w 179"/>
                <a:gd name="T11" fmla="*/ 1 h 1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9" h="120">
                  <a:moveTo>
                    <a:pt x="0" y="53"/>
                  </a:moveTo>
                  <a:lnTo>
                    <a:pt x="154" y="120"/>
                  </a:lnTo>
                  <a:lnTo>
                    <a:pt x="34" y="36"/>
                  </a:lnTo>
                  <a:lnTo>
                    <a:pt x="179" y="68"/>
                  </a:lnTo>
                  <a:lnTo>
                    <a:pt x="88" y="0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3" name="Freeform 60"/>
            <p:cNvSpPr>
              <a:spLocks/>
            </p:cNvSpPr>
            <p:nvPr/>
          </p:nvSpPr>
          <p:spPr bwMode="auto">
            <a:xfrm>
              <a:off x="3895" y="2855"/>
              <a:ext cx="306" cy="121"/>
            </a:xfrm>
            <a:custGeom>
              <a:avLst/>
              <a:gdLst>
                <a:gd name="T0" fmla="*/ 0 w 612"/>
                <a:gd name="T1" fmla="*/ 1 h 242"/>
                <a:gd name="T2" fmla="*/ 1 w 612"/>
                <a:gd name="T3" fmla="*/ 1 h 242"/>
                <a:gd name="T4" fmla="*/ 1 w 612"/>
                <a:gd name="T5" fmla="*/ 0 h 242"/>
                <a:gd name="T6" fmla="*/ 1 w 612"/>
                <a:gd name="T7" fmla="*/ 1 h 242"/>
                <a:gd name="T8" fmla="*/ 1 w 612"/>
                <a:gd name="T9" fmla="*/ 1 h 242"/>
                <a:gd name="T10" fmla="*/ 0 w 612"/>
                <a:gd name="T11" fmla="*/ 1 h 24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2" h="242">
                  <a:moveTo>
                    <a:pt x="0" y="242"/>
                  </a:moveTo>
                  <a:lnTo>
                    <a:pt x="578" y="35"/>
                  </a:lnTo>
                  <a:lnTo>
                    <a:pt x="448" y="0"/>
                  </a:lnTo>
                  <a:lnTo>
                    <a:pt x="612" y="35"/>
                  </a:lnTo>
                  <a:lnTo>
                    <a:pt x="566" y="69"/>
                  </a:lnTo>
                  <a:lnTo>
                    <a:pt x="0" y="242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4" name="Freeform 61"/>
            <p:cNvSpPr>
              <a:spLocks/>
            </p:cNvSpPr>
            <p:nvPr/>
          </p:nvSpPr>
          <p:spPr bwMode="auto">
            <a:xfrm>
              <a:off x="3443" y="3001"/>
              <a:ext cx="82" cy="90"/>
            </a:xfrm>
            <a:custGeom>
              <a:avLst/>
              <a:gdLst>
                <a:gd name="T0" fmla="*/ 0 w 165"/>
                <a:gd name="T1" fmla="*/ 0 h 181"/>
                <a:gd name="T2" fmla="*/ 0 w 165"/>
                <a:gd name="T3" fmla="*/ 0 h 181"/>
                <a:gd name="T4" fmla="*/ 0 w 165"/>
                <a:gd name="T5" fmla="*/ 0 h 181"/>
                <a:gd name="T6" fmla="*/ 0 w 165"/>
                <a:gd name="T7" fmla="*/ 0 h 181"/>
                <a:gd name="T8" fmla="*/ 0 w 165"/>
                <a:gd name="T9" fmla="*/ 0 h 181"/>
                <a:gd name="T10" fmla="*/ 0 w 165"/>
                <a:gd name="T11" fmla="*/ 0 h 181"/>
                <a:gd name="T12" fmla="*/ 0 w 165"/>
                <a:gd name="T13" fmla="*/ 0 h 181"/>
                <a:gd name="T14" fmla="*/ 0 w 165"/>
                <a:gd name="T15" fmla="*/ 0 h 18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65" h="181">
                  <a:moveTo>
                    <a:pt x="65" y="0"/>
                  </a:moveTo>
                  <a:lnTo>
                    <a:pt x="154" y="43"/>
                  </a:lnTo>
                  <a:lnTo>
                    <a:pt x="154" y="181"/>
                  </a:lnTo>
                  <a:lnTo>
                    <a:pt x="14" y="111"/>
                  </a:lnTo>
                  <a:lnTo>
                    <a:pt x="132" y="146"/>
                  </a:lnTo>
                  <a:lnTo>
                    <a:pt x="0" y="43"/>
                  </a:lnTo>
                  <a:lnTo>
                    <a:pt x="165" y="96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5" name="Freeform 62"/>
            <p:cNvSpPr>
              <a:spLocks/>
            </p:cNvSpPr>
            <p:nvPr/>
          </p:nvSpPr>
          <p:spPr bwMode="auto">
            <a:xfrm>
              <a:off x="3509" y="3109"/>
              <a:ext cx="205" cy="75"/>
            </a:xfrm>
            <a:custGeom>
              <a:avLst/>
              <a:gdLst>
                <a:gd name="T0" fmla="*/ 1 w 410"/>
                <a:gd name="T1" fmla="*/ 0 h 149"/>
                <a:gd name="T2" fmla="*/ 1 w 410"/>
                <a:gd name="T3" fmla="*/ 1 h 149"/>
                <a:gd name="T4" fmla="*/ 1 w 410"/>
                <a:gd name="T5" fmla="*/ 1 h 149"/>
                <a:gd name="T6" fmla="*/ 1 w 410"/>
                <a:gd name="T7" fmla="*/ 1 h 149"/>
                <a:gd name="T8" fmla="*/ 1 w 410"/>
                <a:gd name="T9" fmla="*/ 1 h 149"/>
                <a:gd name="T10" fmla="*/ 1 w 410"/>
                <a:gd name="T11" fmla="*/ 1 h 149"/>
                <a:gd name="T12" fmla="*/ 0 w 410"/>
                <a:gd name="T13" fmla="*/ 0 h 149"/>
                <a:gd name="T14" fmla="*/ 1 w 410"/>
                <a:gd name="T15" fmla="*/ 0 h 14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10" h="149">
                  <a:moveTo>
                    <a:pt x="99" y="0"/>
                  </a:moveTo>
                  <a:lnTo>
                    <a:pt x="410" y="84"/>
                  </a:lnTo>
                  <a:lnTo>
                    <a:pt x="10" y="15"/>
                  </a:lnTo>
                  <a:lnTo>
                    <a:pt x="231" y="116"/>
                  </a:lnTo>
                  <a:lnTo>
                    <a:pt x="99" y="149"/>
                  </a:lnTo>
                  <a:lnTo>
                    <a:pt x="22" y="116"/>
                  </a:lnTo>
                  <a:lnTo>
                    <a:pt x="0" y="0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6" name="Freeform 63"/>
            <p:cNvSpPr>
              <a:spLocks/>
            </p:cNvSpPr>
            <p:nvPr/>
          </p:nvSpPr>
          <p:spPr bwMode="auto">
            <a:xfrm>
              <a:off x="3769" y="2528"/>
              <a:ext cx="26" cy="236"/>
            </a:xfrm>
            <a:custGeom>
              <a:avLst/>
              <a:gdLst>
                <a:gd name="T0" fmla="*/ 0 w 53"/>
                <a:gd name="T1" fmla="*/ 1 h 471"/>
                <a:gd name="T2" fmla="*/ 0 w 53"/>
                <a:gd name="T3" fmla="*/ 0 h 471"/>
                <a:gd name="T4" fmla="*/ 0 w 53"/>
                <a:gd name="T5" fmla="*/ 1 h 471"/>
                <a:gd name="T6" fmla="*/ 0 w 53"/>
                <a:gd name="T7" fmla="*/ 1 h 4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3" h="471">
                  <a:moveTo>
                    <a:pt x="0" y="471"/>
                  </a:moveTo>
                  <a:lnTo>
                    <a:pt x="15" y="0"/>
                  </a:lnTo>
                  <a:lnTo>
                    <a:pt x="53" y="471"/>
                  </a:lnTo>
                  <a:lnTo>
                    <a:pt x="0" y="471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7" name="Freeform 64"/>
            <p:cNvSpPr>
              <a:spLocks/>
            </p:cNvSpPr>
            <p:nvPr/>
          </p:nvSpPr>
          <p:spPr bwMode="auto">
            <a:xfrm>
              <a:off x="4362" y="2663"/>
              <a:ext cx="33" cy="34"/>
            </a:xfrm>
            <a:custGeom>
              <a:avLst/>
              <a:gdLst>
                <a:gd name="T0" fmla="*/ 0 w 65"/>
                <a:gd name="T1" fmla="*/ 1 h 67"/>
                <a:gd name="T2" fmla="*/ 1 w 65"/>
                <a:gd name="T3" fmla="*/ 1 h 67"/>
                <a:gd name="T4" fmla="*/ 1 w 65"/>
                <a:gd name="T5" fmla="*/ 0 h 67"/>
                <a:gd name="T6" fmla="*/ 1 w 65"/>
                <a:gd name="T7" fmla="*/ 0 h 67"/>
                <a:gd name="T8" fmla="*/ 0 w 65"/>
                <a:gd name="T9" fmla="*/ 1 h 67"/>
                <a:gd name="T10" fmla="*/ 1 w 65"/>
                <a:gd name="T11" fmla="*/ 1 h 67"/>
                <a:gd name="T12" fmla="*/ 1 w 65"/>
                <a:gd name="T13" fmla="*/ 1 h 67"/>
                <a:gd name="T14" fmla="*/ 0 w 65"/>
                <a:gd name="T15" fmla="*/ 1 h 6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5" h="67">
                  <a:moveTo>
                    <a:pt x="0" y="50"/>
                  </a:moveTo>
                  <a:lnTo>
                    <a:pt x="50" y="67"/>
                  </a:lnTo>
                  <a:lnTo>
                    <a:pt x="65" y="0"/>
                  </a:lnTo>
                  <a:lnTo>
                    <a:pt x="26" y="0"/>
                  </a:lnTo>
                  <a:lnTo>
                    <a:pt x="0" y="16"/>
                  </a:lnTo>
                  <a:lnTo>
                    <a:pt x="40" y="16"/>
                  </a:lnTo>
                  <a:lnTo>
                    <a:pt x="13" y="32"/>
                  </a:lnTo>
                  <a:lnTo>
                    <a:pt x="0" y="5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8" name="Freeform 65"/>
            <p:cNvSpPr>
              <a:spLocks/>
            </p:cNvSpPr>
            <p:nvPr/>
          </p:nvSpPr>
          <p:spPr bwMode="auto">
            <a:xfrm>
              <a:off x="4343" y="2560"/>
              <a:ext cx="65" cy="70"/>
            </a:xfrm>
            <a:custGeom>
              <a:avLst/>
              <a:gdLst>
                <a:gd name="T0" fmla="*/ 0 w 131"/>
                <a:gd name="T1" fmla="*/ 1 h 139"/>
                <a:gd name="T2" fmla="*/ 0 w 131"/>
                <a:gd name="T3" fmla="*/ 0 h 139"/>
                <a:gd name="T4" fmla="*/ 0 w 131"/>
                <a:gd name="T5" fmla="*/ 1 h 139"/>
                <a:gd name="T6" fmla="*/ 0 w 131"/>
                <a:gd name="T7" fmla="*/ 1 h 139"/>
                <a:gd name="T8" fmla="*/ 0 w 131"/>
                <a:gd name="T9" fmla="*/ 1 h 139"/>
                <a:gd name="T10" fmla="*/ 0 w 131"/>
                <a:gd name="T11" fmla="*/ 1 h 139"/>
                <a:gd name="T12" fmla="*/ 0 w 131"/>
                <a:gd name="T13" fmla="*/ 1 h 139"/>
                <a:gd name="T14" fmla="*/ 0 w 131"/>
                <a:gd name="T15" fmla="*/ 1 h 139"/>
                <a:gd name="T16" fmla="*/ 0 w 131"/>
                <a:gd name="T17" fmla="*/ 1 h 139"/>
                <a:gd name="T18" fmla="*/ 0 w 131"/>
                <a:gd name="T19" fmla="*/ 1 h 139"/>
                <a:gd name="T20" fmla="*/ 0 w 131"/>
                <a:gd name="T21" fmla="*/ 1 h 139"/>
                <a:gd name="T22" fmla="*/ 0 w 131"/>
                <a:gd name="T23" fmla="*/ 1 h 139"/>
                <a:gd name="T24" fmla="*/ 0 w 131"/>
                <a:gd name="T25" fmla="*/ 1 h 139"/>
                <a:gd name="T26" fmla="*/ 0 w 131"/>
                <a:gd name="T27" fmla="*/ 1 h 1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31" h="139">
                  <a:moveTo>
                    <a:pt x="0" y="14"/>
                  </a:moveTo>
                  <a:lnTo>
                    <a:pt x="66" y="0"/>
                  </a:lnTo>
                  <a:lnTo>
                    <a:pt x="119" y="14"/>
                  </a:lnTo>
                  <a:lnTo>
                    <a:pt x="131" y="50"/>
                  </a:lnTo>
                  <a:lnTo>
                    <a:pt x="90" y="123"/>
                  </a:lnTo>
                  <a:lnTo>
                    <a:pt x="40" y="139"/>
                  </a:lnTo>
                  <a:lnTo>
                    <a:pt x="12" y="105"/>
                  </a:lnTo>
                  <a:lnTo>
                    <a:pt x="0" y="65"/>
                  </a:lnTo>
                  <a:lnTo>
                    <a:pt x="27" y="82"/>
                  </a:lnTo>
                  <a:lnTo>
                    <a:pt x="66" y="82"/>
                  </a:lnTo>
                  <a:lnTo>
                    <a:pt x="90" y="50"/>
                  </a:lnTo>
                  <a:lnTo>
                    <a:pt x="80" y="14"/>
                  </a:lnTo>
                  <a:lnTo>
                    <a:pt x="40" y="1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69" name="Freeform 66"/>
            <p:cNvSpPr>
              <a:spLocks/>
            </p:cNvSpPr>
            <p:nvPr/>
          </p:nvSpPr>
          <p:spPr bwMode="auto">
            <a:xfrm>
              <a:off x="4336" y="2434"/>
              <a:ext cx="83" cy="85"/>
            </a:xfrm>
            <a:custGeom>
              <a:avLst/>
              <a:gdLst>
                <a:gd name="T0" fmla="*/ 0 w 167"/>
                <a:gd name="T1" fmla="*/ 1 h 170"/>
                <a:gd name="T2" fmla="*/ 0 w 167"/>
                <a:gd name="T3" fmla="*/ 0 h 170"/>
                <a:gd name="T4" fmla="*/ 0 w 167"/>
                <a:gd name="T5" fmla="*/ 1 h 170"/>
                <a:gd name="T6" fmla="*/ 0 w 167"/>
                <a:gd name="T7" fmla="*/ 1 h 170"/>
                <a:gd name="T8" fmla="*/ 0 w 167"/>
                <a:gd name="T9" fmla="*/ 1 h 170"/>
                <a:gd name="T10" fmla="*/ 0 w 167"/>
                <a:gd name="T11" fmla="*/ 1 h 170"/>
                <a:gd name="T12" fmla="*/ 0 w 167"/>
                <a:gd name="T13" fmla="*/ 1 h 170"/>
                <a:gd name="T14" fmla="*/ 0 w 167"/>
                <a:gd name="T15" fmla="*/ 1 h 170"/>
                <a:gd name="T16" fmla="*/ 0 w 167"/>
                <a:gd name="T17" fmla="*/ 1 h 170"/>
                <a:gd name="T18" fmla="*/ 0 w 167"/>
                <a:gd name="T19" fmla="*/ 1 h 170"/>
                <a:gd name="T20" fmla="*/ 0 w 167"/>
                <a:gd name="T21" fmla="*/ 1 h 170"/>
                <a:gd name="T22" fmla="*/ 0 w 167"/>
                <a:gd name="T23" fmla="*/ 1 h 170"/>
                <a:gd name="T24" fmla="*/ 0 w 167"/>
                <a:gd name="T25" fmla="*/ 1 h 170"/>
                <a:gd name="T26" fmla="*/ 0 w 167"/>
                <a:gd name="T27" fmla="*/ 1 h 170"/>
                <a:gd name="T28" fmla="*/ 0 w 167"/>
                <a:gd name="T29" fmla="*/ 1 h 170"/>
                <a:gd name="T30" fmla="*/ 0 w 167"/>
                <a:gd name="T31" fmla="*/ 1 h 17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67" h="170">
                  <a:moveTo>
                    <a:pt x="13" y="51"/>
                  </a:moveTo>
                  <a:lnTo>
                    <a:pt x="79" y="0"/>
                  </a:lnTo>
                  <a:lnTo>
                    <a:pt x="144" y="19"/>
                  </a:lnTo>
                  <a:lnTo>
                    <a:pt x="167" y="51"/>
                  </a:lnTo>
                  <a:lnTo>
                    <a:pt x="144" y="101"/>
                  </a:lnTo>
                  <a:lnTo>
                    <a:pt x="144" y="135"/>
                  </a:lnTo>
                  <a:lnTo>
                    <a:pt x="79" y="170"/>
                  </a:lnTo>
                  <a:lnTo>
                    <a:pt x="13" y="154"/>
                  </a:lnTo>
                  <a:lnTo>
                    <a:pt x="0" y="101"/>
                  </a:lnTo>
                  <a:lnTo>
                    <a:pt x="40" y="101"/>
                  </a:lnTo>
                  <a:lnTo>
                    <a:pt x="93" y="118"/>
                  </a:lnTo>
                  <a:lnTo>
                    <a:pt x="132" y="86"/>
                  </a:lnTo>
                  <a:lnTo>
                    <a:pt x="132" y="34"/>
                  </a:lnTo>
                  <a:lnTo>
                    <a:pt x="53" y="34"/>
                  </a:lnTo>
                  <a:lnTo>
                    <a:pt x="25" y="51"/>
                  </a:lnTo>
                  <a:lnTo>
                    <a:pt x="13" y="51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70" name="Freeform 67"/>
            <p:cNvSpPr>
              <a:spLocks/>
            </p:cNvSpPr>
            <p:nvPr/>
          </p:nvSpPr>
          <p:spPr bwMode="auto">
            <a:xfrm>
              <a:off x="3590" y="1423"/>
              <a:ext cx="1139" cy="1003"/>
            </a:xfrm>
            <a:custGeom>
              <a:avLst/>
              <a:gdLst>
                <a:gd name="T0" fmla="*/ 0 w 2279"/>
                <a:gd name="T1" fmla="*/ 0 h 2007"/>
                <a:gd name="T2" fmla="*/ 0 w 2279"/>
                <a:gd name="T3" fmla="*/ 0 h 2007"/>
                <a:gd name="T4" fmla="*/ 0 w 2279"/>
                <a:gd name="T5" fmla="*/ 0 h 2007"/>
                <a:gd name="T6" fmla="*/ 0 w 2279"/>
                <a:gd name="T7" fmla="*/ 0 h 2007"/>
                <a:gd name="T8" fmla="*/ 0 w 2279"/>
                <a:gd name="T9" fmla="*/ 0 h 2007"/>
                <a:gd name="T10" fmla="*/ 0 w 2279"/>
                <a:gd name="T11" fmla="*/ 0 h 2007"/>
                <a:gd name="T12" fmla="*/ 0 w 2279"/>
                <a:gd name="T13" fmla="*/ 0 h 2007"/>
                <a:gd name="T14" fmla="*/ 0 w 2279"/>
                <a:gd name="T15" fmla="*/ 0 h 2007"/>
                <a:gd name="T16" fmla="*/ 0 w 2279"/>
                <a:gd name="T17" fmla="*/ 0 h 2007"/>
                <a:gd name="T18" fmla="*/ 0 w 2279"/>
                <a:gd name="T19" fmla="*/ 0 h 2007"/>
                <a:gd name="T20" fmla="*/ 0 w 2279"/>
                <a:gd name="T21" fmla="*/ 0 h 2007"/>
                <a:gd name="T22" fmla="*/ 0 w 2279"/>
                <a:gd name="T23" fmla="*/ 0 h 2007"/>
                <a:gd name="T24" fmla="*/ 0 w 2279"/>
                <a:gd name="T25" fmla="*/ 0 h 2007"/>
                <a:gd name="T26" fmla="*/ 0 w 2279"/>
                <a:gd name="T27" fmla="*/ 0 h 2007"/>
                <a:gd name="T28" fmla="*/ 0 w 2279"/>
                <a:gd name="T29" fmla="*/ 0 h 2007"/>
                <a:gd name="T30" fmla="*/ 0 w 2279"/>
                <a:gd name="T31" fmla="*/ 0 h 2007"/>
                <a:gd name="T32" fmla="*/ 0 w 2279"/>
                <a:gd name="T33" fmla="*/ 0 h 2007"/>
                <a:gd name="T34" fmla="*/ 0 w 2279"/>
                <a:gd name="T35" fmla="*/ 0 h 2007"/>
                <a:gd name="T36" fmla="*/ 0 w 2279"/>
                <a:gd name="T37" fmla="*/ 0 h 2007"/>
                <a:gd name="T38" fmla="*/ 0 w 2279"/>
                <a:gd name="T39" fmla="*/ 0 h 2007"/>
                <a:gd name="T40" fmla="*/ 0 w 2279"/>
                <a:gd name="T41" fmla="*/ 0 h 2007"/>
                <a:gd name="T42" fmla="*/ 0 w 2279"/>
                <a:gd name="T43" fmla="*/ 0 h 2007"/>
                <a:gd name="T44" fmla="*/ 0 w 2279"/>
                <a:gd name="T45" fmla="*/ 0 h 2007"/>
                <a:gd name="T46" fmla="*/ 0 w 2279"/>
                <a:gd name="T47" fmla="*/ 0 h 2007"/>
                <a:gd name="T48" fmla="*/ 0 w 2279"/>
                <a:gd name="T49" fmla="*/ 0 h 2007"/>
                <a:gd name="T50" fmla="*/ 0 w 2279"/>
                <a:gd name="T51" fmla="*/ 0 h 2007"/>
                <a:gd name="T52" fmla="*/ 0 w 2279"/>
                <a:gd name="T53" fmla="*/ 0 h 2007"/>
                <a:gd name="T54" fmla="*/ 0 w 2279"/>
                <a:gd name="T55" fmla="*/ 0 h 2007"/>
                <a:gd name="T56" fmla="*/ 0 w 2279"/>
                <a:gd name="T57" fmla="*/ 0 h 2007"/>
                <a:gd name="T58" fmla="*/ 0 w 2279"/>
                <a:gd name="T59" fmla="*/ 0 h 2007"/>
                <a:gd name="T60" fmla="*/ 0 w 2279"/>
                <a:gd name="T61" fmla="*/ 0 h 2007"/>
                <a:gd name="T62" fmla="*/ 0 w 2279"/>
                <a:gd name="T63" fmla="*/ 0 h 2007"/>
                <a:gd name="T64" fmla="*/ 0 w 2279"/>
                <a:gd name="T65" fmla="*/ 0 h 2007"/>
                <a:gd name="T66" fmla="*/ 0 w 2279"/>
                <a:gd name="T67" fmla="*/ 0 h 2007"/>
                <a:gd name="T68" fmla="*/ 0 w 2279"/>
                <a:gd name="T69" fmla="*/ 0 h 2007"/>
                <a:gd name="T70" fmla="*/ 0 w 2279"/>
                <a:gd name="T71" fmla="*/ 0 h 200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279" h="2007">
                  <a:moveTo>
                    <a:pt x="137" y="1818"/>
                  </a:moveTo>
                  <a:lnTo>
                    <a:pt x="462" y="1946"/>
                  </a:lnTo>
                  <a:lnTo>
                    <a:pt x="718" y="1852"/>
                  </a:lnTo>
                  <a:lnTo>
                    <a:pt x="1013" y="1883"/>
                  </a:lnTo>
                  <a:lnTo>
                    <a:pt x="1291" y="1913"/>
                  </a:lnTo>
                  <a:lnTo>
                    <a:pt x="1553" y="1788"/>
                  </a:lnTo>
                  <a:lnTo>
                    <a:pt x="1862" y="1818"/>
                  </a:lnTo>
                  <a:lnTo>
                    <a:pt x="2017" y="1818"/>
                  </a:lnTo>
                  <a:lnTo>
                    <a:pt x="2057" y="1642"/>
                  </a:lnTo>
                  <a:lnTo>
                    <a:pt x="2082" y="1511"/>
                  </a:lnTo>
                  <a:lnTo>
                    <a:pt x="2190" y="1311"/>
                  </a:lnTo>
                  <a:lnTo>
                    <a:pt x="2082" y="1150"/>
                  </a:lnTo>
                  <a:lnTo>
                    <a:pt x="2103" y="895"/>
                  </a:lnTo>
                  <a:lnTo>
                    <a:pt x="2082" y="750"/>
                  </a:lnTo>
                  <a:lnTo>
                    <a:pt x="2037" y="460"/>
                  </a:lnTo>
                  <a:lnTo>
                    <a:pt x="2082" y="207"/>
                  </a:lnTo>
                  <a:lnTo>
                    <a:pt x="1948" y="114"/>
                  </a:lnTo>
                  <a:lnTo>
                    <a:pt x="1751" y="147"/>
                  </a:lnTo>
                  <a:lnTo>
                    <a:pt x="1595" y="81"/>
                  </a:lnTo>
                  <a:lnTo>
                    <a:pt x="1355" y="147"/>
                  </a:lnTo>
                  <a:lnTo>
                    <a:pt x="1078" y="147"/>
                  </a:lnTo>
                  <a:lnTo>
                    <a:pt x="902" y="147"/>
                  </a:lnTo>
                  <a:lnTo>
                    <a:pt x="698" y="114"/>
                  </a:lnTo>
                  <a:lnTo>
                    <a:pt x="541" y="271"/>
                  </a:lnTo>
                  <a:lnTo>
                    <a:pt x="399" y="271"/>
                  </a:lnTo>
                  <a:lnTo>
                    <a:pt x="245" y="367"/>
                  </a:lnTo>
                  <a:lnTo>
                    <a:pt x="137" y="717"/>
                  </a:lnTo>
                  <a:lnTo>
                    <a:pt x="47" y="834"/>
                  </a:lnTo>
                  <a:lnTo>
                    <a:pt x="69" y="1118"/>
                  </a:lnTo>
                  <a:lnTo>
                    <a:pt x="155" y="1451"/>
                  </a:lnTo>
                  <a:lnTo>
                    <a:pt x="137" y="1642"/>
                  </a:lnTo>
                  <a:lnTo>
                    <a:pt x="116" y="1758"/>
                  </a:lnTo>
                  <a:lnTo>
                    <a:pt x="69" y="1728"/>
                  </a:lnTo>
                  <a:lnTo>
                    <a:pt x="89" y="1542"/>
                  </a:lnTo>
                  <a:lnTo>
                    <a:pt x="47" y="1214"/>
                  </a:lnTo>
                  <a:lnTo>
                    <a:pt x="47" y="1118"/>
                  </a:lnTo>
                  <a:lnTo>
                    <a:pt x="0" y="834"/>
                  </a:lnTo>
                  <a:lnTo>
                    <a:pt x="116" y="652"/>
                  </a:lnTo>
                  <a:lnTo>
                    <a:pt x="137" y="398"/>
                  </a:lnTo>
                  <a:lnTo>
                    <a:pt x="331" y="239"/>
                  </a:lnTo>
                  <a:lnTo>
                    <a:pt x="476" y="207"/>
                  </a:lnTo>
                  <a:lnTo>
                    <a:pt x="520" y="239"/>
                  </a:lnTo>
                  <a:lnTo>
                    <a:pt x="672" y="81"/>
                  </a:lnTo>
                  <a:lnTo>
                    <a:pt x="828" y="81"/>
                  </a:lnTo>
                  <a:lnTo>
                    <a:pt x="926" y="114"/>
                  </a:lnTo>
                  <a:lnTo>
                    <a:pt x="1379" y="81"/>
                  </a:lnTo>
                  <a:lnTo>
                    <a:pt x="1621" y="0"/>
                  </a:lnTo>
                  <a:lnTo>
                    <a:pt x="1817" y="81"/>
                  </a:lnTo>
                  <a:lnTo>
                    <a:pt x="2017" y="50"/>
                  </a:lnTo>
                  <a:lnTo>
                    <a:pt x="2146" y="175"/>
                  </a:lnTo>
                  <a:lnTo>
                    <a:pt x="2146" y="239"/>
                  </a:lnTo>
                  <a:lnTo>
                    <a:pt x="2124" y="304"/>
                  </a:lnTo>
                  <a:lnTo>
                    <a:pt x="2146" y="592"/>
                  </a:lnTo>
                  <a:lnTo>
                    <a:pt x="2146" y="1181"/>
                  </a:lnTo>
                  <a:lnTo>
                    <a:pt x="2257" y="1352"/>
                  </a:lnTo>
                  <a:lnTo>
                    <a:pt x="2237" y="1416"/>
                  </a:lnTo>
                  <a:lnTo>
                    <a:pt x="2279" y="1511"/>
                  </a:lnTo>
                  <a:lnTo>
                    <a:pt x="2212" y="1609"/>
                  </a:lnTo>
                  <a:lnTo>
                    <a:pt x="2124" y="1818"/>
                  </a:lnTo>
                  <a:lnTo>
                    <a:pt x="2017" y="1913"/>
                  </a:lnTo>
                  <a:lnTo>
                    <a:pt x="1904" y="1913"/>
                  </a:lnTo>
                  <a:lnTo>
                    <a:pt x="1621" y="1883"/>
                  </a:lnTo>
                  <a:lnTo>
                    <a:pt x="1595" y="1852"/>
                  </a:lnTo>
                  <a:lnTo>
                    <a:pt x="1420" y="1883"/>
                  </a:lnTo>
                  <a:lnTo>
                    <a:pt x="1443" y="1913"/>
                  </a:lnTo>
                  <a:lnTo>
                    <a:pt x="1245" y="1978"/>
                  </a:lnTo>
                  <a:lnTo>
                    <a:pt x="1013" y="1946"/>
                  </a:lnTo>
                  <a:lnTo>
                    <a:pt x="806" y="1913"/>
                  </a:lnTo>
                  <a:lnTo>
                    <a:pt x="761" y="1913"/>
                  </a:lnTo>
                  <a:lnTo>
                    <a:pt x="564" y="1978"/>
                  </a:lnTo>
                  <a:lnTo>
                    <a:pt x="399" y="2007"/>
                  </a:lnTo>
                  <a:lnTo>
                    <a:pt x="310" y="1946"/>
                  </a:lnTo>
                  <a:lnTo>
                    <a:pt x="137" y="181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71" name="Freeform 68"/>
            <p:cNvSpPr>
              <a:spLocks/>
            </p:cNvSpPr>
            <p:nvPr/>
          </p:nvSpPr>
          <p:spPr bwMode="auto">
            <a:xfrm>
              <a:off x="4058" y="3099"/>
              <a:ext cx="113" cy="52"/>
            </a:xfrm>
            <a:custGeom>
              <a:avLst/>
              <a:gdLst>
                <a:gd name="T0" fmla="*/ 0 w 225"/>
                <a:gd name="T1" fmla="*/ 1 h 104"/>
                <a:gd name="T2" fmla="*/ 1 w 225"/>
                <a:gd name="T3" fmla="*/ 1 h 104"/>
                <a:gd name="T4" fmla="*/ 1 w 225"/>
                <a:gd name="T5" fmla="*/ 1 h 104"/>
                <a:gd name="T6" fmla="*/ 0 w 225"/>
                <a:gd name="T7" fmla="*/ 0 h 104"/>
                <a:gd name="T8" fmla="*/ 0 w 225"/>
                <a:gd name="T9" fmla="*/ 1 h 1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5" h="104">
                  <a:moveTo>
                    <a:pt x="0" y="68"/>
                  </a:moveTo>
                  <a:lnTo>
                    <a:pt x="225" y="104"/>
                  </a:lnTo>
                  <a:lnTo>
                    <a:pt x="212" y="35"/>
                  </a:lnTo>
                  <a:lnTo>
                    <a:pt x="0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72" name="Freeform 69"/>
            <p:cNvSpPr>
              <a:spLocks/>
            </p:cNvSpPr>
            <p:nvPr/>
          </p:nvSpPr>
          <p:spPr bwMode="auto">
            <a:xfrm>
              <a:off x="3966" y="3370"/>
              <a:ext cx="539" cy="182"/>
            </a:xfrm>
            <a:custGeom>
              <a:avLst/>
              <a:gdLst>
                <a:gd name="T0" fmla="*/ 0 w 1079"/>
                <a:gd name="T1" fmla="*/ 0 h 365"/>
                <a:gd name="T2" fmla="*/ 0 w 1079"/>
                <a:gd name="T3" fmla="*/ 0 h 365"/>
                <a:gd name="T4" fmla="*/ 0 w 1079"/>
                <a:gd name="T5" fmla="*/ 0 h 365"/>
                <a:gd name="T6" fmla="*/ 0 w 1079"/>
                <a:gd name="T7" fmla="*/ 0 h 36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079" h="365">
                  <a:moveTo>
                    <a:pt x="16" y="33"/>
                  </a:moveTo>
                  <a:lnTo>
                    <a:pt x="1079" y="365"/>
                  </a:lnTo>
                  <a:lnTo>
                    <a:pt x="0" y="0"/>
                  </a:lnTo>
                  <a:lnTo>
                    <a:pt x="16" y="33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73" name="Freeform 70"/>
            <p:cNvSpPr>
              <a:spLocks/>
            </p:cNvSpPr>
            <p:nvPr/>
          </p:nvSpPr>
          <p:spPr bwMode="auto">
            <a:xfrm>
              <a:off x="3887" y="1648"/>
              <a:ext cx="585" cy="464"/>
            </a:xfrm>
            <a:custGeom>
              <a:avLst/>
              <a:gdLst>
                <a:gd name="T0" fmla="*/ 1 w 1169"/>
                <a:gd name="T1" fmla="*/ 0 h 930"/>
                <a:gd name="T2" fmla="*/ 1 w 1169"/>
                <a:gd name="T3" fmla="*/ 0 h 930"/>
                <a:gd name="T4" fmla="*/ 1 w 1169"/>
                <a:gd name="T5" fmla="*/ 0 h 930"/>
                <a:gd name="T6" fmla="*/ 1 w 1169"/>
                <a:gd name="T7" fmla="*/ 0 h 930"/>
                <a:gd name="T8" fmla="*/ 1 w 1169"/>
                <a:gd name="T9" fmla="*/ 0 h 930"/>
                <a:gd name="T10" fmla="*/ 1 w 1169"/>
                <a:gd name="T11" fmla="*/ 0 h 930"/>
                <a:gd name="T12" fmla="*/ 1 w 1169"/>
                <a:gd name="T13" fmla="*/ 0 h 930"/>
                <a:gd name="T14" fmla="*/ 1 w 1169"/>
                <a:gd name="T15" fmla="*/ 0 h 930"/>
                <a:gd name="T16" fmla="*/ 1 w 1169"/>
                <a:gd name="T17" fmla="*/ 0 h 930"/>
                <a:gd name="T18" fmla="*/ 1 w 1169"/>
                <a:gd name="T19" fmla="*/ 0 h 930"/>
                <a:gd name="T20" fmla="*/ 1 w 1169"/>
                <a:gd name="T21" fmla="*/ 0 h 930"/>
                <a:gd name="T22" fmla="*/ 1 w 1169"/>
                <a:gd name="T23" fmla="*/ 0 h 930"/>
                <a:gd name="T24" fmla="*/ 0 w 1169"/>
                <a:gd name="T25" fmla="*/ 0 h 930"/>
                <a:gd name="T26" fmla="*/ 1 w 1169"/>
                <a:gd name="T27" fmla="*/ 0 h 930"/>
                <a:gd name="T28" fmla="*/ 1 w 1169"/>
                <a:gd name="T29" fmla="*/ 0 h 930"/>
                <a:gd name="T30" fmla="*/ 1 w 1169"/>
                <a:gd name="T31" fmla="*/ 0 h 930"/>
                <a:gd name="T32" fmla="*/ 1 w 1169"/>
                <a:gd name="T33" fmla="*/ 0 h 930"/>
                <a:gd name="T34" fmla="*/ 1 w 1169"/>
                <a:gd name="T35" fmla="*/ 0 h 930"/>
                <a:gd name="T36" fmla="*/ 1 w 1169"/>
                <a:gd name="T37" fmla="*/ 0 h 930"/>
                <a:gd name="T38" fmla="*/ 1 w 1169"/>
                <a:gd name="T39" fmla="*/ 0 h 930"/>
                <a:gd name="T40" fmla="*/ 1 w 1169"/>
                <a:gd name="T41" fmla="*/ 0 h 930"/>
                <a:gd name="T42" fmla="*/ 1 w 1169"/>
                <a:gd name="T43" fmla="*/ 0 h 930"/>
                <a:gd name="T44" fmla="*/ 1 w 1169"/>
                <a:gd name="T45" fmla="*/ 0 h 930"/>
                <a:gd name="T46" fmla="*/ 1 w 1169"/>
                <a:gd name="T47" fmla="*/ 0 h 930"/>
                <a:gd name="T48" fmla="*/ 1 w 1169"/>
                <a:gd name="T49" fmla="*/ 0 h 930"/>
                <a:gd name="T50" fmla="*/ 1 w 1169"/>
                <a:gd name="T51" fmla="*/ 0 h 930"/>
                <a:gd name="T52" fmla="*/ 1 w 1169"/>
                <a:gd name="T53" fmla="*/ 0 h 930"/>
                <a:gd name="T54" fmla="*/ 1 w 1169"/>
                <a:gd name="T55" fmla="*/ 0 h 930"/>
                <a:gd name="T56" fmla="*/ 1 w 1169"/>
                <a:gd name="T57" fmla="*/ 0 h 930"/>
                <a:gd name="T58" fmla="*/ 1 w 1169"/>
                <a:gd name="T59" fmla="*/ 0 h 930"/>
                <a:gd name="T60" fmla="*/ 1 w 1169"/>
                <a:gd name="T61" fmla="*/ 0 h 930"/>
                <a:gd name="T62" fmla="*/ 1 w 1169"/>
                <a:gd name="T63" fmla="*/ 0 h 930"/>
                <a:gd name="T64" fmla="*/ 1 w 1169"/>
                <a:gd name="T65" fmla="*/ 0 h 930"/>
                <a:gd name="T66" fmla="*/ 1 w 1169"/>
                <a:gd name="T67" fmla="*/ 0 h 930"/>
                <a:gd name="T68" fmla="*/ 1 w 1169"/>
                <a:gd name="T69" fmla="*/ 0 h 930"/>
                <a:gd name="T70" fmla="*/ 1 w 1169"/>
                <a:gd name="T71" fmla="*/ 0 h 930"/>
                <a:gd name="T72" fmla="*/ 1 w 1169"/>
                <a:gd name="T73" fmla="*/ 0 h 930"/>
                <a:gd name="T74" fmla="*/ 1 w 1169"/>
                <a:gd name="T75" fmla="*/ 0 h 930"/>
                <a:gd name="T76" fmla="*/ 1 w 1169"/>
                <a:gd name="T77" fmla="*/ 0 h 930"/>
                <a:gd name="T78" fmla="*/ 1 w 1169"/>
                <a:gd name="T79" fmla="*/ 0 h 930"/>
                <a:gd name="T80" fmla="*/ 1 w 1169"/>
                <a:gd name="T81" fmla="*/ 0 h 930"/>
                <a:gd name="T82" fmla="*/ 1 w 1169"/>
                <a:gd name="T83" fmla="*/ 0 h 930"/>
                <a:gd name="T84" fmla="*/ 1 w 1169"/>
                <a:gd name="T85" fmla="*/ 0 h 930"/>
                <a:gd name="T86" fmla="*/ 1 w 1169"/>
                <a:gd name="T87" fmla="*/ 0 h 930"/>
                <a:gd name="T88" fmla="*/ 1 w 1169"/>
                <a:gd name="T89" fmla="*/ 0 h 930"/>
                <a:gd name="T90" fmla="*/ 1 w 1169"/>
                <a:gd name="T91" fmla="*/ 0 h 930"/>
                <a:gd name="T92" fmla="*/ 1 w 1169"/>
                <a:gd name="T93" fmla="*/ 0 h 930"/>
                <a:gd name="T94" fmla="*/ 1 w 1169"/>
                <a:gd name="T95" fmla="*/ 0 h 930"/>
                <a:gd name="T96" fmla="*/ 1 w 1169"/>
                <a:gd name="T97" fmla="*/ 0 h 930"/>
                <a:gd name="T98" fmla="*/ 1 w 1169"/>
                <a:gd name="T99" fmla="*/ 0 h 930"/>
                <a:gd name="T100" fmla="*/ 1 w 1169"/>
                <a:gd name="T101" fmla="*/ 0 h 930"/>
                <a:gd name="T102" fmla="*/ 1 w 1169"/>
                <a:gd name="T103" fmla="*/ 0 h 930"/>
                <a:gd name="T104" fmla="*/ 1 w 1169"/>
                <a:gd name="T105" fmla="*/ 0 h 930"/>
                <a:gd name="T106" fmla="*/ 1 w 1169"/>
                <a:gd name="T107" fmla="*/ 0 h 930"/>
                <a:gd name="T108" fmla="*/ 1 w 1169"/>
                <a:gd name="T109" fmla="*/ 0 h 930"/>
                <a:gd name="T110" fmla="*/ 1 w 1169"/>
                <a:gd name="T111" fmla="*/ 0 h 930"/>
                <a:gd name="T112" fmla="*/ 1 w 1169"/>
                <a:gd name="T113" fmla="*/ 0 h 930"/>
                <a:gd name="T114" fmla="*/ 1 w 1169"/>
                <a:gd name="T115" fmla="*/ 0 h 93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169" h="930">
                  <a:moveTo>
                    <a:pt x="378" y="289"/>
                  </a:moveTo>
                  <a:lnTo>
                    <a:pt x="414" y="336"/>
                  </a:lnTo>
                  <a:lnTo>
                    <a:pt x="426" y="388"/>
                  </a:lnTo>
                  <a:lnTo>
                    <a:pt x="420" y="436"/>
                  </a:lnTo>
                  <a:lnTo>
                    <a:pt x="396" y="481"/>
                  </a:lnTo>
                  <a:lnTo>
                    <a:pt x="359" y="523"/>
                  </a:lnTo>
                  <a:lnTo>
                    <a:pt x="299" y="552"/>
                  </a:lnTo>
                  <a:lnTo>
                    <a:pt x="223" y="558"/>
                  </a:lnTo>
                  <a:lnTo>
                    <a:pt x="140" y="552"/>
                  </a:lnTo>
                  <a:lnTo>
                    <a:pt x="78" y="523"/>
                  </a:lnTo>
                  <a:lnTo>
                    <a:pt x="28" y="475"/>
                  </a:lnTo>
                  <a:lnTo>
                    <a:pt x="2" y="419"/>
                  </a:lnTo>
                  <a:lnTo>
                    <a:pt x="0" y="352"/>
                  </a:lnTo>
                  <a:lnTo>
                    <a:pt x="12" y="275"/>
                  </a:lnTo>
                  <a:lnTo>
                    <a:pt x="53" y="198"/>
                  </a:lnTo>
                  <a:lnTo>
                    <a:pt x="145" y="125"/>
                  </a:lnTo>
                  <a:lnTo>
                    <a:pt x="251" y="61"/>
                  </a:lnTo>
                  <a:lnTo>
                    <a:pt x="354" y="25"/>
                  </a:lnTo>
                  <a:lnTo>
                    <a:pt x="472" y="0"/>
                  </a:lnTo>
                  <a:lnTo>
                    <a:pt x="610" y="0"/>
                  </a:lnTo>
                  <a:lnTo>
                    <a:pt x="772" y="10"/>
                  </a:lnTo>
                  <a:lnTo>
                    <a:pt x="872" y="37"/>
                  </a:lnTo>
                  <a:lnTo>
                    <a:pt x="988" y="87"/>
                  </a:lnTo>
                  <a:lnTo>
                    <a:pt x="1086" y="161"/>
                  </a:lnTo>
                  <a:lnTo>
                    <a:pt x="1143" y="250"/>
                  </a:lnTo>
                  <a:lnTo>
                    <a:pt x="1169" y="342"/>
                  </a:lnTo>
                  <a:lnTo>
                    <a:pt x="1169" y="426"/>
                  </a:lnTo>
                  <a:lnTo>
                    <a:pt x="1139" y="511"/>
                  </a:lnTo>
                  <a:lnTo>
                    <a:pt x="1091" y="564"/>
                  </a:lnTo>
                  <a:lnTo>
                    <a:pt x="1010" y="620"/>
                  </a:lnTo>
                  <a:lnTo>
                    <a:pt x="883" y="683"/>
                  </a:lnTo>
                  <a:lnTo>
                    <a:pt x="741" y="738"/>
                  </a:lnTo>
                  <a:lnTo>
                    <a:pt x="687" y="776"/>
                  </a:lnTo>
                  <a:lnTo>
                    <a:pt x="669" y="807"/>
                  </a:lnTo>
                  <a:lnTo>
                    <a:pt x="649" y="858"/>
                  </a:lnTo>
                  <a:lnTo>
                    <a:pt x="622" y="903"/>
                  </a:lnTo>
                  <a:lnTo>
                    <a:pt x="555" y="925"/>
                  </a:lnTo>
                  <a:lnTo>
                    <a:pt x="452" y="930"/>
                  </a:lnTo>
                  <a:lnTo>
                    <a:pt x="378" y="909"/>
                  </a:lnTo>
                  <a:lnTo>
                    <a:pt x="336" y="874"/>
                  </a:lnTo>
                  <a:lnTo>
                    <a:pt x="326" y="811"/>
                  </a:lnTo>
                  <a:lnTo>
                    <a:pt x="341" y="745"/>
                  </a:lnTo>
                  <a:lnTo>
                    <a:pt x="367" y="683"/>
                  </a:lnTo>
                  <a:lnTo>
                    <a:pt x="420" y="625"/>
                  </a:lnTo>
                  <a:lnTo>
                    <a:pt x="490" y="585"/>
                  </a:lnTo>
                  <a:lnTo>
                    <a:pt x="584" y="558"/>
                  </a:lnTo>
                  <a:lnTo>
                    <a:pt x="703" y="516"/>
                  </a:lnTo>
                  <a:lnTo>
                    <a:pt x="781" y="467"/>
                  </a:lnTo>
                  <a:lnTo>
                    <a:pt x="813" y="413"/>
                  </a:lnTo>
                  <a:lnTo>
                    <a:pt x="824" y="362"/>
                  </a:lnTo>
                  <a:lnTo>
                    <a:pt x="813" y="316"/>
                  </a:lnTo>
                  <a:lnTo>
                    <a:pt x="781" y="275"/>
                  </a:lnTo>
                  <a:lnTo>
                    <a:pt x="716" y="243"/>
                  </a:lnTo>
                  <a:lnTo>
                    <a:pt x="642" y="233"/>
                  </a:lnTo>
                  <a:lnTo>
                    <a:pt x="543" y="233"/>
                  </a:lnTo>
                  <a:lnTo>
                    <a:pt x="452" y="250"/>
                  </a:lnTo>
                  <a:lnTo>
                    <a:pt x="392" y="270"/>
                  </a:lnTo>
                  <a:lnTo>
                    <a:pt x="378" y="289"/>
                  </a:lnTo>
                  <a:close/>
                </a:path>
              </a:pathLst>
            </a:custGeom>
            <a:solidFill>
              <a:srgbClr val="DA0030"/>
            </a:solidFill>
            <a:ln w="34925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74" name="Freeform 71"/>
            <p:cNvSpPr>
              <a:spLocks/>
            </p:cNvSpPr>
            <p:nvPr/>
          </p:nvSpPr>
          <p:spPr bwMode="auto">
            <a:xfrm>
              <a:off x="4048" y="2153"/>
              <a:ext cx="183" cy="145"/>
            </a:xfrm>
            <a:custGeom>
              <a:avLst/>
              <a:gdLst>
                <a:gd name="T0" fmla="*/ 1 w 366"/>
                <a:gd name="T1" fmla="*/ 0 h 290"/>
                <a:gd name="T2" fmla="*/ 1 w 366"/>
                <a:gd name="T3" fmla="*/ 1 h 290"/>
                <a:gd name="T4" fmla="*/ 1 w 366"/>
                <a:gd name="T5" fmla="*/ 1 h 290"/>
                <a:gd name="T6" fmla="*/ 0 w 366"/>
                <a:gd name="T7" fmla="*/ 1 h 290"/>
                <a:gd name="T8" fmla="*/ 1 w 366"/>
                <a:gd name="T9" fmla="*/ 1 h 290"/>
                <a:gd name="T10" fmla="*/ 1 w 366"/>
                <a:gd name="T11" fmla="*/ 1 h 290"/>
                <a:gd name="T12" fmla="*/ 1 w 366"/>
                <a:gd name="T13" fmla="*/ 1 h 290"/>
                <a:gd name="T14" fmla="*/ 1 w 366"/>
                <a:gd name="T15" fmla="*/ 1 h 290"/>
                <a:gd name="T16" fmla="*/ 1 w 366"/>
                <a:gd name="T17" fmla="*/ 1 h 290"/>
                <a:gd name="T18" fmla="*/ 1 w 366"/>
                <a:gd name="T19" fmla="*/ 1 h 290"/>
                <a:gd name="T20" fmla="*/ 1 w 366"/>
                <a:gd name="T21" fmla="*/ 1 h 290"/>
                <a:gd name="T22" fmla="*/ 1 w 366"/>
                <a:gd name="T23" fmla="*/ 1 h 290"/>
                <a:gd name="T24" fmla="*/ 1 w 366"/>
                <a:gd name="T25" fmla="*/ 1 h 290"/>
                <a:gd name="T26" fmla="*/ 1 w 366"/>
                <a:gd name="T27" fmla="*/ 1 h 290"/>
                <a:gd name="T28" fmla="*/ 1 w 366"/>
                <a:gd name="T29" fmla="*/ 1 h 290"/>
                <a:gd name="T30" fmla="*/ 1 w 366"/>
                <a:gd name="T31" fmla="*/ 0 h 290"/>
                <a:gd name="T32" fmla="*/ 1 w 366"/>
                <a:gd name="T33" fmla="*/ 0 h 2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66" h="290">
                  <a:moveTo>
                    <a:pt x="137" y="0"/>
                  </a:moveTo>
                  <a:lnTo>
                    <a:pt x="60" y="25"/>
                  </a:lnTo>
                  <a:lnTo>
                    <a:pt x="20" y="67"/>
                  </a:lnTo>
                  <a:lnTo>
                    <a:pt x="0" y="125"/>
                  </a:lnTo>
                  <a:lnTo>
                    <a:pt x="5" y="181"/>
                  </a:lnTo>
                  <a:lnTo>
                    <a:pt x="33" y="239"/>
                  </a:lnTo>
                  <a:lnTo>
                    <a:pt x="86" y="276"/>
                  </a:lnTo>
                  <a:lnTo>
                    <a:pt x="179" y="290"/>
                  </a:lnTo>
                  <a:lnTo>
                    <a:pt x="249" y="286"/>
                  </a:lnTo>
                  <a:lnTo>
                    <a:pt x="298" y="266"/>
                  </a:lnTo>
                  <a:lnTo>
                    <a:pt x="348" y="220"/>
                  </a:lnTo>
                  <a:lnTo>
                    <a:pt x="366" y="161"/>
                  </a:lnTo>
                  <a:lnTo>
                    <a:pt x="357" y="89"/>
                  </a:lnTo>
                  <a:lnTo>
                    <a:pt x="333" y="46"/>
                  </a:lnTo>
                  <a:lnTo>
                    <a:pt x="273" y="10"/>
                  </a:lnTo>
                  <a:lnTo>
                    <a:pt x="222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DA0030"/>
            </a:solidFill>
            <a:ln w="34925">
              <a:solidFill>
                <a:schemeClr val="accent3">
                  <a:lumMod val="50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GB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81" name="Seta para a direita 8"/>
          <p:cNvSpPr>
            <a:spLocks noChangeArrowheads="1"/>
          </p:cNvSpPr>
          <p:nvPr/>
        </p:nvSpPr>
        <p:spPr bwMode="auto">
          <a:xfrm>
            <a:off x="4500976" y="1363619"/>
            <a:ext cx="500583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6" name="Retângulo 10"/>
          <p:cNvSpPr>
            <a:spLocks noChangeArrowheads="1"/>
          </p:cNvSpPr>
          <p:nvPr/>
        </p:nvSpPr>
        <p:spPr bwMode="auto">
          <a:xfrm>
            <a:off x="5127538" y="1334682"/>
            <a:ext cx="3950953" cy="707886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2000" b="1" dirty="0">
                <a:solidFill>
                  <a:srgbClr val="005740"/>
                </a:solidFill>
                <a:latin typeface="+mn-lt"/>
              </a:rPr>
              <a:t>Perigos possíveis</a:t>
            </a:r>
          </a:p>
          <a:p>
            <a:pPr eaLnBrk="1" hangingPunct="1"/>
            <a:r>
              <a:rPr lang="pt-BR" altLang="en-US" sz="2000" b="1" dirty="0" smtClean="0">
                <a:solidFill>
                  <a:srgbClr val="005740"/>
                </a:solidFill>
                <a:latin typeface="+mn-lt"/>
              </a:rPr>
              <a:t>Perigo causador da DTA</a:t>
            </a:r>
            <a:endParaRPr lang="pt-BR" altLang="en-US" sz="20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77" name="Rectangle 11"/>
          <p:cNvSpPr>
            <a:spLocks noChangeArrowheads="1"/>
          </p:cNvSpPr>
          <p:nvPr/>
        </p:nvSpPr>
        <p:spPr bwMode="auto">
          <a:xfrm>
            <a:off x="4925926" y="2821494"/>
            <a:ext cx="4152565" cy="707886"/>
          </a:xfrm>
          <a:prstGeom prst="rect">
            <a:avLst/>
          </a:prstGeom>
          <a:noFill/>
          <a:ln w="28575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2000" b="1" cap="all" dirty="0">
                <a:solidFill>
                  <a:srgbClr val="005740"/>
                </a:solidFill>
              </a:rPr>
              <a:t>perigo microbiológico alvo da avaliação de risco</a:t>
            </a:r>
          </a:p>
        </p:txBody>
      </p:sp>
      <p:sp>
        <p:nvSpPr>
          <p:cNvPr id="78" name="Seta para a direita 8"/>
          <p:cNvSpPr>
            <a:spLocks noChangeArrowheads="1"/>
          </p:cNvSpPr>
          <p:nvPr/>
        </p:nvSpPr>
        <p:spPr bwMode="auto">
          <a:xfrm rot="5400000">
            <a:off x="6628886" y="2203052"/>
            <a:ext cx="500583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9" name="Rectangle 22"/>
          <p:cNvSpPr>
            <a:spLocks noChangeArrowheads="1"/>
          </p:cNvSpPr>
          <p:nvPr/>
        </p:nvSpPr>
        <p:spPr bwMode="auto">
          <a:xfrm>
            <a:off x="0" y="129751"/>
            <a:ext cx="9143999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Componentes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uma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Avaliação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Quantitativa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Microbiológico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817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  <a:ln>
            <a:noFill/>
          </a:ln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684213" y="1431925"/>
            <a:ext cx="3600450" cy="400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b="1" dirty="0" smtClean="0">
                <a:solidFill>
                  <a:srgbClr val="005740"/>
                </a:solidFill>
                <a:latin typeface="+mn-lt"/>
              </a:rPr>
              <a:t>Perigos principais</a:t>
            </a:r>
            <a:endParaRPr lang="pt-BR" altLang="en-US" sz="20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79" name="Rectangle 22"/>
          <p:cNvSpPr>
            <a:spLocks noChangeArrowheads="1"/>
          </p:cNvSpPr>
          <p:nvPr/>
        </p:nvSpPr>
        <p:spPr bwMode="auto">
          <a:xfrm>
            <a:off x="0" y="129751"/>
            <a:ext cx="9143999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Avaliação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–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Ind</a:t>
            </a:r>
            <a:r>
              <a:rPr kumimoji="1" lang="en-US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ú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stria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Carnes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908051"/>
              </p:ext>
            </p:extLst>
          </p:nvPr>
        </p:nvGraphicFramePr>
        <p:xfrm>
          <a:off x="684213" y="1975214"/>
          <a:ext cx="8352411" cy="357124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3559620"/>
                <a:gridCol w="4792791"/>
              </a:tblGrid>
              <a:tr h="370840">
                <a:tc>
                  <a:txBody>
                    <a:bodyPr/>
                    <a:lstStyle/>
                    <a:p>
                      <a:r>
                        <a:rPr lang="pt-BR" sz="1800" b="1" dirty="0" smtClean="0">
                          <a:solidFill>
                            <a:srgbClr val="005740"/>
                          </a:solidFill>
                        </a:rPr>
                        <a:t>Carnes cruas</a:t>
                      </a:r>
                      <a:endParaRPr lang="pt-BR" sz="1800" b="1" dirty="0">
                        <a:solidFill>
                          <a:srgbClr val="00574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b="1" i="1" dirty="0" err="1" smtClean="0">
                          <a:solidFill>
                            <a:srgbClr val="005740"/>
                          </a:solidFill>
                        </a:rPr>
                        <a:t>E.coli</a:t>
                      </a:r>
                      <a:r>
                        <a:rPr lang="pt-BR" sz="1800" b="1" baseline="0" dirty="0" smtClean="0">
                          <a:solidFill>
                            <a:srgbClr val="005740"/>
                          </a:solidFill>
                        </a:rPr>
                        <a:t> STEC, </a:t>
                      </a:r>
                      <a:r>
                        <a:rPr lang="pt-BR" sz="1800" b="1" i="1" baseline="0" dirty="0" err="1" smtClean="0">
                          <a:solidFill>
                            <a:srgbClr val="005740"/>
                          </a:solidFill>
                        </a:rPr>
                        <a:t>Yersinia</a:t>
                      </a:r>
                      <a:r>
                        <a:rPr lang="pt-BR" sz="1800" b="1" i="1" baseline="0" dirty="0" smtClean="0">
                          <a:solidFill>
                            <a:srgbClr val="005740"/>
                          </a:solidFill>
                        </a:rPr>
                        <a:t> </a:t>
                      </a:r>
                      <a:r>
                        <a:rPr lang="pt-BR" sz="1800" b="1" i="1" baseline="0" dirty="0" err="1" smtClean="0">
                          <a:solidFill>
                            <a:srgbClr val="005740"/>
                          </a:solidFill>
                        </a:rPr>
                        <a:t>enterocolitica</a:t>
                      </a:r>
                      <a:r>
                        <a:rPr lang="pt-BR" sz="1800" b="1" i="1" baseline="0" dirty="0" smtClean="0">
                          <a:solidFill>
                            <a:srgbClr val="005740"/>
                          </a:solidFill>
                        </a:rPr>
                        <a:t> </a:t>
                      </a:r>
                      <a:r>
                        <a:rPr lang="pt-BR" sz="1800" b="1" baseline="0" dirty="0" smtClean="0">
                          <a:solidFill>
                            <a:srgbClr val="005740"/>
                          </a:solidFill>
                        </a:rPr>
                        <a:t>(</a:t>
                      </a:r>
                      <a:r>
                        <a:rPr lang="pt-BR" sz="1800" b="1" baseline="0" dirty="0" err="1" smtClean="0">
                          <a:solidFill>
                            <a:srgbClr val="005740"/>
                          </a:solidFill>
                        </a:rPr>
                        <a:t>su</a:t>
                      </a:r>
                      <a:r>
                        <a:rPr lang="en-US" sz="1800" b="1" baseline="0" dirty="0" err="1" smtClean="0">
                          <a:solidFill>
                            <a:srgbClr val="005740"/>
                          </a:solidFill>
                        </a:rPr>
                        <a:t>í</a:t>
                      </a:r>
                      <a:r>
                        <a:rPr lang="pt-BR" sz="1800" b="1" baseline="0" dirty="0" smtClean="0">
                          <a:solidFill>
                            <a:srgbClr val="005740"/>
                          </a:solidFill>
                        </a:rPr>
                        <a:t>no), </a:t>
                      </a:r>
                      <a:r>
                        <a:rPr lang="pt-BR" sz="1800" b="1" i="1" baseline="0" dirty="0" err="1" smtClean="0">
                          <a:solidFill>
                            <a:srgbClr val="005740"/>
                          </a:solidFill>
                        </a:rPr>
                        <a:t>Trichinella</a:t>
                      </a:r>
                      <a:r>
                        <a:rPr lang="pt-BR" sz="1800" b="1" baseline="0" dirty="0" smtClean="0">
                          <a:solidFill>
                            <a:srgbClr val="005740"/>
                          </a:solidFill>
                        </a:rPr>
                        <a:t> </a:t>
                      </a:r>
                      <a:r>
                        <a:rPr lang="pt-BR" sz="1800" b="1" i="1" baseline="0" dirty="0" err="1" smtClean="0">
                          <a:solidFill>
                            <a:srgbClr val="005740"/>
                          </a:solidFill>
                        </a:rPr>
                        <a:t>spiralis</a:t>
                      </a:r>
                      <a:r>
                        <a:rPr lang="pt-BR" sz="1800" b="1" baseline="0" dirty="0" smtClean="0">
                          <a:solidFill>
                            <a:srgbClr val="005740"/>
                          </a:solidFill>
                        </a:rPr>
                        <a:t> (</a:t>
                      </a:r>
                      <a:r>
                        <a:rPr lang="pt-BR" sz="1800" b="1" baseline="0" dirty="0" err="1" smtClean="0">
                          <a:solidFill>
                            <a:srgbClr val="005740"/>
                          </a:solidFill>
                        </a:rPr>
                        <a:t>su</a:t>
                      </a:r>
                      <a:r>
                        <a:rPr lang="en-US" sz="1800" b="1" baseline="0" dirty="0" err="1" smtClean="0">
                          <a:solidFill>
                            <a:srgbClr val="005740"/>
                          </a:solidFill>
                        </a:rPr>
                        <a:t>í</a:t>
                      </a:r>
                      <a:r>
                        <a:rPr lang="pt-BR" sz="1800" b="1" baseline="0" dirty="0" smtClean="0">
                          <a:solidFill>
                            <a:srgbClr val="005740"/>
                          </a:solidFill>
                        </a:rPr>
                        <a:t>no)</a:t>
                      </a:r>
                      <a:endParaRPr lang="pt-BR" sz="1800" b="1" dirty="0">
                        <a:solidFill>
                          <a:srgbClr val="00574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13166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 smtClean="0">
                          <a:solidFill>
                            <a:srgbClr val="005740"/>
                          </a:solidFill>
                        </a:rPr>
                        <a:t>Carnes cruas curadas,</a:t>
                      </a:r>
                      <a:r>
                        <a:rPr lang="pt-BR" sz="1800" b="1" baseline="0" dirty="0" smtClean="0">
                          <a:solidFill>
                            <a:srgbClr val="005740"/>
                          </a:solidFill>
                        </a:rPr>
                        <a:t> est</a:t>
                      </a:r>
                      <a:r>
                        <a:rPr lang="en-US" sz="1800" b="1" baseline="0" dirty="0" err="1" smtClean="0">
                          <a:solidFill>
                            <a:srgbClr val="005740"/>
                          </a:solidFill>
                        </a:rPr>
                        <a:t>áveis</a:t>
                      </a:r>
                      <a:r>
                        <a:rPr lang="en-US" sz="1800" b="1" baseline="0" dirty="0" smtClean="0">
                          <a:solidFill>
                            <a:srgbClr val="005740"/>
                          </a:solidFill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5740"/>
                          </a:solidFill>
                        </a:rPr>
                        <a:t>à</a:t>
                      </a:r>
                      <a:r>
                        <a:rPr lang="en-US" sz="1800" b="1" baseline="0" dirty="0" smtClean="0">
                          <a:solidFill>
                            <a:srgbClr val="005740"/>
                          </a:solidFill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5740"/>
                          </a:solidFill>
                        </a:rPr>
                        <a:t>temperatura</a:t>
                      </a:r>
                      <a:r>
                        <a:rPr lang="en-US" sz="1800" b="1" baseline="0" dirty="0" smtClean="0">
                          <a:solidFill>
                            <a:srgbClr val="005740"/>
                          </a:solidFill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5740"/>
                          </a:solidFill>
                        </a:rPr>
                        <a:t>ambiente</a:t>
                      </a:r>
                      <a:endParaRPr lang="pt-BR" sz="1800" b="1" dirty="0">
                        <a:solidFill>
                          <a:srgbClr val="00574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b="1" i="1" dirty="0" smtClean="0">
                          <a:solidFill>
                            <a:srgbClr val="005740"/>
                          </a:solidFill>
                        </a:rPr>
                        <a:t>Salmonella</a:t>
                      </a:r>
                      <a:r>
                        <a:rPr lang="pt-BR" sz="1800" b="1" dirty="0" smtClean="0">
                          <a:solidFill>
                            <a:srgbClr val="005740"/>
                          </a:solidFill>
                        </a:rPr>
                        <a:t>, STEC</a:t>
                      </a:r>
                      <a:r>
                        <a:rPr lang="pt-BR" sz="1800" b="1" i="1" dirty="0" smtClean="0">
                          <a:solidFill>
                            <a:srgbClr val="005740"/>
                          </a:solidFill>
                        </a:rPr>
                        <a:t>, Staphylococcus aureus</a:t>
                      </a:r>
                      <a:r>
                        <a:rPr lang="pt-BR" sz="1800" b="1" dirty="0" smtClean="0">
                          <a:solidFill>
                            <a:srgbClr val="005740"/>
                          </a:solidFill>
                        </a:rPr>
                        <a:t>, </a:t>
                      </a:r>
                      <a:r>
                        <a:rPr lang="pt-BR" sz="1800" b="1" i="1" dirty="0" smtClean="0">
                          <a:solidFill>
                            <a:srgbClr val="005740"/>
                          </a:solidFill>
                        </a:rPr>
                        <a:t>Clostridium </a:t>
                      </a:r>
                      <a:r>
                        <a:rPr lang="pt-BR" sz="1800" b="1" i="1" dirty="0" err="1" smtClean="0">
                          <a:solidFill>
                            <a:srgbClr val="005740"/>
                          </a:solidFill>
                        </a:rPr>
                        <a:t>botulinum</a:t>
                      </a:r>
                      <a:r>
                        <a:rPr lang="pt-BR" sz="1800" b="1" dirty="0" smtClean="0">
                          <a:solidFill>
                            <a:srgbClr val="005740"/>
                          </a:solidFill>
                        </a:rPr>
                        <a:t>,</a:t>
                      </a:r>
                      <a:r>
                        <a:rPr lang="pt-BR" sz="1800" b="1" baseline="0" dirty="0" smtClean="0">
                          <a:solidFill>
                            <a:srgbClr val="005740"/>
                          </a:solidFill>
                        </a:rPr>
                        <a:t> </a:t>
                      </a:r>
                      <a:r>
                        <a:rPr lang="pt-BR" sz="1800" b="1" i="1" baseline="0" dirty="0" err="1" smtClean="0">
                          <a:solidFill>
                            <a:srgbClr val="005740"/>
                          </a:solidFill>
                        </a:rPr>
                        <a:t>Trichinella</a:t>
                      </a:r>
                      <a:r>
                        <a:rPr lang="pt-BR" sz="1800" b="1" baseline="0" dirty="0" smtClean="0">
                          <a:solidFill>
                            <a:srgbClr val="005740"/>
                          </a:solidFill>
                        </a:rPr>
                        <a:t> </a:t>
                      </a:r>
                      <a:r>
                        <a:rPr lang="pt-BR" sz="1800" b="1" i="1" baseline="0" dirty="0" err="1" smtClean="0">
                          <a:solidFill>
                            <a:srgbClr val="005740"/>
                          </a:solidFill>
                        </a:rPr>
                        <a:t>spiralis</a:t>
                      </a:r>
                      <a:endParaRPr lang="pt-BR" sz="1800" b="1" dirty="0">
                        <a:solidFill>
                          <a:srgbClr val="00574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dirty="0" smtClean="0">
                          <a:solidFill>
                            <a:srgbClr val="005740"/>
                          </a:solidFill>
                        </a:rPr>
                        <a:t>Produtos </a:t>
                      </a:r>
                      <a:r>
                        <a:rPr lang="pt-BR" sz="1800" b="1" dirty="0" err="1" smtClean="0">
                          <a:solidFill>
                            <a:srgbClr val="005740"/>
                          </a:solidFill>
                        </a:rPr>
                        <a:t>c</a:t>
                      </a:r>
                      <a:r>
                        <a:rPr lang="en-US" sz="1800" b="1" dirty="0" err="1" smtClean="0">
                          <a:solidFill>
                            <a:srgbClr val="005740"/>
                          </a:solidFill>
                        </a:rPr>
                        <a:t>árneos</a:t>
                      </a:r>
                      <a:r>
                        <a:rPr lang="en-US" sz="1800" b="1" dirty="0" smtClean="0">
                          <a:solidFill>
                            <a:srgbClr val="005740"/>
                          </a:solidFill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rgbClr val="005740"/>
                          </a:solidFill>
                        </a:rPr>
                        <a:t>secos</a:t>
                      </a:r>
                      <a:endParaRPr lang="pt-BR" sz="1800" b="1" dirty="0">
                        <a:solidFill>
                          <a:srgbClr val="00574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b="1" i="1" dirty="0" smtClean="0">
                          <a:solidFill>
                            <a:srgbClr val="005740"/>
                          </a:solidFill>
                        </a:rPr>
                        <a:t>Salmonella</a:t>
                      </a:r>
                      <a:r>
                        <a:rPr lang="pt-BR" sz="1800" b="1" dirty="0" smtClean="0">
                          <a:solidFill>
                            <a:srgbClr val="005740"/>
                          </a:solidFill>
                        </a:rPr>
                        <a:t>, STEC</a:t>
                      </a:r>
                      <a:r>
                        <a:rPr lang="pt-BR" sz="1800" b="1" i="1" dirty="0" smtClean="0">
                          <a:solidFill>
                            <a:srgbClr val="005740"/>
                          </a:solidFill>
                        </a:rPr>
                        <a:t>, Staphylococcus aureus</a:t>
                      </a:r>
                      <a:endParaRPr lang="pt-BR" sz="1800" b="1" dirty="0">
                        <a:solidFill>
                          <a:srgbClr val="00574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t-BR" sz="1800" b="1" dirty="0" smtClean="0">
                          <a:solidFill>
                            <a:srgbClr val="005740"/>
                          </a:solidFill>
                        </a:rPr>
                        <a:t>Produtos </a:t>
                      </a:r>
                      <a:r>
                        <a:rPr lang="pt-BR" sz="1800" b="1" dirty="0" err="1" smtClean="0">
                          <a:solidFill>
                            <a:srgbClr val="005740"/>
                          </a:solidFill>
                        </a:rPr>
                        <a:t>c</a:t>
                      </a:r>
                      <a:r>
                        <a:rPr lang="en-US" sz="1800" b="1" dirty="0" err="1" smtClean="0">
                          <a:solidFill>
                            <a:srgbClr val="005740"/>
                          </a:solidFill>
                        </a:rPr>
                        <a:t>árneos</a:t>
                      </a:r>
                      <a:r>
                        <a:rPr lang="en-US" sz="1800" b="1" dirty="0" smtClean="0">
                          <a:solidFill>
                            <a:srgbClr val="005740"/>
                          </a:solidFill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rgbClr val="005740"/>
                          </a:solidFill>
                        </a:rPr>
                        <a:t>cozidos</a:t>
                      </a:r>
                      <a:endParaRPr lang="pt-BR" sz="1800" b="1" dirty="0">
                        <a:solidFill>
                          <a:srgbClr val="00574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b="1" i="1" dirty="0" smtClean="0">
                          <a:solidFill>
                            <a:srgbClr val="005740"/>
                          </a:solidFill>
                        </a:rPr>
                        <a:t>Salmonella</a:t>
                      </a:r>
                      <a:r>
                        <a:rPr lang="pt-BR" sz="1800" b="1" dirty="0" smtClean="0">
                          <a:solidFill>
                            <a:srgbClr val="005740"/>
                          </a:solidFill>
                        </a:rPr>
                        <a:t>, STEC, </a:t>
                      </a:r>
                      <a:r>
                        <a:rPr lang="pt-BR" sz="1800" b="1" i="1" dirty="0" smtClean="0">
                          <a:solidFill>
                            <a:srgbClr val="005740"/>
                          </a:solidFill>
                        </a:rPr>
                        <a:t>Listeria monocytogenes, Clostridium </a:t>
                      </a:r>
                      <a:r>
                        <a:rPr lang="pt-BR" sz="1800" b="1" i="1" dirty="0" err="1" smtClean="0">
                          <a:solidFill>
                            <a:srgbClr val="005740"/>
                          </a:solidFill>
                        </a:rPr>
                        <a:t>perfringens</a:t>
                      </a:r>
                      <a:endParaRPr lang="pt-BR" sz="1800" b="1" i="1" dirty="0">
                        <a:solidFill>
                          <a:srgbClr val="00574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13166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 smtClean="0">
                          <a:solidFill>
                            <a:srgbClr val="005740"/>
                          </a:solidFill>
                        </a:rPr>
                        <a:t>Carnes </a:t>
                      </a:r>
                      <a:r>
                        <a:rPr lang="pt-BR" sz="1800" b="1" dirty="0" err="1" smtClean="0">
                          <a:solidFill>
                            <a:srgbClr val="005740"/>
                          </a:solidFill>
                        </a:rPr>
                        <a:t>n</a:t>
                      </a:r>
                      <a:r>
                        <a:rPr lang="en-US" sz="1800" b="1" dirty="0" err="1" smtClean="0">
                          <a:solidFill>
                            <a:srgbClr val="005740"/>
                          </a:solidFill>
                        </a:rPr>
                        <a:t>ão</a:t>
                      </a:r>
                      <a:r>
                        <a:rPr lang="pt-BR" sz="1800" b="1" dirty="0" smtClean="0">
                          <a:solidFill>
                            <a:srgbClr val="005740"/>
                          </a:solidFill>
                        </a:rPr>
                        <a:t> curadas,</a:t>
                      </a:r>
                      <a:r>
                        <a:rPr lang="pt-BR" sz="1800" b="1" baseline="0" dirty="0" smtClean="0">
                          <a:solidFill>
                            <a:srgbClr val="005740"/>
                          </a:solidFill>
                        </a:rPr>
                        <a:t> est</a:t>
                      </a:r>
                      <a:r>
                        <a:rPr lang="en-US" sz="1800" b="1" baseline="0" dirty="0" err="1" smtClean="0">
                          <a:solidFill>
                            <a:srgbClr val="005740"/>
                          </a:solidFill>
                        </a:rPr>
                        <a:t>áveis</a:t>
                      </a:r>
                      <a:r>
                        <a:rPr lang="en-US" sz="1800" b="1" baseline="0" dirty="0" smtClean="0">
                          <a:solidFill>
                            <a:srgbClr val="005740"/>
                          </a:solidFill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5740"/>
                          </a:solidFill>
                        </a:rPr>
                        <a:t>à</a:t>
                      </a:r>
                      <a:r>
                        <a:rPr lang="en-US" sz="1800" b="1" baseline="0" dirty="0" smtClean="0">
                          <a:solidFill>
                            <a:srgbClr val="005740"/>
                          </a:solidFill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5740"/>
                          </a:solidFill>
                        </a:rPr>
                        <a:t>temperatura</a:t>
                      </a:r>
                      <a:r>
                        <a:rPr lang="en-US" sz="1800" b="1" baseline="0" dirty="0" smtClean="0">
                          <a:solidFill>
                            <a:srgbClr val="005740"/>
                          </a:solidFill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5740"/>
                          </a:solidFill>
                        </a:rPr>
                        <a:t>ambiente</a:t>
                      </a:r>
                      <a:endParaRPr lang="pt-BR" sz="1800" b="1" dirty="0" smtClean="0">
                        <a:solidFill>
                          <a:srgbClr val="00574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b="1" i="1" dirty="0" smtClean="0">
                          <a:solidFill>
                            <a:srgbClr val="005740"/>
                          </a:solidFill>
                        </a:rPr>
                        <a:t>Clostridium </a:t>
                      </a:r>
                      <a:r>
                        <a:rPr lang="pt-BR" sz="1800" b="1" i="1" dirty="0" err="1" smtClean="0">
                          <a:solidFill>
                            <a:srgbClr val="005740"/>
                          </a:solidFill>
                        </a:rPr>
                        <a:t>botulinum</a:t>
                      </a:r>
                      <a:r>
                        <a:rPr lang="pt-BR" sz="1800" b="1" dirty="0" smtClean="0">
                          <a:solidFill>
                            <a:srgbClr val="005740"/>
                          </a:solidFill>
                        </a:rPr>
                        <a:t>,</a:t>
                      </a:r>
                      <a:r>
                        <a:rPr lang="pt-BR" sz="1800" b="1" baseline="0" dirty="0" smtClean="0">
                          <a:solidFill>
                            <a:srgbClr val="005740"/>
                          </a:solidFill>
                        </a:rPr>
                        <a:t> </a:t>
                      </a:r>
                      <a:r>
                        <a:rPr lang="pt-BR" sz="1800" b="1" i="1" baseline="0" dirty="0" err="1" smtClean="0">
                          <a:solidFill>
                            <a:srgbClr val="005740"/>
                          </a:solidFill>
                        </a:rPr>
                        <a:t>Bacillus</a:t>
                      </a:r>
                      <a:r>
                        <a:rPr lang="pt-BR" sz="1800" b="1" i="1" baseline="0" dirty="0" smtClean="0">
                          <a:solidFill>
                            <a:srgbClr val="005740"/>
                          </a:solidFill>
                        </a:rPr>
                        <a:t> </a:t>
                      </a:r>
                      <a:r>
                        <a:rPr lang="pt-BR" sz="1800" b="1" i="1" baseline="0" dirty="0" err="1" smtClean="0">
                          <a:solidFill>
                            <a:srgbClr val="005740"/>
                          </a:solidFill>
                        </a:rPr>
                        <a:t>cereus</a:t>
                      </a:r>
                      <a:endParaRPr lang="pt-BR" sz="1800" b="1" i="1" dirty="0">
                        <a:solidFill>
                          <a:srgbClr val="00574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131660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dirty="0" smtClean="0">
                          <a:solidFill>
                            <a:srgbClr val="005740"/>
                          </a:solidFill>
                        </a:rPr>
                        <a:t>Carnes curadas cozidas, est</a:t>
                      </a:r>
                      <a:r>
                        <a:rPr lang="en-US" sz="1800" b="1" dirty="0" err="1" smtClean="0">
                          <a:solidFill>
                            <a:srgbClr val="005740"/>
                          </a:solidFill>
                        </a:rPr>
                        <a:t>áveis</a:t>
                      </a:r>
                      <a:r>
                        <a:rPr lang="en-US" sz="1800" b="1" dirty="0" smtClean="0">
                          <a:solidFill>
                            <a:srgbClr val="005740"/>
                          </a:solidFill>
                        </a:rPr>
                        <a:t> </a:t>
                      </a:r>
                      <a:r>
                        <a:rPr lang="en-US" sz="1800" b="1" dirty="0" err="1" smtClean="0">
                          <a:solidFill>
                            <a:srgbClr val="005740"/>
                          </a:solidFill>
                        </a:rPr>
                        <a:t>à</a:t>
                      </a:r>
                      <a:r>
                        <a:rPr lang="en-US" sz="1800" b="1" dirty="0" smtClean="0">
                          <a:solidFill>
                            <a:srgbClr val="005740"/>
                          </a:solidFill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5740"/>
                          </a:solidFill>
                        </a:rPr>
                        <a:t>temperatura</a:t>
                      </a:r>
                      <a:r>
                        <a:rPr lang="en-US" sz="1800" b="1" baseline="0" dirty="0" smtClean="0">
                          <a:solidFill>
                            <a:srgbClr val="005740"/>
                          </a:solidFill>
                        </a:rPr>
                        <a:t> </a:t>
                      </a:r>
                      <a:r>
                        <a:rPr lang="en-US" sz="1800" b="1" baseline="0" dirty="0" err="1" smtClean="0">
                          <a:solidFill>
                            <a:srgbClr val="005740"/>
                          </a:solidFill>
                        </a:rPr>
                        <a:t>ambiente</a:t>
                      </a:r>
                      <a:endParaRPr lang="pt-BR" sz="1800" b="1" dirty="0" smtClean="0">
                        <a:solidFill>
                          <a:srgbClr val="00574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b="1" i="1" dirty="0" smtClean="0">
                          <a:solidFill>
                            <a:srgbClr val="005740"/>
                          </a:solidFill>
                        </a:rPr>
                        <a:t>Salmonella</a:t>
                      </a:r>
                      <a:r>
                        <a:rPr lang="pt-BR" sz="1800" b="1" dirty="0" smtClean="0">
                          <a:solidFill>
                            <a:srgbClr val="005740"/>
                          </a:solidFill>
                        </a:rPr>
                        <a:t>, </a:t>
                      </a:r>
                      <a:r>
                        <a:rPr lang="pt-BR" sz="1800" b="1" i="1" dirty="0" smtClean="0">
                          <a:solidFill>
                            <a:srgbClr val="005740"/>
                          </a:solidFill>
                        </a:rPr>
                        <a:t>Clostridium </a:t>
                      </a:r>
                      <a:r>
                        <a:rPr lang="pt-BR" sz="1800" b="1" i="1" dirty="0" err="1" smtClean="0">
                          <a:solidFill>
                            <a:srgbClr val="005740"/>
                          </a:solidFill>
                        </a:rPr>
                        <a:t>botulinum</a:t>
                      </a:r>
                      <a:r>
                        <a:rPr lang="pt-BR" sz="1800" b="1" i="1" dirty="0" smtClean="0">
                          <a:solidFill>
                            <a:srgbClr val="005740"/>
                          </a:solidFill>
                        </a:rPr>
                        <a:t>, </a:t>
                      </a:r>
                      <a:r>
                        <a:rPr lang="pt-BR" sz="1800" b="1" dirty="0" smtClean="0">
                          <a:solidFill>
                            <a:srgbClr val="005740"/>
                          </a:solidFill>
                        </a:rPr>
                        <a:t>STEC</a:t>
                      </a:r>
                      <a:endParaRPr lang="pt-BR" sz="1800" b="1" i="1" dirty="0">
                        <a:solidFill>
                          <a:srgbClr val="00574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7504756" y="5560456"/>
            <a:ext cx="1344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GB" altLang="en-US" sz="180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ICMSF, 2011</a:t>
            </a:r>
            <a:endParaRPr kumimoji="1" lang="en-GB" altLang="en-US" sz="1800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150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earch, Innovation and Dissemination Centers (RIDC) – Multidisciplinary, high impact sci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04432"/>
            <a:ext cx="2192578" cy="32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652" y="3804005"/>
            <a:ext cx="3276767" cy="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4444884" y="4872898"/>
            <a:ext cx="23423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800" b="1" i="1" dirty="0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</a:t>
            </a:r>
            <a:r>
              <a:rPr lang="en-US" sz="2800" b="1" i="1" dirty="0" err="1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ício</a:t>
            </a:r>
            <a:r>
              <a:rPr lang="en-US" sz="2800" b="1" i="1" dirty="0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2800" b="1" i="1" dirty="0" err="1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em</a:t>
            </a:r>
            <a:r>
              <a:rPr lang="pt-BR" sz="2800" b="1" i="1" dirty="0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2013</a:t>
            </a:r>
            <a:endParaRPr lang="fr-FR" sz="2800" b="1" i="1" dirty="0">
              <a:ln w="12700">
                <a:solidFill>
                  <a:srgbClr val="005740"/>
                </a:solidFill>
                <a:prstDash val="solid"/>
              </a:ln>
              <a:solidFill>
                <a:srgbClr val="00574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TextBox 8"/>
          <p:cNvSpPr txBox="1"/>
          <p:nvPr/>
        </p:nvSpPr>
        <p:spPr>
          <a:xfrm>
            <a:off x="2725499" y="1454917"/>
            <a:ext cx="62963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FoRC </a:t>
            </a:r>
            <a:r>
              <a:rPr lang="en-US" sz="3600" b="1" dirty="0" err="1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é</a:t>
            </a:r>
            <a:r>
              <a:rPr lang="en-US" sz="3600" b="1" dirty="0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um Centro de </a:t>
            </a:r>
            <a:r>
              <a:rPr lang="en-US" sz="3600" b="1" dirty="0" err="1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Pesquisa</a:t>
            </a:r>
            <a:r>
              <a:rPr lang="en-US" sz="3600" b="1" dirty="0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3600" b="1" dirty="0" err="1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Inovação</a:t>
            </a:r>
            <a:r>
              <a:rPr lang="en-US" sz="3600" b="1" dirty="0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e </a:t>
            </a:r>
            <a:r>
              <a:rPr lang="en-US" sz="3600" b="1" dirty="0" err="1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Difusão</a:t>
            </a:r>
            <a:r>
              <a:rPr lang="en-US" sz="3600" b="1" dirty="0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(CEPID) </a:t>
            </a:r>
            <a:r>
              <a:rPr lang="pt-BR" sz="3600" b="1" dirty="0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apoiado pela FAPESP</a:t>
            </a:r>
            <a:endParaRPr lang="fr-FR" sz="3600" b="1" dirty="0">
              <a:ln w="12700">
                <a:solidFill>
                  <a:srgbClr val="005740"/>
                </a:solidFill>
                <a:prstDash val="solid"/>
              </a:ln>
              <a:solidFill>
                <a:srgbClr val="00574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5" name="Grupo 14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grpSp>
          <p:nvGrpSpPr>
            <p:cNvPr id="16" name="Grupo 15"/>
            <p:cNvGrpSpPr/>
            <p:nvPr/>
          </p:nvGrpSpPr>
          <p:grpSpPr>
            <a:xfrm>
              <a:off x="0" y="5882834"/>
              <a:ext cx="9144000" cy="975166"/>
              <a:chOff x="0" y="5882834"/>
              <a:chExt cx="9144000" cy="975166"/>
            </a:xfrm>
          </p:grpSpPr>
          <p:pic>
            <p:nvPicPr>
              <p:cNvPr id="18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6127" y="5882834"/>
                <a:ext cx="2160497" cy="975166"/>
              </a:xfrm>
              <a:prstGeom prst="rect">
                <a:avLst/>
              </a:prstGeom>
            </p:spPr>
          </p:pic>
          <p:cxnSp>
            <p:nvCxnSpPr>
              <p:cNvPr id="19" name="Conector reto 5"/>
              <p:cNvCxnSpPr/>
              <p:nvPr/>
            </p:nvCxnSpPr>
            <p:spPr>
              <a:xfrm>
                <a:off x="0" y="5949280"/>
                <a:ext cx="9144000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Picture 2" descr="USP Logotip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320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  <a:ln>
            <a:noFill/>
          </a:ln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684213" y="1431925"/>
            <a:ext cx="3600450" cy="400050"/>
          </a:xfrm>
          <a:prstGeom prst="rect">
            <a:avLst/>
          </a:prstGeom>
          <a:noFill/>
          <a:ln w="28575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b="1">
                <a:solidFill>
                  <a:srgbClr val="005740"/>
                </a:solidFill>
                <a:latin typeface="+mn-lt"/>
              </a:rPr>
              <a:t>Identificação do perigo 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684213" y="2698750"/>
            <a:ext cx="3600450" cy="400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b="1">
                <a:solidFill>
                  <a:srgbClr val="005740"/>
                </a:solidFill>
                <a:latin typeface="+mn-lt"/>
              </a:rPr>
              <a:t>Caracterização do Perigo</a:t>
            </a:r>
          </a:p>
        </p:txBody>
      </p:sp>
      <p:sp>
        <p:nvSpPr>
          <p:cNvPr id="80" name="Seta para a direita 8"/>
          <p:cNvSpPr>
            <a:spLocks noChangeArrowheads="1"/>
          </p:cNvSpPr>
          <p:nvPr/>
        </p:nvSpPr>
        <p:spPr bwMode="auto">
          <a:xfrm>
            <a:off x="4466171" y="2629248"/>
            <a:ext cx="500583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1" name="Seta para a direita 8"/>
          <p:cNvSpPr>
            <a:spLocks noChangeArrowheads="1"/>
          </p:cNvSpPr>
          <p:nvPr/>
        </p:nvSpPr>
        <p:spPr bwMode="auto">
          <a:xfrm rot="5400000">
            <a:off x="2234146" y="2031185"/>
            <a:ext cx="500583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7" name="Retângulo 12"/>
          <p:cNvSpPr>
            <a:spLocks noChangeArrowheads="1"/>
          </p:cNvSpPr>
          <p:nvPr/>
        </p:nvSpPr>
        <p:spPr bwMode="auto">
          <a:xfrm>
            <a:off x="5143745" y="2544832"/>
            <a:ext cx="3887787" cy="707886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Saber</a:t>
            </a:r>
            <a:r>
              <a:rPr kumimoji="1" lang="en-GB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tudo</a:t>
            </a:r>
            <a:r>
              <a:rPr kumimoji="1" lang="en-GB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sobre</a:t>
            </a:r>
            <a:r>
              <a:rPr kumimoji="1" lang="en-GB" altLang="en-US" sz="2000" b="1" dirty="0" smtClean="0">
                <a:solidFill>
                  <a:srgbClr val="005740"/>
                </a:solidFill>
                <a:latin typeface="+mn-lt"/>
              </a:rPr>
              <a:t> o </a:t>
            </a:r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perigo</a:t>
            </a:r>
            <a:r>
              <a:rPr kumimoji="1" lang="en-GB" altLang="en-US" sz="2000" b="1" dirty="0" smtClean="0">
                <a:solidFill>
                  <a:srgbClr val="005740"/>
                </a:solidFill>
                <a:latin typeface="+mn-lt"/>
              </a:rPr>
              <a:t>  </a:t>
            </a:r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microbiol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ógico</a:t>
            </a:r>
            <a:endParaRPr lang="pt-BR" altLang="en-US" sz="20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0" y="129751"/>
            <a:ext cx="9143999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Componentes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uma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Avaliação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Quantitativa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Microbiológico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67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  <a:ln>
            <a:noFill/>
          </a:ln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684213" y="2698750"/>
            <a:ext cx="3600450" cy="400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b="1">
                <a:solidFill>
                  <a:srgbClr val="005740"/>
                </a:solidFill>
                <a:latin typeface="+mn-lt"/>
              </a:rPr>
              <a:t>Caracterização do Perigo</a:t>
            </a:r>
          </a:p>
        </p:txBody>
      </p:sp>
      <p:sp>
        <p:nvSpPr>
          <p:cNvPr id="80" name="Seta para a direita 8"/>
          <p:cNvSpPr>
            <a:spLocks noChangeArrowheads="1"/>
          </p:cNvSpPr>
          <p:nvPr/>
        </p:nvSpPr>
        <p:spPr bwMode="auto">
          <a:xfrm>
            <a:off x="4466171" y="2629248"/>
            <a:ext cx="500583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1" name="Seta para a direita 8"/>
          <p:cNvSpPr>
            <a:spLocks noChangeArrowheads="1"/>
          </p:cNvSpPr>
          <p:nvPr/>
        </p:nvSpPr>
        <p:spPr bwMode="auto">
          <a:xfrm rot="5400000">
            <a:off x="2234146" y="2031185"/>
            <a:ext cx="500583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836613" y="1584325"/>
            <a:ext cx="3600450" cy="400050"/>
          </a:xfrm>
          <a:prstGeom prst="rect">
            <a:avLst/>
          </a:prstGeom>
          <a:noFill/>
          <a:ln w="28575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b="1">
                <a:solidFill>
                  <a:srgbClr val="005740"/>
                </a:solidFill>
                <a:latin typeface="+mn-lt"/>
              </a:rPr>
              <a:t>Identificação do perigo </a:t>
            </a:r>
          </a:p>
        </p:txBody>
      </p:sp>
      <p:sp>
        <p:nvSpPr>
          <p:cNvPr id="16" name="Retângulo 12"/>
          <p:cNvSpPr>
            <a:spLocks noChangeArrowheads="1"/>
          </p:cNvSpPr>
          <p:nvPr/>
        </p:nvSpPr>
        <p:spPr bwMode="auto">
          <a:xfrm>
            <a:off x="5143745" y="2544832"/>
            <a:ext cx="3887787" cy="707886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Saber</a:t>
            </a:r>
            <a:r>
              <a:rPr kumimoji="1" lang="en-GB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tudo</a:t>
            </a:r>
            <a:r>
              <a:rPr kumimoji="1" lang="en-GB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sobre</a:t>
            </a:r>
            <a:r>
              <a:rPr kumimoji="1" lang="en-GB" altLang="en-US" sz="2000" b="1" dirty="0" smtClean="0">
                <a:solidFill>
                  <a:srgbClr val="005740"/>
                </a:solidFill>
                <a:latin typeface="+mn-lt"/>
              </a:rPr>
              <a:t> o </a:t>
            </a:r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perigo</a:t>
            </a:r>
            <a:r>
              <a:rPr kumimoji="1" lang="en-GB" altLang="en-US" sz="2000" b="1" dirty="0" smtClean="0">
                <a:solidFill>
                  <a:srgbClr val="005740"/>
                </a:solidFill>
                <a:latin typeface="+mn-lt"/>
              </a:rPr>
              <a:t>  </a:t>
            </a:r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microbiol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ógico</a:t>
            </a:r>
            <a:endParaRPr lang="pt-BR" altLang="en-US" sz="20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rot="19253310">
            <a:off x="915195" y="2504041"/>
            <a:ext cx="7997821" cy="1200329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7200" b="1" dirty="0" smtClean="0">
                <a:solidFill>
                  <a:srgbClr val="FF0000"/>
                </a:solidFill>
                <a:latin typeface="+mn-lt"/>
              </a:rPr>
              <a:t>MICROBIOLOGISTA</a:t>
            </a:r>
            <a:endParaRPr lang="pt-BR" altLang="en-US" sz="7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2" name="Rectangle 22"/>
          <p:cNvSpPr>
            <a:spLocks noChangeArrowheads="1"/>
          </p:cNvSpPr>
          <p:nvPr/>
        </p:nvSpPr>
        <p:spPr bwMode="auto">
          <a:xfrm>
            <a:off x="0" y="129751"/>
            <a:ext cx="9143999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Componentes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uma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Avaliação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Quantitativa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Microbiológico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745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  <a:ln>
            <a:noFill/>
          </a:ln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2"/>
          <p:cNvSpPr>
            <a:spLocks noChangeArrowheads="1"/>
          </p:cNvSpPr>
          <p:nvPr/>
        </p:nvSpPr>
        <p:spPr bwMode="auto">
          <a:xfrm>
            <a:off x="684213" y="1916832"/>
            <a:ext cx="7992243" cy="40011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Saber</a:t>
            </a:r>
            <a:r>
              <a:rPr kumimoji="1" lang="en-GB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tudo</a:t>
            </a:r>
            <a:r>
              <a:rPr kumimoji="1" lang="en-GB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sobre</a:t>
            </a:r>
            <a:r>
              <a:rPr kumimoji="1" lang="en-GB" altLang="en-US" sz="2000" b="1" dirty="0" smtClean="0">
                <a:solidFill>
                  <a:srgbClr val="005740"/>
                </a:solidFill>
                <a:latin typeface="+mn-lt"/>
              </a:rPr>
              <a:t> o </a:t>
            </a:r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perigo</a:t>
            </a:r>
            <a:r>
              <a:rPr kumimoji="1" lang="en-GB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microbiol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ógico</a:t>
            </a:r>
            <a:endParaRPr lang="pt-BR" altLang="en-US" sz="20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12" name="Retângulo 12"/>
          <p:cNvSpPr>
            <a:spLocks noChangeArrowheads="1"/>
          </p:cNvSpPr>
          <p:nvPr/>
        </p:nvSpPr>
        <p:spPr bwMode="auto">
          <a:xfrm>
            <a:off x="684212" y="2631411"/>
            <a:ext cx="7992243" cy="40011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O que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exatamente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precisamos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saber? </a:t>
            </a:r>
          </a:p>
        </p:txBody>
      </p:sp>
      <p:sp>
        <p:nvSpPr>
          <p:cNvPr id="15" name="Retângulo 12"/>
          <p:cNvSpPr>
            <a:spLocks noChangeArrowheads="1"/>
          </p:cNvSpPr>
          <p:nvPr/>
        </p:nvSpPr>
        <p:spPr bwMode="auto">
          <a:xfrm>
            <a:off x="1331640" y="3192481"/>
            <a:ext cx="1070054" cy="25545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A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B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C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D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E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F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G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is-IS" altLang="en-US" sz="2000" b="1" dirty="0" smtClean="0">
                <a:solidFill>
                  <a:srgbClr val="005740"/>
                </a:solidFill>
                <a:latin typeface="+mn-lt"/>
              </a:rPr>
              <a:t>….</a:t>
            </a:r>
            <a:endParaRPr kumimoji="1" lang="en-US" altLang="en-US" sz="2000" b="1" dirty="0" smtClean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0" y="129751"/>
            <a:ext cx="9143999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Componentes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uma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Avaliação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Quantitativa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Microbiológico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285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  <a:ln>
            <a:noFill/>
          </a:ln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2"/>
          <p:cNvSpPr>
            <a:spLocks noChangeArrowheads="1"/>
          </p:cNvSpPr>
          <p:nvPr/>
        </p:nvSpPr>
        <p:spPr bwMode="auto">
          <a:xfrm>
            <a:off x="684213" y="1916832"/>
            <a:ext cx="7992243" cy="40011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Saber</a:t>
            </a:r>
            <a:r>
              <a:rPr kumimoji="1" lang="en-GB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tudo</a:t>
            </a:r>
            <a:r>
              <a:rPr kumimoji="1" lang="en-GB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sobre</a:t>
            </a:r>
            <a:r>
              <a:rPr kumimoji="1" lang="en-GB" altLang="en-US" sz="2000" b="1" dirty="0" smtClean="0">
                <a:solidFill>
                  <a:srgbClr val="005740"/>
                </a:solidFill>
                <a:latin typeface="+mn-lt"/>
              </a:rPr>
              <a:t> o </a:t>
            </a:r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perigo</a:t>
            </a:r>
            <a:r>
              <a:rPr kumimoji="1" lang="en-GB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microbiol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ógico</a:t>
            </a:r>
            <a:endParaRPr lang="pt-BR" altLang="en-US" sz="20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15" name="Retângulo 12"/>
          <p:cNvSpPr>
            <a:spLocks noChangeArrowheads="1"/>
          </p:cNvSpPr>
          <p:nvPr/>
        </p:nvSpPr>
        <p:spPr bwMode="auto">
          <a:xfrm>
            <a:off x="1206334" y="3089169"/>
            <a:ext cx="6029962" cy="25545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buFont typeface="+mj-lt"/>
              <a:buAutoNum type="arabicPeriod"/>
            </a:pPr>
            <a:endParaRPr kumimoji="1" lang="en-US" altLang="en-US" sz="2000" b="1" dirty="0" smtClean="0">
              <a:solidFill>
                <a:srgbClr val="005740"/>
              </a:solidFill>
              <a:latin typeface="+mn-lt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Dose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infectante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Fatores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de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virulencia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Resistência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ao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processamento</a:t>
            </a:r>
            <a:endParaRPr kumimoji="1" lang="en-US" altLang="en-US" sz="2000" b="1" dirty="0" smtClean="0">
              <a:solidFill>
                <a:srgbClr val="005740"/>
              </a:solidFill>
              <a:latin typeface="+mn-lt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Velocidade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de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multiplicação</a:t>
            </a:r>
            <a:endParaRPr kumimoji="1" lang="en-US" altLang="en-US" sz="2000" b="1" dirty="0" smtClean="0">
              <a:solidFill>
                <a:srgbClr val="005740"/>
              </a:solidFill>
              <a:latin typeface="+mn-lt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err="1">
                <a:solidFill>
                  <a:srgbClr val="005740"/>
                </a:solidFill>
                <a:latin typeface="+mn-lt"/>
              </a:rPr>
              <a:t>Ecologia</a:t>
            </a:r>
            <a:r>
              <a:rPr kumimoji="1" lang="en-US" altLang="en-US" sz="2000" b="1" dirty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err="1">
                <a:solidFill>
                  <a:srgbClr val="005740"/>
                </a:solidFill>
                <a:latin typeface="+mn-lt"/>
              </a:rPr>
              <a:t>microbiana</a:t>
            </a:r>
            <a:r>
              <a:rPr kumimoji="1" lang="en-US" altLang="en-US" sz="2000" b="1" dirty="0">
                <a:solidFill>
                  <a:srgbClr val="005740"/>
                </a:solidFill>
                <a:latin typeface="+mn-lt"/>
              </a:rPr>
              <a:t> no </a:t>
            </a:r>
            <a:r>
              <a:rPr kumimoji="1" lang="en-US" altLang="en-US" sz="2000" b="1" dirty="0" err="1">
                <a:solidFill>
                  <a:srgbClr val="005740"/>
                </a:solidFill>
                <a:latin typeface="+mn-lt"/>
              </a:rPr>
              <a:t>alimento</a:t>
            </a:r>
            <a:endParaRPr kumimoji="1" lang="en-US" altLang="en-US" sz="2000" b="1" dirty="0">
              <a:solidFill>
                <a:srgbClr val="005740"/>
              </a:solidFill>
              <a:latin typeface="+mn-lt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Público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err="1">
                <a:solidFill>
                  <a:srgbClr val="005740"/>
                </a:solidFill>
                <a:latin typeface="+mn-lt"/>
              </a:rPr>
              <a:t>alvo</a:t>
            </a:r>
            <a:endParaRPr kumimoji="1" lang="en-US" altLang="en-US" sz="2000" b="1" dirty="0">
              <a:solidFill>
                <a:srgbClr val="005740"/>
              </a:solidFill>
              <a:latin typeface="+mn-lt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Outros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,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dependendo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do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perigo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em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questão</a:t>
            </a:r>
            <a:endParaRPr kumimoji="1" lang="en-US" altLang="en-US" sz="2000" b="1" dirty="0" smtClean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0" y="129751"/>
            <a:ext cx="9143999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Componentes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uma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Avaliação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Quantitativa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Microbiológico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684212" y="2631411"/>
            <a:ext cx="7992243" cy="40011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O que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exatamente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precisamos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saber? </a:t>
            </a:r>
          </a:p>
        </p:txBody>
      </p:sp>
    </p:spTree>
    <p:extLst>
      <p:ext uri="{BB962C8B-B14F-4D97-AF65-F5344CB8AC3E}">
        <p14:creationId xmlns:p14="http://schemas.microsoft.com/office/powerpoint/2010/main" val="9884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  <a:ln>
            <a:noFill/>
          </a:ln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684213" y="1431925"/>
            <a:ext cx="3600450" cy="400050"/>
          </a:xfrm>
          <a:prstGeom prst="rect">
            <a:avLst/>
          </a:prstGeom>
          <a:noFill/>
          <a:ln w="28575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b="1">
                <a:solidFill>
                  <a:srgbClr val="005740"/>
                </a:solidFill>
                <a:latin typeface="+mn-lt"/>
              </a:rPr>
              <a:t>Identificação do perigo 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684213" y="2698750"/>
            <a:ext cx="3600450" cy="400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b="1">
                <a:solidFill>
                  <a:srgbClr val="005740"/>
                </a:solidFill>
                <a:latin typeface="+mn-lt"/>
              </a:rPr>
              <a:t>Caracterização do Perigo</a:t>
            </a:r>
          </a:p>
        </p:txBody>
      </p:sp>
      <p:sp>
        <p:nvSpPr>
          <p:cNvPr id="80" name="Seta para a direita 8"/>
          <p:cNvSpPr>
            <a:spLocks noChangeArrowheads="1"/>
          </p:cNvSpPr>
          <p:nvPr/>
        </p:nvSpPr>
        <p:spPr bwMode="auto">
          <a:xfrm>
            <a:off x="4466171" y="2629248"/>
            <a:ext cx="500583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1" name="Seta para a direita 8"/>
          <p:cNvSpPr>
            <a:spLocks noChangeArrowheads="1"/>
          </p:cNvSpPr>
          <p:nvPr/>
        </p:nvSpPr>
        <p:spPr bwMode="auto">
          <a:xfrm rot="5400000">
            <a:off x="2234146" y="2031185"/>
            <a:ext cx="500583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6" name="Rectangle 11"/>
          <p:cNvSpPr>
            <a:spLocks noChangeArrowheads="1"/>
          </p:cNvSpPr>
          <p:nvPr/>
        </p:nvSpPr>
        <p:spPr bwMode="auto">
          <a:xfrm>
            <a:off x="5655337" y="3749110"/>
            <a:ext cx="2441575" cy="707886"/>
          </a:xfrm>
          <a:prstGeom prst="rect">
            <a:avLst/>
          </a:prstGeom>
          <a:noFill/>
          <a:ln w="28575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b="1" dirty="0" smtClean="0">
                <a:solidFill>
                  <a:srgbClr val="005740"/>
                </a:solidFill>
                <a:latin typeface="+mn-lt"/>
              </a:rPr>
              <a:t>Avaliação da </a:t>
            </a:r>
            <a:r>
              <a:rPr lang="pt-BR" altLang="en-US" sz="2000" b="1" dirty="0" err="1" smtClean="0">
                <a:solidFill>
                  <a:srgbClr val="005740"/>
                </a:solidFill>
                <a:latin typeface="+mn-lt"/>
              </a:rPr>
              <a:t>exposi</a:t>
            </a:r>
            <a:r>
              <a:rPr lang="en-US" altLang="en-US" sz="2000" b="1" dirty="0" err="1" smtClean="0">
                <a:solidFill>
                  <a:srgbClr val="005740"/>
                </a:solidFill>
                <a:latin typeface="+mn-lt"/>
              </a:rPr>
              <a:t>ção</a:t>
            </a:r>
            <a:r>
              <a:rPr lang="pt-BR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endParaRPr lang="pt-BR" altLang="en-US" sz="20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78" name="Seta para a direita 8"/>
          <p:cNvSpPr>
            <a:spLocks noChangeArrowheads="1"/>
          </p:cNvSpPr>
          <p:nvPr/>
        </p:nvSpPr>
        <p:spPr bwMode="auto">
          <a:xfrm rot="5400000">
            <a:off x="6672784" y="3219306"/>
            <a:ext cx="406682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tângulo 12"/>
          <p:cNvSpPr>
            <a:spLocks noChangeArrowheads="1"/>
          </p:cNvSpPr>
          <p:nvPr/>
        </p:nvSpPr>
        <p:spPr bwMode="auto">
          <a:xfrm>
            <a:off x="4990124" y="2475809"/>
            <a:ext cx="3887787" cy="707886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Saber</a:t>
            </a:r>
            <a:r>
              <a:rPr kumimoji="1" lang="en-GB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tudo</a:t>
            </a:r>
            <a:r>
              <a:rPr kumimoji="1" lang="en-GB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sobre</a:t>
            </a:r>
            <a:r>
              <a:rPr kumimoji="1" lang="en-GB" altLang="en-US" sz="2000" b="1" dirty="0" smtClean="0">
                <a:solidFill>
                  <a:srgbClr val="005740"/>
                </a:solidFill>
                <a:latin typeface="+mn-lt"/>
              </a:rPr>
              <a:t> o </a:t>
            </a:r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perigo</a:t>
            </a:r>
            <a:r>
              <a:rPr kumimoji="1" lang="en-GB" altLang="en-US" sz="2000" b="1" dirty="0" smtClean="0">
                <a:solidFill>
                  <a:srgbClr val="005740"/>
                </a:solidFill>
                <a:latin typeface="+mn-lt"/>
              </a:rPr>
              <a:t>  </a:t>
            </a:r>
            <a:r>
              <a:rPr kumimoji="1" lang="en-GB" altLang="en-US" sz="2000" b="1" dirty="0" err="1" smtClean="0">
                <a:solidFill>
                  <a:srgbClr val="005740"/>
                </a:solidFill>
                <a:latin typeface="+mn-lt"/>
              </a:rPr>
              <a:t>microbiol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ógico</a:t>
            </a:r>
            <a:endParaRPr lang="pt-BR" altLang="en-US" sz="20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15" name="Rectangle 22"/>
          <p:cNvSpPr>
            <a:spLocks noChangeArrowheads="1"/>
          </p:cNvSpPr>
          <p:nvPr/>
        </p:nvSpPr>
        <p:spPr bwMode="auto">
          <a:xfrm>
            <a:off x="0" y="129751"/>
            <a:ext cx="9143999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Componentes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uma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Avaliação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Quantitativa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Microbiológico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4878290" y="4995464"/>
            <a:ext cx="4111454" cy="707886"/>
          </a:xfrm>
          <a:prstGeom prst="rect">
            <a:avLst/>
          </a:prstGeom>
          <a:noFill/>
          <a:ln w="28575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b="1" dirty="0">
                <a:solidFill>
                  <a:srgbClr val="005740"/>
                </a:solidFill>
                <a:latin typeface="+mn-lt"/>
              </a:rPr>
              <a:t>Determinação do nível do perigo no alimento </a:t>
            </a:r>
            <a:r>
              <a:rPr lang="pt-BR" altLang="en-US" sz="2000" b="1" dirty="0">
                <a:solidFill>
                  <a:srgbClr val="FF0000"/>
                </a:solidFill>
                <a:latin typeface="+mn-lt"/>
              </a:rPr>
              <a:t>no momento do consumo</a:t>
            </a:r>
          </a:p>
        </p:txBody>
      </p:sp>
      <p:sp>
        <p:nvSpPr>
          <p:cNvPr id="19" name="Seta para a direita 8"/>
          <p:cNvSpPr>
            <a:spLocks noChangeArrowheads="1"/>
          </p:cNvSpPr>
          <p:nvPr/>
        </p:nvSpPr>
        <p:spPr bwMode="auto">
          <a:xfrm rot="5400000">
            <a:off x="6672783" y="4492230"/>
            <a:ext cx="406682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0" name="Picture 30" descr="http://teatrekker.files.wordpress.com/2012/02/man-eatin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266" y="3333758"/>
            <a:ext cx="1730100" cy="246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7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  <a:ln>
            <a:noFill/>
          </a:ln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2"/>
          <p:cNvSpPr>
            <a:spLocks noChangeArrowheads="1"/>
          </p:cNvSpPr>
          <p:nvPr/>
        </p:nvSpPr>
        <p:spPr bwMode="auto">
          <a:xfrm>
            <a:off x="684213" y="1916832"/>
            <a:ext cx="7992243" cy="40011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Avaliação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da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exposição</a:t>
            </a:r>
            <a:endParaRPr lang="pt-BR" altLang="en-US" sz="20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12" name="Retângulo 12"/>
          <p:cNvSpPr>
            <a:spLocks noChangeArrowheads="1"/>
          </p:cNvSpPr>
          <p:nvPr/>
        </p:nvSpPr>
        <p:spPr bwMode="auto">
          <a:xfrm>
            <a:off x="684212" y="2631411"/>
            <a:ext cx="7992243" cy="40011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O que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precisamos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saber? </a:t>
            </a:r>
          </a:p>
        </p:txBody>
      </p:sp>
      <p:sp>
        <p:nvSpPr>
          <p:cNvPr id="15" name="Retângulo 12"/>
          <p:cNvSpPr>
            <a:spLocks noChangeArrowheads="1"/>
          </p:cNvSpPr>
          <p:nvPr/>
        </p:nvSpPr>
        <p:spPr bwMode="auto">
          <a:xfrm>
            <a:off x="846164" y="3135603"/>
            <a:ext cx="8046315" cy="10156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buFont typeface="+mj-lt"/>
              <a:buAutoNum type="arabicPeriod"/>
            </a:pPr>
            <a:endParaRPr kumimoji="1" lang="en-US" altLang="en-US" sz="2000" b="1" dirty="0" smtClean="0">
              <a:solidFill>
                <a:srgbClr val="005740"/>
              </a:solidFill>
              <a:latin typeface="+mn-lt"/>
            </a:endParaRPr>
          </a:p>
          <a:p>
            <a:pPr marL="457200" indent="-457200" eaLnBrk="1" hangingPunct="1">
              <a:buFont typeface="+mj-lt"/>
              <a:buAutoNum type="arabicPeriod"/>
            </a:pPr>
            <a:endParaRPr kumimoji="1" lang="en-US" altLang="en-US" sz="2000" b="1" dirty="0" smtClean="0">
              <a:solidFill>
                <a:srgbClr val="005740"/>
              </a:solidFill>
              <a:latin typeface="+mn-lt"/>
            </a:endParaRPr>
          </a:p>
          <a:p>
            <a:pPr marL="457200" indent="-457200" eaLnBrk="1" hangingPunct="1">
              <a:buFont typeface="+mj-lt"/>
              <a:buAutoNum type="arabicPeriod"/>
            </a:pPr>
            <a:endParaRPr kumimoji="1" lang="en-US" altLang="en-US" sz="2000" b="1" dirty="0" smtClean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0" y="129751"/>
            <a:ext cx="9143999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Componentes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uma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Avaliação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Quantitativa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Microbiológico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Retângulo 12"/>
          <p:cNvSpPr>
            <a:spLocks noChangeArrowheads="1"/>
          </p:cNvSpPr>
          <p:nvPr/>
        </p:nvSpPr>
        <p:spPr bwMode="auto">
          <a:xfrm>
            <a:off x="1331640" y="3192481"/>
            <a:ext cx="1070054" cy="255454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A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B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C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D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E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F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G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is-IS" altLang="en-US" sz="2000" b="1" dirty="0" smtClean="0">
                <a:solidFill>
                  <a:srgbClr val="005740"/>
                </a:solidFill>
                <a:latin typeface="+mn-lt"/>
              </a:rPr>
              <a:t>….</a:t>
            </a:r>
            <a:endParaRPr kumimoji="1" lang="en-US" altLang="en-US" sz="2000" b="1" dirty="0" smtClean="0">
              <a:solidFill>
                <a:srgbClr val="00574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172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  <a:ln>
            <a:noFill/>
          </a:ln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ângulo 12"/>
          <p:cNvSpPr>
            <a:spLocks noChangeArrowheads="1"/>
          </p:cNvSpPr>
          <p:nvPr/>
        </p:nvSpPr>
        <p:spPr bwMode="auto">
          <a:xfrm>
            <a:off x="684213" y="1916832"/>
            <a:ext cx="7992243" cy="40011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Avaliação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da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exposição</a:t>
            </a:r>
            <a:endParaRPr lang="pt-BR" altLang="en-US" sz="20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12" name="Retângulo 12"/>
          <p:cNvSpPr>
            <a:spLocks noChangeArrowheads="1"/>
          </p:cNvSpPr>
          <p:nvPr/>
        </p:nvSpPr>
        <p:spPr bwMode="auto">
          <a:xfrm>
            <a:off x="684212" y="2631411"/>
            <a:ext cx="7992243" cy="40011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O que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precisamos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saber? </a:t>
            </a:r>
          </a:p>
        </p:txBody>
      </p:sp>
      <p:sp>
        <p:nvSpPr>
          <p:cNvPr id="15" name="Retângulo 12"/>
          <p:cNvSpPr>
            <a:spLocks noChangeArrowheads="1"/>
          </p:cNvSpPr>
          <p:nvPr/>
        </p:nvSpPr>
        <p:spPr bwMode="auto">
          <a:xfrm>
            <a:off x="827584" y="3123595"/>
            <a:ext cx="8046315" cy="286232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Nível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de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contaminação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da(s)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matéria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(s)-prima(s)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Efeitos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de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cada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etapa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do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processamento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neste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nível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de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contaminação</a:t>
            </a:r>
            <a:endParaRPr kumimoji="1" lang="en-US" altLang="en-US" sz="2000" b="1" dirty="0" smtClean="0">
              <a:solidFill>
                <a:srgbClr val="005740"/>
              </a:solidFill>
              <a:latin typeface="+mn-lt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Efeitos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das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etapas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pós-processamento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na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contaminação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,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considerando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multiplicação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e/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ou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recontaminação</a:t>
            </a:r>
            <a:endParaRPr kumimoji="1" lang="en-US" altLang="en-US" sz="2000" b="1" dirty="0" smtClean="0">
              <a:solidFill>
                <a:srgbClr val="005740"/>
              </a:solidFill>
              <a:latin typeface="+mn-lt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Efeitos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do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armazenamento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pós-processamento</a:t>
            </a:r>
            <a:endParaRPr kumimoji="1" lang="en-US" altLang="en-US" sz="2000" b="1" dirty="0" smtClean="0">
              <a:solidFill>
                <a:srgbClr val="005740"/>
              </a:solidFill>
              <a:latin typeface="+mn-lt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Efeitos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da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distribuição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e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comercialização</a:t>
            </a:r>
            <a:endParaRPr kumimoji="1" lang="en-US" altLang="en-US" sz="2000" b="1" dirty="0" smtClean="0">
              <a:solidFill>
                <a:srgbClr val="005740"/>
              </a:solidFill>
              <a:latin typeface="+mn-lt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Efeitos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do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uso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pelo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consumidor</a:t>
            </a:r>
            <a:endParaRPr kumimoji="1" lang="en-US" altLang="en-US" sz="2000" b="1" dirty="0" smtClean="0">
              <a:solidFill>
                <a:srgbClr val="005740"/>
              </a:solidFill>
              <a:latin typeface="+mn-lt"/>
            </a:endParaRP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Tipo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de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consumidor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 (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preferências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,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exigências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,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imunidade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, </a:t>
            </a:r>
            <a:r>
              <a:rPr kumimoji="1" lang="en-US" altLang="en-US" sz="2000" b="1" dirty="0" err="1" smtClean="0">
                <a:solidFill>
                  <a:srgbClr val="005740"/>
                </a:solidFill>
                <a:latin typeface="+mn-lt"/>
              </a:rPr>
              <a:t>etc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)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kumimoji="1" lang="en-US" altLang="en-US" sz="2000" b="1" dirty="0">
                <a:solidFill>
                  <a:srgbClr val="005740"/>
                </a:solidFill>
                <a:latin typeface="+mn-lt"/>
              </a:rPr>
              <a:t>O</a:t>
            </a:r>
            <a:r>
              <a:rPr kumimoji="1" lang="en-US" altLang="en-US" sz="2000" b="1" dirty="0" smtClean="0">
                <a:solidFill>
                  <a:srgbClr val="005740"/>
                </a:solidFill>
                <a:latin typeface="+mn-lt"/>
              </a:rPr>
              <a:t>utros</a:t>
            </a:r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0" y="129751"/>
            <a:ext cx="9143999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Componentes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uma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Avaliação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Quantitativa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Microbiológico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129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  <a:ln>
            <a:noFill/>
          </a:ln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11"/>
          <p:cNvSpPr>
            <a:spLocks noChangeArrowheads="1"/>
          </p:cNvSpPr>
          <p:nvPr/>
        </p:nvSpPr>
        <p:spPr bwMode="auto">
          <a:xfrm>
            <a:off x="5220072" y="2228796"/>
            <a:ext cx="3287216" cy="400110"/>
          </a:xfrm>
          <a:prstGeom prst="rect">
            <a:avLst/>
          </a:prstGeom>
          <a:noFill/>
          <a:ln w="28575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b="1" dirty="0" smtClean="0">
                <a:solidFill>
                  <a:srgbClr val="005740"/>
                </a:solidFill>
                <a:latin typeface="+mn-lt"/>
              </a:rPr>
              <a:t>BIG-DATA</a:t>
            </a:r>
            <a:endParaRPr lang="pt-BR" altLang="en-US" sz="20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77" name="Rectangle 11"/>
          <p:cNvSpPr>
            <a:spLocks noChangeArrowheads="1"/>
          </p:cNvSpPr>
          <p:nvPr/>
        </p:nvSpPr>
        <p:spPr bwMode="auto">
          <a:xfrm>
            <a:off x="4789689" y="3459068"/>
            <a:ext cx="4130402" cy="70788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b="1" dirty="0">
                <a:solidFill>
                  <a:srgbClr val="005740"/>
                </a:solidFill>
                <a:latin typeface="+mn-lt"/>
              </a:rPr>
              <a:t>Modelagens </a:t>
            </a:r>
          </a:p>
          <a:p>
            <a:pPr algn="ctr" eaLnBrk="1" hangingPunct="1"/>
            <a:r>
              <a:rPr lang="pt-BR" altLang="en-US" sz="2000" b="1" dirty="0" smtClean="0">
                <a:solidFill>
                  <a:srgbClr val="005740"/>
                </a:solidFill>
                <a:latin typeface="+mn-lt"/>
              </a:rPr>
              <a:t>(Microbiologia Preditiva</a:t>
            </a:r>
            <a:r>
              <a:rPr lang="pt-BR" altLang="en-US" sz="2000" b="1" dirty="0">
                <a:solidFill>
                  <a:srgbClr val="005740"/>
                </a:solidFill>
                <a:latin typeface="+mn-lt"/>
              </a:rPr>
              <a:t>)</a:t>
            </a:r>
          </a:p>
        </p:txBody>
      </p:sp>
      <p:sp>
        <p:nvSpPr>
          <p:cNvPr id="78" name="Seta para a direita 8"/>
          <p:cNvSpPr>
            <a:spLocks noChangeArrowheads="1"/>
          </p:cNvSpPr>
          <p:nvPr/>
        </p:nvSpPr>
        <p:spPr bwMode="auto">
          <a:xfrm rot="5400000">
            <a:off x="6391657" y="2809809"/>
            <a:ext cx="500583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104" y="4327319"/>
            <a:ext cx="1795585" cy="1474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907935" y="4049337"/>
            <a:ext cx="1692661" cy="1741301"/>
            <a:chOff x="5272324" y="1609649"/>
            <a:chExt cx="1526737" cy="1339977"/>
          </a:xfrm>
        </p:grpSpPr>
        <p:pic>
          <p:nvPicPr>
            <p:cNvPr id="155650" name="Picture 2" descr="http://www.ars.usda.gov/images/docs/8549_8743/PMPgrowth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7232" y="1831975"/>
              <a:ext cx="1481829" cy="1117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1"/>
            <p:cNvSpPr>
              <a:spLocks noChangeArrowheads="1"/>
            </p:cNvSpPr>
            <p:nvPr/>
          </p:nvSpPr>
          <p:spPr bwMode="auto">
            <a:xfrm>
              <a:off x="5272324" y="1609649"/>
              <a:ext cx="148182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pt-BR" altLang="en-US" sz="1400" b="1" dirty="0" smtClean="0">
                  <a:solidFill>
                    <a:srgbClr val="005740"/>
                  </a:solidFill>
                  <a:latin typeface="+mn-lt"/>
                </a:rPr>
                <a:t>PMP USDA/ARS</a:t>
              </a:r>
              <a:endParaRPr lang="pt-BR" altLang="en-US" sz="1400" b="1" dirty="0">
                <a:solidFill>
                  <a:srgbClr val="005740"/>
                </a:solidFill>
                <a:latin typeface="+mn-lt"/>
              </a:endParaRPr>
            </a:p>
          </p:txBody>
        </p:sp>
      </p:grp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0" y="129751"/>
            <a:ext cx="9143999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Componentes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uma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Avaliação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Quantitativa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Microbiológico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4" name="Seta para a direita 8"/>
          <p:cNvSpPr>
            <a:spLocks noChangeArrowheads="1"/>
          </p:cNvSpPr>
          <p:nvPr/>
        </p:nvSpPr>
        <p:spPr bwMode="auto">
          <a:xfrm>
            <a:off x="4321707" y="2160550"/>
            <a:ext cx="500583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379756"/>
            <a:ext cx="3079443" cy="1353501"/>
          </a:xfrm>
          <a:prstGeom prst="rect">
            <a:avLst/>
          </a:prstGeom>
        </p:spPr>
      </p:pic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636709" y="2194405"/>
            <a:ext cx="3287216" cy="400110"/>
          </a:xfrm>
          <a:prstGeom prst="rect">
            <a:avLst/>
          </a:prstGeom>
          <a:noFill/>
          <a:ln w="28575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b="1" dirty="0" smtClean="0">
                <a:solidFill>
                  <a:srgbClr val="005740"/>
                </a:solidFill>
                <a:latin typeface="+mn-lt"/>
              </a:rPr>
              <a:t>Avalia</a:t>
            </a:r>
            <a:r>
              <a:rPr lang="en-US" altLang="en-US" sz="2000" b="1" dirty="0" err="1" smtClean="0">
                <a:solidFill>
                  <a:srgbClr val="005740"/>
                </a:solidFill>
                <a:latin typeface="+mn-lt"/>
              </a:rPr>
              <a:t>ção</a:t>
            </a:r>
            <a:r>
              <a:rPr lang="en-US" altLang="en-US" sz="2000" b="1" dirty="0" smtClean="0">
                <a:solidFill>
                  <a:srgbClr val="005740"/>
                </a:solidFill>
                <a:latin typeface="+mn-lt"/>
              </a:rPr>
              <a:t> da </a:t>
            </a:r>
            <a:r>
              <a:rPr lang="en-US" altLang="en-US" sz="2000" b="1" dirty="0" err="1" smtClean="0">
                <a:solidFill>
                  <a:srgbClr val="005740"/>
                </a:solidFill>
                <a:latin typeface="+mn-lt"/>
              </a:rPr>
              <a:t>Exposição</a:t>
            </a:r>
            <a:endParaRPr lang="pt-BR" altLang="en-US" sz="2000" b="1" dirty="0">
              <a:solidFill>
                <a:srgbClr val="00574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472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  <a:ln>
            <a:noFill/>
          </a:ln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684213" y="1431925"/>
            <a:ext cx="3600450" cy="400050"/>
          </a:xfrm>
          <a:prstGeom prst="rect">
            <a:avLst/>
          </a:prstGeom>
          <a:noFill/>
          <a:ln w="28575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b="1">
                <a:solidFill>
                  <a:srgbClr val="005740"/>
                </a:solidFill>
                <a:latin typeface="+mn-lt"/>
              </a:rPr>
              <a:t>Identificação do perigo 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84213" y="3952875"/>
            <a:ext cx="3600450" cy="400050"/>
          </a:xfrm>
          <a:prstGeom prst="rect">
            <a:avLst/>
          </a:prstGeom>
          <a:noFill/>
          <a:ln w="28575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b="1" dirty="0">
                <a:solidFill>
                  <a:srgbClr val="005740"/>
                </a:solidFill>
                <a:latin typeface="+mn-lt"/>
              </a:rPr>
              <a:t>Avaliação da Exposição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684213" y="2698750"/>
            <a:ext cx="3600450" cy="400050"/>
          </a:xfrm>
          <a:prstGeom prst="rect">
            <a:avLst/>
          </a:prstGeom>
          <a:noFill/>
          <a:ln w="28575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b="1">
                <a:solidFill>
                  <a:srgbClr val="005740"/>
                </a:solidFill>
                <a:latin typeface="+mn-lt"/>
              </a:rPr>
              <a:t>Caracterização do Perigo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84213" y="5248275"/>
            <a:ext cx="3600450" cy="4000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2000" b="1">
                <a:solidFill>
                  <a:srgbClr val="005740"/>
                </a:solidFill>
                <a:latin typeface="+mn-lt"/>
              </a:rPr>
              <a:t>Estimativa de Risco</a:t>
            </a:r>
          </a:p>
        </p:txBody>
      </p:sp>
      <p:sp>
        <p:nvSpPr>
          <p:cNvPr id="79" name="Seta para a direita 8"/>
          <p:cNvSpPr>
            <a:spLocks noChangeArrowheads="1"/>
          </p:cNvSpPr>
          <p:nvPr/>
        </p:nvSpPr>
        <p:spPr bwMode="auto">
          <a:xfrm rot="5400000">
            <a:off x="2234144" y="4634549"/>
            <a:ext cx="500583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0" name="Seta para a direita 8"/>
          <p:cNvSpPr>
            <a:spLocks noChangeArrowheads="1"/>
          </p:cNvSpPr>
          <p:nvPr/>
        </p:nvSpPr>
        <p:spPr bwMode="auto">
          <a:xfrm rot="5400000">
            <a:off x="2234145" y="3291659"/>
            <a:ext cx="500583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1" name="Seta para a direita 8"/>
          <p:cNvSpPr>
            <a:spLocks noChangeArrowheads="1"/>
          </p:cNvSpPr>
          <p:nvPr/>
        </p:nvSpPr>
        <p:spPr bwMode="auto">
          <a:xfrm rot="5400000">
            <a:off x="2234146" y="2031186"/>
            <a:ext cx="500583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6" name="Rectangle 2"/>
          <p:cNvSpPr>
            <a:spLocks noChangeArrowheads="1"/>
          </p:cNvSpPr>
          <p:nvPr/>
        </p:nvSpPr>
        <p:spPr bwMode="auto">
          <a:xfrm>
            <a:off x="5687179" y="5088580"/>
            <a:ext cx="2887663" cy="536914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2800" b="1" dirty="0" err="1">
                <a:solidFill>
                  <a:srgbClr val="005740"/>
                </a:solidFill>
                <a:latin typeface="+mn-lt"/>
              </a:rPr>
              <a:t>Perfil</a:t>
            </a:r>
            <a:r>
              <a:rPr kumimoji="1" lang="en-GB" altLang="en-US" sz="2800" b="1" dirty="0">
                <a:solidFill>
                  <a:srgbClr val="005740"/>
                </a:solidFill>
                <a:latin typeface="+mn-lt"/>
              </a:rPr>
              <a:t> de </a:t>
            </a:r>
            <a:r>
              <a:rPr kumimoji="1" lang="en-GB" altLang="en-US" sz="2800" b="1" dirty="0" err="1">
                <a:solidFill>
                  <a:srgbClr val="005740"/>
                </a:solidFill>
                <a:latin typeface="+mn-lt"/>
              </a:rPr>
              <a:t>Risco</a:t>
            </a:r>
            <a:endParaRPr kumimoji="1" lang="en-GB" altLang="en-US" sz="2800" b="1" dirty="0">
              <a:solidFill>
                <a:srgbClr val="005740"/>
              </a:solidFill>
              <a:latin typeface="+mn-lt"/>
            </a:endParaRPr>
          </a:p>
        </p:txBody>
      </p:sp>
      <p:pic>
        <p:nvPicPr>
          <p:cNvPr id="77" name="Imagem 7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040" y="3652927"/>
            <a:ext cx="1343943" cy="11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Seta para a direita 8"/>
          <p:cNvSpPr>
            <a:spLocks noChangeArrowheads="1"/>
          </p:cNvSpPr>
          <p:nvPr/>
        </p:nvSpPr>
        <p:spPr bwMode="auto">
          <a:xfrm>
            <a:off x="4663814" y="5142015"/>
            <a:ext cx="500583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3" name="Rectangle 11"/>
          <p:cNvSpPr>
            <a:spLocks noChangeArrowheads="1"/>
          </p:cNvSpPr>
          <p:nvPr/>
        </p:nvSpPr>
        <p:spPr bwMode="auto">
          <a:xfrm>
            <a:off x="7413790" y="4123231"/>
            <a:ext cx="1271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en-US" sz="14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@</a:t>
            </a:r>
            <a:r>
              <a:rPr lang="pt-BR" altLang="en-US" sz="1400" b="1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Risk</a:t>
            </a:r>
            <a:endParaRPr lang="pt-BR" altLang="en-US" sz="14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0" y="129751"/>
            <a:ext cx="9143999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Componentes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uma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Avaliação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Quantitativa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Microbiológico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5474625" y="1737435"/>
            <a:ext cx="3210753" cy="102951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xtLst/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2400" b="1" dirty="0" err="1" smtClean="0">
                <a:solidFill>
                  <a:srgbClr val="005740"/>
                </a:solidFill>
                <a:latin typeface="+mn-lt"/>
              </a:rPr>
              <a:t>Probabilidade</a:t>
            </a:r>
            <a:r>
              <a:rPr kumimoji="1" lang="en-GB" altLang="en-US" sz="2400" b="1" dirty="0" smtClean="0">
                <a:solidFill>
                  <a:srgbClr val="005740"/>
                </a:solidFill>
                <a:latin typeface="+mn-lt"/>
              </a:rPr>
              <a:t> de </a:t>
            </a:r>
            <a:r>
              <a:rPr kumimoji="1" lang="en-GB" altLang="en-US" sz="2400" b="1" dirty="0" err="1" smtClean="0">
                <a:solidFill>
                  <a:srgbClr val="005740"/>
                </a:solidFill>
                <a:latin typeface="+mn-lt"/>
              </a:rPr>
              <a:t>ocorr</a:t>
            </a:r>
            <a:r>
              <a:rPr kumimoji="1" lang="en-US" altLang="en-US" sz="2400" b="1" dirty="0" err="1" smtClean="0">
                <a:solidFill>
                  <a:srgbClr val="005740"/>
                </a:solidFill>
                <a:latin typeface="+mn-lt"/>
              </a:rPr>
              <a:t>ê</a:t>
            </a:r>
            <a:r>
              <a:rPr kumimoji="1" lang="en-GB" altLang="en-US" sz="2400" b="1" dirty="0" err="1" smtClean="0">
                <a:solidFill>
                  <a:srgbClr val="005740"/>
                </a:solidFill>
                <a:latin typeface="+mn-lt"/>
              </a:rPr>
              <a:t>ncia</a:t>
            </a:r>
            <a:r>
              <a:rPr kumimoji="1" lang="en-GB" altLang="en-US" sz="2400" b="1" dirty="0" smtClean="0">
                <a:solidFill>
                  <a:srgbClr val="005740"/>
                </a:solidFill>
                <a:latin typeface="+mn-lt"/>
              </a:rPr>
              <a:t> e </a:t>
            </a:r>
            <a:r>
              <a:rPr kumimoji="1" lang="en-GB" altLang="en-US" sz="2400" b="1" dirty="0" err="1" smtClean="0">
                <a:solidFill>
                  <a:srgbClr val="005740"/>
                </a:solidFill>
                <a:latin typeface="+mn-lt"/>
              </a:rPr>
              <a:t>gravidade</a:t>
            </a:r>
            <a:endParaRPr kumimoji="1" lang="en-GB" altLang="en-US" sz="24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20" name="Seta para a direita 8"/>
          <p:cNvSpPr>
            <a:spLocks noChangeArrowheads="1"/>
          </p:cNvSpPr>
          <p:nvPr/>
        </p:nvSpPr>
        <p:spPr bwMode="auto">
          <a:xfrm rot="16200000">
            <a:off x="6829710" y="2974540"/>
            <a:ext cx="500583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258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1" y="115888"/>
            <a:ext cx="9144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Quem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contribui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para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uma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Avaliação</a:t>
            </a:r>
            <a:r>
              <a:rPr kumimoji="1" lang="en-GB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?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708151" y="1185350"/>
            <a:ext cx="5528146" cy="4403891"/>
            <a:chOff x="1708150" y="1438175"/>
            <a:chExt cx="5795963" cy="4943575"/>
          </a:xfrm>
        </p:grpSpPr>
        <p:grpSp>
          <p:nvGrpSpPr>
            <p:cNvPr id="9" name="Grupo 2"/>
            <p:cNvGrpSpPr>
              <a:grpSpLocks/>
            </p:cNvGrpSpPr>
            <p:nvPr/>
          </p:nvGrpSpPr>
          <p:grpSpPr bwMode="auto">
            <a:xfrm>
              <a:off x="1708150" y="1912647"/>
              <a:ext cx="3703020" cy="2527591"/>
              <a:chOff x="1331640" y="1504729"/>
              <a:chExt cx="3703020" cy="2527591"/>
            </a:xfrm>
          </p:grpSpPr>
          <p:sp>
            <p:nvSpPr>
              <p:cNvPr id="10" name="Elipse 9"/>
              <p:cNvSpPr/>
              <p:nvPr/>
            </p:nvSpPr>
            <p:spPr bwMode="auto">
              <a:xfrm>
                <a:off x="1331640" y="2209870"/>
                <a:ext cx="2027238" cy="182245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 b="1">
                  <a:solidFill>
                    <a:srgbClr val="0057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auto">
              <a:xfrm>
                <a:off x="3424584" y="1504729"/>
                <a:ext cx="1610076" cy="791756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GB" altLang="en-US" sz="2000" b="1" dirty="0" err="1" smtClean="0">
                    <a:solidFill>
                      <a:srgbClr val="005740"/>
                    </a:solidFill>
                    <a:latin typeface="+mn-lt"/>
                  </a:rPr>
                  <a:t>Comunidade</a:t>
                </a:r>
                <a:endParaRPr lang="en-GB" altLang="en-US" sz="2000" b="1" dirty="0" smtClean="0">
                  <a:solidFill>
                    <a:srgbClr val="005740"/>
                  </a:solidFill>
                  <a:latin typeface="+mn-lt"/>
                </a:endParaRPr>
              </a:p>
              <a:p>
                <a:pPr algn="ctr" eaLnBrk="1" hangingPunct="1"/>
                <a:r>
                  <a:rPr lang="en-GB" altLang="en-US" sz="2000" b="1" dirty="0" err="1" smtClean="0">
                    <a:solidFill>
                      <a:srgbClr val="005740"/>
                    </a:solidFill>
                    <a:latin typeface="+mn-lt"/>
                  </a:rPr>
                  <a:t>Científica</a:t>
                </a:r>
                <a:endParaRPr lang="en-GB" altLang="en-US" sz="2000" b="1" dirty="0">
                  <a:solidFill>
                    <a:srgbClr val="005740"/>
                  </a:solidFill>
                  <a:latin typeface="+mn-lt"/>
                </a:endParaRPr>
              </a:p>
            </p:txBody>
          </p:sp>
        </p:grpSp>
        <p:grpSp>
          <p:nvGrpSpPr>
            <p:cNvPr id="12" name="Grupo 26"/>
            <p:cNvGrpSpPr>
              <a:grpSpLocks/>
            </p:cNvGrpSpPr>
            <p:nvPr/>
          </p:nvGrpSpPr>
          <p:grpSpPr bwMode="auto">
            <a:xfrm>
              <a:off x="1719795" y="1438175"/>
              <a:ext cx="3889449" cy="2438677"/>
              <a:chOff x="-572829" y="2197070"/>
              <a:chExt cx="3889451" cy="2438677"/>
            </a:xfrm>
          </p:grpSpPr>
          <p:sp>
            <p:nvSpPr>
              <p:cNvPr id="13" name="Elipse 12"/>
              <p:cNvSpPr/>
              <p:nvPr/>
            </p:nvSpPr>
            <p:spPr bwMode="auto">
              <a:xfrm>
                <a:off x="1289384" y="2197070"/>
                <a:ext cx="2027238" cy="182245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 b="1">
                  <a:solidFill>
                    <a:srgbClr val="0057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14" name="Rectangle 6"/>
              <p:cNvSpPr>
                <a:spLocks noChangeArrowheads="1"/>
              </p:cNvSpPr>
              <p:nvPr/>
            </p:nvSpPr>
            <p:spPr bwMode="auto">
              <a:xfrm>
                <a:off x="-572829" y="3843991"/>
                <a:ext cx="2034209" cy="791756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GB" altLang="en-US" sz="2000" b="1" dirty="0" err="1" smtClean="0">
                    <a:solidFill>
                      <a:srgbClr val="005740"/>
                    </a:solidFill>
                    <a:latin typeface="+mn-lt"/>
                  </a:rPr>
                  <a:t>Agencias</a:t>
                </a:r>
                <a:r>
                  <a:rPr lang="en-GB" altLang="en-US" sz="2000" b="1" dirty="0" smtClean="0">
                    <a:solidFill>
                      <a:srgbClr val="005740"/>
                    </a:solidFill>
                    <a:latin typeface="+mn-lt"/>
                  </a:rPr>
                  <a:t> </a:t>
                </a:r>
              </a:p>
              <a:p>
                <a:pPr algn="ctr" eaLnBrk="1" hangingPunct="1"/>
                <a:r>
                  <a:rPr lang="en-GB" altLang="en-US" sz="2000" b="1" dirty="0" err="1" smtClean="0">
                    <a:solidFill>
                      <a:srgbClr val="005740"/>
                    </a:solidFill>
                    <a:latin typeface="+mn-lt"/>
                  </a:rPr>
                  <a:t>Governamentais</a:t>
                </a:r>
                <a:endParaRPr lang="en-GB" altLang="en-US" sz="2000" b="1" dirty="0">
                  <a:solidFill>
                    <a:srgbClr val="005740"/>
                  </a:solidFill>
                  <a:latin typeface="+mn-lt"/>
                </a:endParaRPr>
              </a:p>
            </p:txBody>
          </p:sp>
        </p:grpSp>
        <p:grpSp>
          <p:nvGrpSpPr>
            <p:cNvPr id="15" name="Grupo 30"/>
            <p:cNvGrpSpPr>
              <a:grpSpLocks/>
            </p:cNvGrpSpPr>
            <p:nvPr/>
          </p:nvGrpSpPr>
          <p:grpSpPr bwMode="auto">
            <a:xfrm>
              <a:off x="2411413" y="4559300"/>
              <a:ext cx="2027237" cy="1822450"/>
              <a:chOff x="1331640" y="2209870"/>
              <a:chExt cx="2027238" cy="1822450"/>
            </a:xfrm>
          </p:grpSpPr>
          <p:sp>
            <p:nvSpPr>
              <p:cNvPr id="16" name="Elipse 15"/>
              <p:cNvSpPr/>
              <p:nvPr/>
            </p:nvSpPr>
            <p:spPr bwMode="auto">
              <a:xfrm>
                <a:off x="1331640" y="2209870"/>
                <a:ext cx="2027238" cy="182245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 b="1">
                  <a:solidFill>
                    <a:srgbClr val="0057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17" name="Rectangle 6"/>
              <p:cNvSpPr>
                <a:spLocks noChangeArrowheads="1"/>
              </p:cNvSpPr>
              <p:nvPr/>
            </p:nvSpPr>
            <p:spPr bwMode="auto">
              <a:xfrm>
                <a:off x="1727475" y="2898430"/>
                <a:ext cx="1296196" cy="446263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GB" altLang="en-US" sz="2000" b="1" dirty="0" err="1" smtClean="0">
                    <a:solidFill>
                      <a:srgbClr val="005740"/>
                    </a:solidFill>
                    <a:latin typeface="+mn-lt"/>
                  </a:rPr>
                  <a:t>Indústrias</a:t>
                </a:r>
                <a:endParaRPr lang="en-GB" altLang="en-US" sz="2000" b="1" dirty="0">
                  <a:solidFill>
                    <a:srgbClr val="005740"/>
                  </a:solidFill>
                  <a:latin typeface="+mn-lt"/>
                </a:endParaRPr>
              </a:p>
            </p:txBody>
          </p:sp>
        </p:grpSp>
        <p:grpSp>
          <p:nvGrpSpPr>
            <p:cNvPr id="18" name="Grupo 33"/>
            <p:cNvGrpSpPr>
              <a:grpSpLocks/>
            </p:cNvGrpSpPr>
            <p:nvPr/>
          </p:nvGrpSpPr>
          <p:grpSpPr bwMode="auto">
            <a:xfrm>
              <a:off x="4776788" y="4543425"/>
              <a:ext cx="2027237" cy="1822450"/>
              <a:chOff x="1331640" y="2209870"/>
              <a:chExt cx="2027238" cy="1822450"/>
            </a:xfrm>
          </p:grpSpPr>
          <p:sp>
            <p:nvSpPr>
              <p:cNvPr id="19" name="Elipse 18"/>
              <p:cNvSpPr/>
              <p:nvPr/>
            </p:nvSpPr>
            <p:spPr bwMode="auto">
              <a:xfrm>
                <a:off x="1331640" y="2209870"/>
                <a:ext cx="2027238" cy="182245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 b="1">
                  <a:solidFill>
                    <a:srgbClr val="0057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0" name="Rectangle 6"/>
              <p:cNvSpPr>
                <a:spLocks noChangeArrowheads="1"/>
              </p:cNvSpPr>
              <p:nvPr/>
            </p:nvSpPr>
            <p:spPr bwMode="auto">
              <a:xfrm>
                <a:off x="1468052" y="2866919"/>
                <a:ext cx="1785269" cy="446263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GB" altLang="en-US" sz="2000" b="1" dirty="0" err="1" smtClean="0">
                    <a:solidFill>
                      <a:srgbClr val="005740"/>
                    </a:solidFill>
                    <a:latin typeface="+mn-lt"/>
                  </a:rPr>
                  <a:t>Consumidores</a:t>
                </a:r>
                <a:endParaRPr lang="en-GB" altLang="en-US" sz="2000" b="1" dirty="0">
                  <a:solidFill>
                    <a:srgbClr val="005740"/>
                  </a:solidFill>
                  <a:latin typeface="+mn-lt"/>
                </a:endParaRPr>
              </a:p>
            </p:txBody>
          </p:sp>
        </p:grpSp>
        <p:grpSp>
          <p:nvGrpSpPr>
            <p:cNvPr id="21" name="Grupo 36"/>
            <p:cNvGrpSpPr>
              <a:grpSpLocks/>
            </p:cNvGrpSpPr>
            <p:nvPr/>
          </p:nvGrpSpPr>
          <p:grpSpPr bwMode="auto">
            <a:xfrm>
              <a:off x="5476875" y="2617788"/>
              <a:ext cx="2027238" cy="1822450"/>
              <a:chOff x="1331640" y="2209870"/>
              <a:chExt cx="2027238" cy="1822450"/>
            </a:xfrm>
          </p:grpSpPr>
          <p:sp>
            <p:nvSpPr>
              <p:cNvPr id="22" name="Elipse 21"/>
              <p:cNvSpPr/>
              <p:nvPr/>
            </p:nvSpPr>
            <p:spPr bwMode="auto">
              <a:xfrm>
                <a:off x="1331640" y="2209870"/>
                <a:ext cx="2027238" cy="1822450"/>
              </a:xfrm>
              <a:prstGeom prst="ellipse">
                <a:avLst/>
              </a:prstGeom>
              <a:noFill/>
              <a:ln w="57150" cap="flat" cmpd="sng" algn="ctr">
                <a:solidFill>
                  <a:schemeClr val="accent3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pt-BR" b="1">
                  <a:solidFill>
                    <a:srgbClr val="0057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endParaRPr>
              </a:p>
            </p:txBody>
          </p:sp>
          <p:sp>
            <p:nvSpPr>
              <p:cNvPr id="23" name="Rectangle 6"/>
              <p:cNvSpPr>
                <a:spLocks noChangeArrowheads="1"/>
              </p:cNvSpPr>
              <p:nvPr/>
            </p:nvSpPr>
            <p:spPr bwMode="auto">
              <a:xfrm>
                <a:off x="1818356" y="2924791"/>
                <a:ext cx="1224135" cy="459101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0488" tIns="44450" rIns="90488" bIns="4445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GB" altLang="en-US" sz="2000" b="1" dirty="0">
                    <a:solidFill>
                      <a:srgbClr val="005740"/>
                    </a:solidFill>
                    <a:latin typeface="+mn-lt"/>
                  </a:rPr>
                  <a:t>outros</a:t>
                </a:r>
              </a:p>
            </p:txBody>
          </p:sp>
        </p:grpSp>
        <p:sp>
          <p:nvSpPr>
            <p:cNvPr id="25" name="Estrela de 5 pontas 24"/>
            <p:cNvSpPr/>
            <p:nvPr/>
          </p:nvSpPr>
          <p:spPr>
            <a:xfrm>
              <a:off x="3735388" y="3336925"/>
              <a:ext cx="1741487" cy="1387475"/>
            </a:xfrm>
            <a:prstGeom prst="star5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b="1">
                <a:solidFill>
                  <a:srgbClr val="00574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1"/>
          <p:cNvSpPr txBox="1">
            <a:spLocks noChangeArrowheads="1"/>
          </p:cNvSpPr>
          <p:nvPr/>
        </p:nvSpPr>
        <p:spPr bwMode="auto">
          <a:xfrm>
            <a:off x="0" y="612628"/>
            <a:ext cx="9121097" cy="584200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GB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051720" y="612628"/>
            <a:ext cx="5549900" cy="5521539"/>
            <a:chOff x="1797050" y="595651"/>
            <a:chExt cx="5549900" cy="5521539"/>
          </a:xfrm>
        </p:grpSpPr>
        <p:graphicFrame>
          <p:nvGraphicFramePr>
            <p:cNvPr id="8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0808685"/>
                </p:ext>
              </p:extLst>
            </p:nvPr>
          </p:nvGraphicFramePr>
          <p:xfrm>
            <a:off x="1797050" y="595651"/>
            <a:ext cx="5549900" cy="55215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Drawing" r:id="rId5" imgW="1239229" imgH="1230430" progId="FLW3Drawing">
                    <p:embed/>
                  </p:oleObj>
                </mc:Choice>
                <mc:Fallback>
                  <p:oleObj name="Drawing" r:id="rId5" imgW="1239229" imgH="1230430" progId="FLW3Drawing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7050" y="595651"/>
                          <a:ext cx="5549900" cy="55215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2123728" y="1556792"/>
              <a:ext cx="19905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ln w="12700">
                    <a:solidFill>
                      <a:srgbClr val="005740"/>
                    </a:solidFill>
                    <a:prstDash val="solid"/>
                  </a:ln>
                  <a:solidFill>
                    <a:srgbClr val="00574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Pesquisa</a:t>
              </a:r>
              <a:endParaRPr lang="fr-FR" sz="3600" b="1" dirty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0" name="TextBox 8"/>
            <p:cNvSpPr txBox="1"/>
            <p:nvPr/>
          </p:nvSpPr>
          <p:spPr>
            <a:xfrm>
              <a:off x="4885610" y="940108"/>
              <a:ext cx="19905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ln w="12700">
                    <a:solidFill>
                      <a:srgbClr val="005740"/>
                    </a:solidFill>
                    <a:prstDash val="solid"/>
                  </a:ln>
                  <a:solidFill>
                    <a:srgbClr val="00574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Inovação</a:t>
              </a:r>
              <a:endParaRPr lang="fr-FR" sz="3600" b="1" dirty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1" name="TextBox 8"/>
            <p:cNvSpPr txBox="1"/>
            <p:nvPr/>
          </p:nvSpPr>
          <p:spPr>
            <a:xfrm>
              <a:off x="5076056" y="4016841"/>
              <a:ext cx="191505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mtClean="0">
                  <a:ln w="12700">
                    <a:solidFill>
                      <a:srgbClr val="005740"/>
                    </a:solidFill>
                    <a:prstDash val="solid"/>
                  </a:ln>
                  <a:solidFill>
                    <a:srgbClr val="00574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Dissemi-nação</a:t>
              </a:r>
              <a:endParaRPr lang="fr-FR" sz="3600" b="1" dirty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12" name="TextBox 8"/>
            <p:cNvSpPr txBox="1"/>
            <p:nvPr/>
          </p:nvSpPr>
          <p:spPr>
            <a:xfrm>
              <a:off x="2123727" y="5039057"/>
              <a:ext cx="19905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ln w="12700">
                    <a:solidFill>
                      <a:srgbClr val="005740"/>
                    </a:solidFill>
                    <a:prstDash val="solid"/>
                  </a:ln>
                  <a:solidFill>
                    <a:srgbClr val="00574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Educação</a:t>
              </a:r>
              <a:endParaRPr lang="fr-FR" sz="3600" b="1" dirty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92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5"/>
          <p:cNvGrpSpPr>
            <a:grpSpLocks/>
          </p:cNvGrpSpPr>
          <p:nvPr/>
        </p:nvGrpSpPr>
        <p:grpSpPr bwMode="auto">
          <a:xfrm>
            <a:off x="1468437" y="1217048"/>
            <a:ext cx="6207125" cy="4449763"/>
            <a:chOff x="1785937" y="1930105"/>
            <a:chExt cx="6207125" cy="4449763"/>
          </a:xfrm>
        </p:grpSpPr>
        <p:sp>
          <p:nvSpPr>
            <p:cNvPr id="16" name="Oval 10"/>
            <p:cNvSpPr>
              <a:spLocks noChangeArrowheads="1"/>
            </p:cNvSpPr>
            <p:nvPr/>
          </p:nvSpPr>
          <p:spPr bwMode="auto">
            <a:xfrm>
              <a:off x="4702174" y="2247605"/>
              <a:ext cx="2544763" cy="2416175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5791200" y="3167063"/>
              <a:ext cx="182808" cy="428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4049713" y="5103813"/>
              <a:ext cx="1858962" cy="428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10" name="Oval 18"/>
            <p:cNvSpPr>
              <a:spLocks noChangeArrowheads="1"/>
            </p:cNvSpPr>
            <p:nvPr/>
          </p:nvSpPr>
          <p:spPr bwMode="auto">
            <a:xfrm>
              <a:off x="2446337" y="2247605"/>
              <a:ext cx="2486025" cy="2405063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5741037" y="3733836"/>
              <a:ext cx="183476" cy="428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4117863" y="5443666"/>
              <a:ext cx="1732668" cy="428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1785937" y="1930105"/>
              <a:ext cx="6207125" cy="4449763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5391882" y="2712142"/>
              <a:ext cx="1423339" cy="951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800" b="1" dirty="0" err="1">
                  <a:solidFill>
                    <a:srgbClr val="005740"/>
                  </a:solidFill>
                  <a:latin typeface="+mn-lt"/>
                </a:rPr>
                <a:t>Gestão</a:t>
              </a:r>
              <a:r>
                <a:rPr lang="en-GB" altLang="en-US" sz="2800" b="1" dirty="0">
                  <a:solidFill>
                    <a:srgbClr val="005740"/>
                  </a:solidFill>
                  <a:latin typeface="+mn-lt"/>
                </a:rPr>
                <a:t> </a:t>
              </a:r>
            </a:p>
            <a:p>
              <a:pPr algn="ctr" eaLnBrk="1" hangingPunct="1"/>
              <a:r>
                <a:rPr lang="en-GB" altLang="en-US" sz="2800" b="1" dirty="0">
                  <a:solidFill>
                    <a:srgbClr val="005740"/>
                  </a:solidFill>
                  <a:latin typeface="+mn-lt"/>
                </a:rPr>
                <a:t>do </a:t>
              </a:r>
              <a:r>
                <a:rPr lang="en-GB" altLang="en-US" sz="2800" b="1" dirty="0" err="1">
                  <a:solidFill>
                    <a:srgbClr val="005740"/>
                  </a:solidFill>
                  <a:latin typeface="+mn-lt"/>
                </a:rPr>
                <a:t>Risco</a:t>
              </a:r>
              <a:endParaRPr lang="en-GB" altLang="en-US" sz="2800" b="1" dirty="0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5416994" y="3582474"/>
              <a:ext cx="1877674" cy="459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  <a:buFontTx/>
                <a:buChar char="•"/>
              </a:pPr>
              <a:r>
                <a:rPr lang="en-GB" altLang="en-US" sz="2400" b="1">
                  <a:solidFill>
                    <a:srgbClr val="005740"/>
                  </a:solidFill>
                  <a:latin typeface="+mn-lt"/>
                </a:rPr>
                <a:t> </a:t>
              </a:r>
              <a:r>
                <a:rPr lang="en-GB" altLang="en-US" sz="2000" b="1">
                  <a:solidFill>
                    <a:srgbClr val="005740"/>
                  </a:solidFill>
                  <a:latin typeface="+mn-lt"/>
                </a:rPr>
                <a:t>Prático</a:t>
              </a: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3603113" y="4740113"/>
              <a:ext cx="2257606" cy="951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800" b="1">
                  <a:solidFill>
                    <a:srgbClr val="005740"/>
                  </a:solidFill>
                  <a:latin typeface="+mn-lt"/>
                </a:rPr>
                <a:t>Comunicação </a:t>
              </a:r>
            </a:p>
            <a:p>
              <a:pPr algn="ctr" eaLnBrk="1" hangingPunct="1"/>
              <a:r>
                <a:rPr lang="en-GB" altLang="en-US" sz="2800" b="1">
                  <a:solidFill>
                    <a:srgbClr val="005740"/>
                  </a:solidFill>
                  <a:latin typeface="+mn-lt"/>
                </a:rPr>
                <a:t>do Risco</a:t>
              </a: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4097148" y="5552983"/>
              <a:ext cx="1405963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  <a:buFontTx/>
                <a:buChar char="•"/>
              </a:pPr>
              <a:r>
                <a:rPr lang="en-GB" altLang="en-US" sz="2000" b="1">
                  <a:solidFill>
                    <a:srgbClr val="005740"/>
                  </a:solidFill>
                  <a:latin typeface="+mn-lt"/>
                </a:rPr>
                <a:t> Interativo</a:t>
              </a:r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3514724" y="3898605"/>
              <a:ext cx="2565400" cy="2417763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2716636" y="2692521"/>
              <a:ext cx="1936860" cy="95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800" b="1" dirty="0" err="1">
                  <a:solidFill>
                    <a:srgbClr val="005740"/>
                  </a:solidFill>
                  <a:latin typeface="+mn-lt"/>
                </a:rPr>
                <a:t>Avaliação</a:t>
              </a:r>
              <a:endParaRPr lang="en-GB" altLang="en-US" sz="2800" b="1" dirty="0">
                <a:solidFill>
                  <a:srgbClr val="005740"/>
                </a:solidFill>
                <a:latin typeface="+mn-lt"/>
              </a:endParaRPr>
            </a:p>
            <a:p>
              <a:pPr algn="ctr" eaLnBrk="1" hangingPunct="1"/>
              <a:r>
                <a:rPr lang="en-GB" altLang="en-US" sz="2800" b="1" dirty="0" smtClean="0">
                  <a:solidFill>
                    <a:srgbClr val="005740"/>
                  </a:solidFill>
                  <a:latin typeface="+mn-lt"/>
                </a:rPr>
                <a:t>do </a:t>
              </a:r>
              <a:r>
                <a:rPr lang="en-GB" altLang="en-US" sz="2800" b="1" dirty="0" err="1">
                  <a:solidFill>
                    <a:srgbClr val="005740"/>
                  </a:solidFill>
                  <a:latin typeface="+mn-lt"/>
                </a:rPr>
                <a:t>Risco</a:t>
              </a:r>
              <a:endParaRPr lang="en-GB" altLang="en-US" sz="2800" b="1" dirty="0">
                <a:solidFill>
                  <a:srgbClr val="005740"/>
                </a:solidFill>
                <a:latin typeface="+mn-lt"/>
              </a:endParaRPr>
            </a:p>
          </p:txBody>
        </p:sp>
        <p:grpSp>
          <p:nvGrpSpPr>
            <p:cNvPr id="21" name="Group 15"/>
            <p:cNvGrpSpPr>
              <a:grpSpLocks/>
            </p:cNvGrpSpPr>
            <p:nvPr/>
          </p:nvGrpSpPr>
          <p:grpSpPr bwMode="auto">
            <a:xfrm>
              <a:off x="2636735" y="3583113"/>
              <a:ext cx="1408880" cy="665074"/>
              <a:chOff x="1732" y="1962"/>
              <a:chExt cx="1562" cy="503"/>
            </a:xfrm>
          </p:grpSpPr>
          <p:sp>
            <p:nvSpPr>
              <p:cNvPr id="25" name="Rectangle 16"/>
              <p:cNvSpPr>
                <a:spLocks noChangeArrowheads="1"/>
              </p:cNvSpPr>
              <p:nvPr/>
            </p:nvSpPr>
            <p:spPr bwMode="auto">
              <a:xfrm>
                <a:off x="1732" y="2141"/>
                <a:ext cx="203" cy="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chemeClr val="tx2"/>
                  </a:buClr>
                </a:pPr>
                <a:endParaRPr lang="en-GB" altLang="en-US" sz="2200" b="1">
                  <a:solidFill>
                    <a:srgbClr val="005740"/>
                  </a:solidFill>
                  <a:latin typeface="+mn-lt"/>
                </a:endParaRPr>
              </a:p>
            </p:txBody>
          </p:sp>
          <p:sp>
            <p:nvSpPr>
              <p:cNvPr id="26" name="Rectangle 17"/>
              <p:cNvSpPr>
                <a:spLocks noChangeArrowheads="1"/>
              </p:cNvSpPr>
              <p:nvPr/>
            </p:nvSpPr>
            <p:spPr bwMode="auto">
              <a:xfrm>
                <a:off x="1732" y="1962"/>
                <a:ext cx="1562" cy="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chemeClr val="tx2"/>
                  </a:buClr>
                  <a:buFontTx/>
                  <a:buChar char="•"/>
                </a:pPr>
                <a:r>
                  <a:rPr lang="en-GB" altLang="en-US" sz="2400" b="1">
                    <a:solidFill>
                      <a:srgbClr val="005740"/>
                    </a:solidFill>
                    <a:latin typeface="+mn-lt"/>
                  </a:rPr>
                  <a:t> </a:t>
                </a:r>
                <a:r>
                  <a:rPr lang="en-GB" altLang="en-US" sz="2000" b="1">
                    <a:solidFill>
                      <a:srgbClr val="005740"/>
                    </a:solidFill>
                    <a:latin typeface="+mn-lt"/>
                  </a:rPr>
                  <a:t>Científico</a:t>
                </a:r>
              </a:p>
            </p:txBody>
          </p:sp>
        </p:grp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flipV="1">
              <a:off x="5057774" y="3947818"/>
              <a:ext cx="525463" cy="62547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4392612" y="3736680"/>
              <a:ext cx="852487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H="1" flipV="1">
              <a:off x="4017962" y="3950993"/>
              <a:ext cx="587375" cy="57308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-69056" y="113892"/>
            <a:ext cx="921305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Análise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Microbiológico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8" y="4524803"/>
            <a:ext cx="1308224" cy="10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5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5"/>
          <p:cNvGrpSpPr>
            <a:grpSpLocks/>
          </p:cNvGrpSpPr>
          <p:nvPr/>
        </p:nvGrpSpPr>
        <p:grpSpPr bwMode="auto">
          <a:xfrm>
            <a:off x="1468437" y="1217048"/>
            <a:ext cx="6207125" cy="4449763"/>
            <a:chOff x="1785937" y="1930105"/>
            <a:chExt cx="6207125" cy="4449763"/>
          </a:xfrm>
        </p:grpSpPr>
        <p:sp>
          <p:nvSpPr>
            <p:cNvPr id="16" name="Oval 10"/>
            <p:cNvSpPr>
              <a:spLocks noChangeArrowheads="1"/>
            </p:cNvSpPr>
            <p:nvPr/>
          </p:nvSpPr>
          <p:spPr bwMode="auto">
            <a:xfrm>
              <a:off x="4702174" y="2247605"/>
              <a:ext cx="2544763" cy="2416175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5791200" y="3167063"/>
              <a:ext cx="182808" cy="428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4049713" y="5103813"/>
              <a:ext cx="1858962" cy="428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10" name="Oval 18"/>
            <p:cNvSpPr>
              <a:spLocks noChangeArrowheads="1"/>
            </p:cNvSpPr>
            <p:nvPr/>
          </p:nvSpPr>
          <p:spPr bwMode="auto">
            <a:xfrm>
              <a:off x="2446337" y="2247605"/>
              <a:ext cx="2486025" cy="2405063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5741037" y="3733836"/>
              <a:ext cx="183476" cy="428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4117863" y="5443666"/>
              <a:ext cx="1732668" cy="428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1785937" y="1930105"/>
              <a:ext cx="6207125" cy="4449763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5391882" y="2712142"/>
              <a:ext cx="1423339" cy="951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800" b="1" dirty="0" err="1">
                  <a:solidFill>
                    <a:srgbClr val="005740"/>
                  </a:solidFill>
                  <a:latin typeface="+mn-lt"/>
                </a:rPr>
                <a:t>Gestão</a:t>
              </a:r>
              <a:r>
                <a:rPr lang="en-GB" altLang="en-US" sz="2800" b="1" dirty="0">
                  <a:solidFill>
                    <a:srgbClr val="005740"/>
                  </a:solidFill>
                  <a:latin typeface="+mn-lt"/>
                </a:rPr>
                <a:t> </a:t>
              </a:r>
            </a:p>
            <a:p>
              <a:pPr algn="ctr" eaLnBrk="1" hangingPunct="1"/>
              <a:r>
                <a:rPr lang="en-GB" altLang="en-US" sz="2800" b="1" dirty="0">
                  <a:solidFill>
                    <a:srgbClr val="005740"/>
                  </a:solidFill>
                  <a:latin typeface="+mn-lt"/>
                </a:rPr>
                <a:t>do </a:t>
              </a:r>
              <a:r>
                <a:rPr lang="en-GB" altLang="en-US" sz="2800" b="1" dirty="0" err="1">
                  <a:solidFill>
                    <a:srgbClr val="005740"/>
                  </a:solidFill>
                  <a:latin typeface="+mn-lt"/>
                </a:rPr>
                <a:t>Risco</a:t>
              </a:r>
              <a:endParaRPr lang="en-GB" altLang="en-US" sz="2800" b="1" dirty="0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5416994" y="3582474"/>
              <a:ext cx="1877674" cy="459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  <a:buFontTx/>
                <a:buChar char="•"/>
              </a:pPr>
              <a:r>
                <a:rPr lang="en-GB" altLang="en-US" sz="2400" b="1">
                  <a:solidFill>
                    <a:srgbClr val="005740"/>
                  </a:solidFill>
                  <a:latin typeface="+mn-lt"/>
                </a:rPr>
                <a:t> </a:t>
              </a:r>
              <a:r>
                <a:rPr lang="en-GB" altLang="en-US" sz="2000" b="1">
                  <a:solidFill>
                    <a:srgbClr val="005740"/>
                  </a:solidFill>
                  <a:latin typeface="+mn-lt"/>
                </a:rPr>
                <a:t>Prático</a:t>
              </a: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3603113" y="4740113"/>
              <a:ext cx="2257606" cy="951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800" b="1">
                  <a:solidFill>
                    <a:srgbClr val="005740"/>
                  </a:solidFill>
                  <a:latin typeface="+mn-lt"/>
                </a:rPr>
                <a:t>Comunicação </a:t>
              </a:r>
            </a:p>
            <a:p>
              <a:pPr algn="ctr" eaLnBrk="1" hangingPunct="1"/>
              <a:r>
                <a:rPr lang="en-GB" altLang="en-US" sz="2800" b="1">
                  <a:solidFill>
                    <a:srgbClr val="005740"/>
                  </a:solidFill>
                  <a:latin typeface="+mn-lt"/>
                </a:rPr>
                <a:t>do Risco</a:t>
              </a: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4097148" y="5552983"/>
              <a:ext cx="1405963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  <a:buFontTx/>
                <a:buChar char="•"/>
              </a:pPr>
              <a:r>
                <a:rPr lang="en-GB" altLang="en-US" sz="2000" b="1">
                  <a:solidFill>
                    <a:srgbClr val="005740"/>
                  </a:solidFill>
                  <a:latin typeface="+mn-lt"/>
                </a:rPr>
                <a:t> Interativo</a:t>
              </a:r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3514724" y="3898605"/>
              <a:ext cx="2565400" cy="2417763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2716636" y="2692521"/>
              <a:ext cx="1936860" cy="95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800" b="1" dirty="0" err="1">
                  <a:solidFill>
                    <a:srgbClr val="005740"/>
                  </a:solidFill>
                  <a:latin typeface="+mn-lt"/>
                </a:rPr>
                <a:t>Avaliação</a:t>
              </a:r>
              <a:endParaRPr lang="en-GB" altLang="en-US" sz="2800" b="1" dirty="0">
                <a:solidFill>
                  <a:srgbClr val="005740"/>
                </a:solidFill>
                <a:latin typeface="+mn-lt"/>
              </a:endParaRPr>
            </a:p>
            <a:p>
              <a:pPr algn="ctr" eaLnBrk="1" hangingPunct="1"/>
              <a:r>
                <a:rPr lang="en-GB" altLang="en-US" sz="2800" b="1" dirty="0" smtClean="0">
                  <a:solidFill>
                    <a:srgbClr val="005740"/>
                  </a:solidFill>
                  <a:latin typeface="+mn-lt"/>
                </a:rPr>
                <a:t>do </a:t>
              </a:r>
              <a:r>
                <a:rPr lang="en-GB" altLang="en-US" sz="2800" b="1" dirty="0" err="1">
                  <a:solidFill>
                    <a:srgbClr val="005740"/>
                  </a:solidFill>
                  <a:latin typeface="+mn-lt"/>
                </a:rPr>
                <a:t>Risco</a:t>
              </a:r>
              <a:endParaRPr lang="en-GB" altLang="en-US" sz="2800" b="1" dirty="0">
                <a:solidFill>
                  <a:srgbClr val="005740"/>
                </a:solidFill>
                <a:latin typeface="+mn-lt"/>
              </a:endParaRPr>
            </a:p>
          </p:txBody>
        </p:sp>
        <p:grpSp>
          <p:nvGrpSpPr>
            <p:cNvPr id="21" name="Group 15"/>
            <p:cNvGrpSpPr>
              <a:grpSpLocks/>
            </p:cNvGrpSpPr>
            <p:nvPr/>
          </p:nvGrpSpPr>
          <p:grpSpPr bwMode="auto">
            <a:xfrm>
              <a:off x="2636735" y="3583113"/>
              <a:ext cx="1408880" cy="665074"/>
              <a:chOff x="1732" y="1962"/>
              <a:chExt cx="1562" cy="503"/>
            </a:xfrm>
          </p:grpSpPr>
          <p:sp>
            <p:nvSpPr>
              <p:cNvPr id="25" name="Rectangle 16"/>
              <p:cNvSpPr>
                <a:spLocks noChangeArrowheads="1"/>
              </p:cNvSpPr>
              <p:nvPr/>
            </p:nvSpPr>
            <p:spPr bwMode="auto">
              <a:xfrm>
                <a:off x="1732" y="2141"/>
                <a:ext cx="203" cy="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chemeClr val="tx2"/>
                  </a:buClr>
                </a:pPr>
                <a:endParaRPr lang="en-GB" altLang="en-US" sz="2200" b="1">
                  <a:solidFill>
                    <a:srgbClr val="005740"/>
                  </a:solidFill>
                  <a:latin typeface="+mn-lt"/>
                </a:endParaRPr>
              </a:p>
            </p:txBody>
          </p:sp>
          <p:sp>
            <p:nvSpPr>
              <p:cNvPr id="26" name="Rectangle 17"/>
              <p:cNvSpPr>
                <a:spLocks noChangeArrowheads="1"/>
              </p:cNvSpPr>
              <p:nvPr/>
            </p:nvSpPr>
            <p:spPr bwMode="auto">
              <a:xfrm>
                <a:off x="1732" y="1962"/>
                <a:ext cx="1562" cy="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chemeClr val="tx2"/>
                  </a:buClr>
                  <a:buFontTx/>
                  <a:buChar char="•"/>
                </a:pPr>
                <a:r>
                  <a:rPr lang="en-GB" altLang="en-US" sz="2400" b="1">
                    <a:solidFill>
                      <a:srgbClr val="005740"/>
                    </a:solidFill>
                    <a:latin typeface="+mn-lt"/>
                  </a:rPr>
                  <a:t> </a:t>
                </a:r>
                <a:r>
                  <a:rPr lang="en-GB" altLang="en-US" sz="2000" b="1">
                    <a:solidFill>
                      <a:srgbClr val="005740"/>
                    </a:solidFill>
                    <a:latin typeface="+mn-lt"/>
                  </a:rPr>
                  <a:t>Científico</a:t>
                </a:r>
              </a:p>
            </p:txBody>
          </p:sp>
        </p:grp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flipV="1">
              <a:off x="5057774" y="3947818"/>
              <a:ext cx="525463" cy="62547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4392612" y="3736680"/>
              <a:ext cx="852487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H="1" flipV="1">
              <a:off x="4017962" y="3950993"/>
              <a:ext cx="587375" cy="57308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-69056" y="113892"/>
            <a:ext cx="921305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Análise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Microbiológico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8" y="4524803"/>
            <a:ext cx="1308224" cy="10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2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5"/>
          <p:cNvGrpSpPr>
            <a:grpSpLocks/>
          </p:cNvGrpSpPr>
          <p:nvPr/>
        </p:nvGrpSpPr>
        <p:grpSpPr bwMode="auto">
          <a:xfrm>
            <a:off x="1468437" y="1217048"/>
            <a:ext cx="6207125" cy="4449763"/>
            <a:chOff x="1785937" y="1930105"/>
            <a:chExt cx="6207125" cy="4449763"/>
          </a:xfrm>
        </p:grpSpPr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5791200" y="3167063"/>
              <a:ext cx="182808" cy="428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4049713" y="5103813"/>
              <a:ext cx="1858962" cy="428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10" name="Oval 18"/>
            <p:cNvSpPr>
              <a:spLocks noChangeArrowheads="1"/>
            </p:cNvSpPr>
            <p:nvPr/>
          </p:nvSpPr>
          <p:spPr bwMode="auto">
            <a:xfrm>
              <a:off x="2446337" y="2247605"/>
              <a:ext cx="2486025" cy="2405063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5741037" y="3733836"/>
              <a:ext cx="183476" cy="428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4117863" y="5443666"/>
              <a:ext cx="1732668" cy="428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1785937" y="1930105"/>
              <a:ext cx="6207125" cy="4449763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5391882" y="2712142"/>
              <a:ext cx="1423339" cy="951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800" b="1">
                  <a:solidFill>
                    <a:srgbClr val="005740"/>
                  </a:solidFill>
                  <a:latin typeface="+mn-lt"/>
                </a:rPr>
                <a:t>Gestão </a:t>
              </a:r>
            </a:p>
            <a:p>
              <a:pPr algn="ctr" eaLnBrk="1" hangingPunct="1"/>
              <a:r>
                <a:rPr lang="en-GB" altLang="en-US" sz="2800" b="1">
                  <a:solidFill>
                    <a:srgbClr val="005740"/>
                  </a:solidFill>
                  <a:latin typeface="+mn-lt"/>
                </a:rPr>
                <a:t>do Risco</a:t>
              </a: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5416994" y="3582474"/>
              <a:ext cx="1877674" cy="459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  <a:buFontTx/>
                <a:buChar char="•"/>
              </a:pPr>
              <a:r>
                <a:rPr lang="en-GB" altLang="en-US" sz="2400" b="1">
                  <a:solidFill>
                    <a:srgbClr val="005740"/>
                  </a:solidFill>
                  <a:latin typeface="+mn-lt"/>
                </a:rPr>
                <a:t> </a:t>
              </a:r>
              <a:r>
                <a:rPr lang="en-GB" altLang="en-US" sz="2000" b="1">
                  <a:solidFill>
                    <a:srgbClr val="005740"/>
                  </a:solidFill>
                  <a:latin typeface="+mn-lt"/>
                </a:rPr>
                <a:t>Prático</a:t>
              </a:r>
            </a:p>
          </p:txBody>
        </p:sp>
        <p:sp>
          <p:nvSpPr>
            <p:cNvPr id="16" name="Oval 10"/>
            <p:cNvSpPr>
              <a:spLocks noChangeArrowheads="1"/>
            </p:cNvSpPr>
            <p:nvPr/>
          </p:nvSpPr>
          <p:spPr bwMode="auto">
            <a:xfrm>
              <a:off x="4702174" y="2247605"/>
              <a:ext cx="2544763" cy="2416175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3603113" y="4740113"/>
              <a:ext cx="2257606" cy="951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800" b="1">
                  <a:solidFill>
                    <a:srgbClr val="005740"/>
                  </a:solidFill>
                  <a:latin typeface="+mn-lt"/>
                </a:rPr>
                <a:t>Comunicação </a:t>
              </a:r>
            </a:p>
            <a:p>
              <a:pPr algn="ctr" eaLnBrk="1" hangingPunct="1"/>
              <a:r>
                <a:rPr lang="en-GB" altLang="en-US" sz="2800" b="1">
                  <a:solidFill>
                    <a:srgbClr val="005740"/>
                  </a:solidFill>
                  <a:latin typeface="+mn-lt"/>
                </a:rPr>
                <a:t>do Risco</a:t>
              </a: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4097148" y="5552983"/>
              <a:ext cx="1405963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  <a:buFontTx/>
                <a:buChar char="•"/>
              </a:pPr>
              <a:r>
                <a:rPr lang="en-GB" altLang="en-US" sz="2000" b="1">
                  <a:solidFill>
                    <a:srgbClr val="005740"/>
                  </a:solidFill>
                  <a:latin typeface="+mn-lt"/>
                </a:rPr>
                <a:t> Interativo</a:t>
              </a:r>
            </a:p>
          </p:txBody>
        </p:sp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3514724" y="3898605"/>
              <a:ext cx="2565400" cy="2417763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2716636" y="2692521"/>
              <a:ext cx="1936860" cy="95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800" b="1">
                  <a:solidFill>
                    <a:srgbClr val="005740"/>
                  </a:solidFill>
                  <a:latin typeface="+mn-lt"/>
                </a:rPr>
                <a:t>Avaliação</a:t>
              </a:r>
            </a:p>
            <a:p>
              <a:pPr algn="ctr" eaLnBrk="1" hangingPunct="1"/>
              <a:r>
                <a:rPr lang="en-GB" altLang="en-US" sz="2800" b="1">
                  <a:solidFill>
                    <a:srgbClr val="005740"/>
                  </a:solidFill>
                  <a:latin typeface="+mn-lt"/>
                </a:rPr>
                <a:t>do Risco</a:t>
              </a:r>
            </a:p>
          </p:txBody>
        </p:sp>
        <p:grpSp>
          <p:nvGrpSpPr>
            <p:cNvPr id="21" name="Group 15"/>
            <p:cNvGrpSpPr>
              <a:grpSpLocks/>
            </p:cNvGrpSpPr>
            <p:nvPr/>
          </p:nvGrpSpPr>
          <p:grpSpPr bwMode="auto">
            <a:xfrm>
              <a:off x="2636735" y="3583113"/>
              <a:ext cx="1408880" cy="665074"/>
              <a:chOff x="1732" y="1962"/>
              <a:chExt cx="1562" cy="503"/>
            </a:xfrm>
          </p:grpSpPr>
          <p:sp>
            <p:nvSpPr>
              <p:cNvPr id="25" name="Rectangle 16"/>
              <p:cNvSpPr>
                <a:spLocks noChangeArrowheads="1"/>
              </p:cNvSpPr>
              <p:nvPr/>
            </p:nvSpPr>
            <p:spPr bwMode="auto">
              <a:xfrm>
                <a:off x="1732" y="2141"/>
                <a:ext cx="203" cy="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chemeClr val="tx2"/>
                  </a:buClr>
                </a:pPr>
                <a:endParaRPr lang="en-GB" altLang="en-US" sz="2200" b="1">
                  <a:solidFill>
                    <a:srgbClr val="005740"/>
                  </a:solidFill>
                  <a:latin typeface="+mn-lt"/>
                </a:endParaRPr>
              </a:p>
            </p:txBody>
          </p:sp>
          <p:sp>
            <p:nvSpPr>
              <p:cNvPr id="26" name="Rectangle 17"/>
              <p:cNvSpPr>
                <a:spLocks noChangeArrowheads="1"/>
              </p:cNvSpPr>
              <p:nvPr/>
            </p:nvSpPr>
            <p:spPr bwMode="auto">
              <a:xfrm>
                <a:off x="1732" y="1962"/>
                <a:ext cx="1562" cy="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chemeClr val="tx2"/>
                  </a:buClr>
                  <a:buFontTx/>
                  <a:buChar char="•"/>
                </a:pPr>
                <a:r>
                  <a:rPr lang="en-GB" altLang="en-US" sz="2400" b="1">
                    <a:solidFill>
                      <a:srgbClr val="005740"/>
                    </a:solidFill>
                    <a:latin typeface="+mn-lt"/>
                  </a:rPr>
                  <a:t> </a:t>
                </a:r>
                <a:r>
                  <a:rPr lang="en-GB" altLang="en-US" sz="2000" b="1">
                    <a:solidFill>
                      <a:srgbClr val="005740"/>
                    </a:solidFill>
                    <a:latin typeface="+mn-lt"/>
                  </a:rPr>
                  <a:t>Científico</a:t>
                </a:r>
              </a:p>
            </p:txBody>
          </p:sp>
        </p:grp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flipV="1">
              <a:off x="5057774" y="3947818"/>
              <a:ext cx="525463" cy="62547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4392612" y="3736680"/>
              <a:ext cx="852487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H="1" flipV="1">
              <a:off x="4017962" y="3950993"/>
              <a:ext cx="587375" cy="57308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-69056" y="113892"/>
            <a:ext cx="921305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Análise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Microbiológico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3504846" y="1953691"/>
            <a:ext cx="2002256" cy="1458984"/>
            <a:chOff x="3504846" y="1953691"/>
            <a:chExt cx="2002256" cy="1458984"/>
          </a:xfrm>
        </p:grpSpPr>
        <p:sp>
          <p:nvSpPr>
            <p:cNvPr id="48" name="Seta para a direita 8"/>
            <p:cNvSpPr>
              <a:spLocks noChangeArrowheads="1"/>
            </p:cNvSpPr>
            <p:nvPr/>
          </p:nvSpPr>
          <p:spPr bwMode="auto">
            <a:xfrm>
              <a:off x="3540894" y="1953691"/>
              <a:ext cx="1966208" cy="1458984"/>
            </a:xfrm>
            <a:prstGeom prst="rightArrow">
              <a:avLst>
                <a:gd name="adj1" fmla="val 50000"/>
                <a:gd name="adj2" fmla="val 49826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9" name="Rectangle 2"/>
            <p:cNvSpPr>
              <a:spLocks noChangeArrowheads="1"/>
            </p:cNvSpPr>
            <p:nvPr/>
          </p:nvSpPr>
          <p:spPr bwMode="auto">
            <a:xfrm>
              <a:off x="3504846" y="2288216"/>
              <a:ext cx="1772720" cy="76517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488" tIns="44450" rIns="90488" bIns="44450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kumimoji="1" lang="en-GB" altLang="en-US" sz="2000" b="1" dirty="0" err="1">
                  <a:solidFill>
                    <a:srgbClr val="005740"/>
                  </a:solidFill>
                  <a:latin typeface="+mn-lt"/>
                </a:rPr>
                <a:t>Perfil</a:t>
              </a:r>
              <a:r>
                <a:rPr kumimoji="1" lang="en-GB" altLang="en-US" sz="2000" b="1" dirty="0">
                  <a:solidFill>
                    <a:srgbClr val="005740"/>
                  </a:solidFill>
                  <a:latin typeface="+mn-lt"/>
                </a:rPr>
                <a:t> de </a:t>
              </a:r>
              <a:r>
                <a:rPr kumimoji="1" lang="en-GB" altLang="en-US" sz="2000" b="1" dirty="0" err="1">
                  <a:solidFill>
                    <a:srgbClr val="005740"/>
                  </a:solidFill>
                  <a:latin typeface="+mn-lt"/>
                </a:rPr>
                <a:t>Risco</a:t>
              </a:r>
              <a:endParaRPr kumimoji="1" lang="en-GB" altLang="en-US" sz="2000" b="1" dirty="0">
                <a:solidFill>
                  <a:srgbClr val="005740"/>
                </a:solidFill>
                <a:latin typeface="+mn-lt"/>
              </a:endParaRPr>
            </a:p>
          </p:txBody>
        </p:sp>
      </p:grpSp>
      <p:pic>
        <p:nvPicPr>
          <p:cNvPr id="31" name="Imagem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8" y="4524803"/>
            <a:ext cx="1308224" cy="10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375" y="548680"/>
            <a:ext cx="89292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Gestão moderna da segurança </a:t>
            </a:r>
            <a:r>
              <a:rPr lang="pt-BR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 </a:t>
            </a:r>
            <a:r>
              <a:rPr lang="pt-BR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alimentos</a:t>
            </a:r>
            <a:endParaRPr lang="fr-FR" sz="3200" b="1" i="1" dirty="0">
              <a:ln w="12700">
                <a:solidFill>
                  <a:srgbClr val="005740"/>
                </a:solidFill>
                <a:prstDash val="solid"/>
              </a:ln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5528885"/>
              </p:ext>
            </p:extLst>
          </p:nvPr>
        </p:nvGraphicFramePr>
        <p:xfrm>
          <a:off x="395536" y="1844824"/>
          <a:ext cx="8424936" cy="2808312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3312368"/>
                <a:gridCol w="5112568"/>
              </a:tblGrid>
              <a:tr h="792088"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Antes</a:t>
                      </a:r>
                      <a:endParaRPr lang="en-GB" sz="2400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dirty="0" smtClean="0">
                          <a:solidFill>
                            <a:srgbClr val="005740"/>
                          </a:solidFill>
                        </a:rPr>
                        <a:t>Agora</a:t>
                      </a:r>
                      <a:endParaRPr lang="en-GB" sz="2400" dirty="0">
                        <a:solidFill>
                          <a:srgbClr val="0057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50856">
                <a:tc>
                  <a:txBody>
                    <a:bodyPr/>
                    <a:lstStyle/>
                    <a:p>
                      <a:r>
                        <a:rPr lang="pt-BR" sz="1800" dirty="0" smtClean="0">
                          <a:ln w="10541" cmpd="sng">
                            <a:solidFill>
                              <a:schemeClr val="accent3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rgbClr val="005740"/>
                          </a:solidFill>
                        </a:rPr>
                        <a:t>Controle pelos governos</a:t>
                      </a:r>
                      <a:endParaRPr lang="en-GB" sz="1800" dirty="0">
                        <a:ln w="10541" cmpd="sng">
                          <a:solidFill>
                            <a:schemeClr val="accent3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rgbClr val="0057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ln w="10541" cmpd="sng">
                            <a:solidFill>
                              <a:schemeClr val="accent3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rgbClr val="005740"/>
                          </a:solidFill>
                        </a:rPr>
                        <a:t>Gestão</a:t>
                      </a:r>
                      <a:r>
                        <a:rPr lang="pt-BR" sz="1800" baseline="0" dirty="0" smtClean="0">
                          <a:ln w="10541" cmpd="sng">
                            <a:solidFill>
                              <a:schemeClr val="accent3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rgbClr val="005740"/>
                          </a:solidFill>
                        </a:rPr>
                        <a:t> pelos produtores</a:t>
                      </a:r>
                      <a:endParaRPr lang="en-GB" sz="1800" dirty="0">
                        <a:ln w="10541" cmpd="sng">
                          <a:solidFill>
                            <a:schemeClr val="accent3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rgbClr val="0057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90200">
                <a:tc>
                  <a:txBody>
                    <a:bodyPr/>
                    <a:lstStyle/>
                    <a:p>
                      <a:r>
                        <a:rPr lang="pt-BR" altLang="zh-CN" sz="1800" dirty="0" smtClean="0">
                          <a:ln w="10541" cmpd="sng">
                            <a:solidFill>
                              <a:schemeClr val="accent3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rgbClr val="005740"/>
                          </a:solidFill>
                        </a:rPr>
                        <a:t>Segurança através de “controle“</a:t>
                      </a:r>
                      <a:endParaRPr lang="en-GB" sz="1800" dirty="0">
                        <a:ln w="10541" cmpd="sng">
                          <a:solidFill>
                            <a:schemeClr val="accent3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rgbClr val="0057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altLang="zh-CN" sz="1800" dirty="0" smtClean="0">
                          <a:ln w="10541" cmpd="sng">
                            <a:solidFill>
                              <a:schemeClr val="accent3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rgbClr val="005740"/>
                          </a:solidFill>
                        </a:rPr>
                        <a:t>Segurança através de “garantia” (GHP/GMP e HACCP)</a:t>
                      </a:r>
                      <a:endParaRPr lang="en-GB" sz="1800" dirty="0">
                        <a:ln w="10541" cmpd="sng">
                          <a:solidFill>
                            <a:schemeClr val="accent3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rgbClr val="0057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471112">
                <a:tc>
                  <a:txBody>
                    <a:bodyPr/>
                    <a:lstStyle/>
                    <a:p>
                      <a:r>
                        <a:rPr lang="pt-BR" altLang="zh-CN" sz="1800" dirty="0" smtClean="0">
                          <a:ln w="10541" cmpd="sng">
                            <a:solidFill>
                              <a:schemeClr val="accent3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rgbClr val="005740"/>
                          </a:solidFill>
                        </a:rPr>
                        <a:t>Padrões nacionais</a:t>
                      </a:r>
                      <a:endParaRPr lang="en-GB" sz="1800" dirty="0">
                        <a:ln w="10541" cmpd="sng">
                          <a:solidFill>
                            <a:schemeClr val="accent3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rgbClr val="0057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altLang="zh-CN" sz="1800" dirty="0" smtClean="0">
                          <a:ln w="10541" cmpd="sng">
                            <a:solidFill>
                              <a:schemeClr val="accent3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rgbClr val="005740"/>
                          </a:solidFill>
                        </a:rPr>
                        <a:t>Padrões internacionais harmonizados</a:t>
                      </a:r>
                      <a:endParaRPr lang="en-GB" sz="1800" dirty="0">
                        <a:ln w="10541" cmpd="sng">
                          <a:solidFill>
                            <a:schemeClr val="accent3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rgbClr val="0057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ln w="10541" cmpd="sng">
                            <a:solidFill>
                              <a:schemeClr val="accent3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rgbClr val="005740"/>
                          </a:solidFill>
                        </a:rPr>
                        <a:t>Decisão baseada nos perigos</a:t>
                      </a:r>
                      <a:endParaRPr lang="en-GB" sz="1800" dirty="0">
                        <a:ln w="10541" cmpd="sng">
                          <a:solidFill>
                            <a:schemeClr val="accent3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rgbClr val="0057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dirty="0" smtClean="0">
                          <a:ln w="10541" cmpd="sng">
                            <a:solidFill>
                              <a:schemeClr val="accent3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rgbClr val="005740"/>
                          </a:solidFill>
                        </a:rPr>
                        <a:t>Decisão baseada em</a:t>
                      </a:r>
                      <a:r>
                        <a:rPr lang="pt-BR" sz="1800" baseline="0" dirty="0" smtClean="0">
                          <a:ln w="10541" cmpd="sng">
                            <a:solidFill>
                              <a:schemeClr val="accent3">
                                <a:lumMod val="50000"/>
                              </a:schemeClr>
                            </a:solidFill>
                            <a:prstDash val="solid"/>
                          </a:ln>
                          <a:solidFill>
                            <a:srgbClr val="005740"/>
                          </a:solidFill>
                        </a:rPr>
                        <a:t> riscos</a:t>
                      </a:r>
                      <a:endParaRPr lang="en-GB" sz="1800" dirty="0">
                        <a:ln w="10541" cmpd="sng">
                          <a:solidFill>
                            <a:schemeClr val="accent3">
                              <a:lumMod val="50000"/>
                            </a:schemeClr>
                          </a:solidFill>
                          <a:prstDash val="solid"/>
                        </a:ln>
                        <a:solidFill>
                          <a:srgbClr val="0057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09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  <a:ln>
            <a:noFill/>
          </a:ln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1" y="115888"/>
            <a:ext cx="9144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Gestão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do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Microbiológico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506873" y="1052736"/>
            <a:ext cx="8130254" cy="259228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ts val="1200"/>
              </a:spcBef>
              <a:buAutoNum type="arabicPeriod"/>
            </a:pPr>
            <a:r>
              <a:rPr lang="pt-BR" altLang="en-US" sz="2400" b="1" dirty="0" smtClean="0">
                <a:solidFill>
                  <a:srgbClr val="005740"/>
                </a:solidFill>
                <a:latin typeface="+mn-lt"/>
              </a:rPr>
              <a:t>Atividades preliminares</a:t>
            </a:r>
          </a:p>
          <a:p>
            <a:pPr marL="1200150" lvl="1" indent="-457200" eaLnBrk="1" hangingPunct="1">
              <a:spcBef>
                <a:spcPts val="1200"/>
              </a:spcBef>
              <a:buFont typeface="+mj-lt"/>
              <a:buAutoNum type="alphaLcPeriod"/>
            </a:pPr>
            <a:r>
              <a:rPr lang="pt-PT" altLang="en-US" sz="2400" b="1" i="1" dirty="0">
                <a:solidFill>
                  <a:srgbClr val="005740"/>
                </a:solidFill>
                <a:latin typeface="+mn-lt"/>
              </a:rPr>
              <a:t>Realizar a </a:t>
            </a:r>
            <a:r>
              <a:rPr lang="pt-PT" altLang="en-US" sz="2400" b="1" i="1" dirty="0" smtClean="0">
                <a:solidFill>
                  <a:srgbClr val="005740"/>
                </a:solidFill>
                <a:latin typeface="+mn-lt"/>
              </a:rPr>
              <a:t>avaliação </a:t>
            </a:r>
            <a:r>
              <a:rPr lang="pt-PT" altLang="en-US" sz="2400" b="1" i="1" dirty="0">
                <a:solidFill>
                  <a:srgbClr val="005740"/>
                </a:solidFill>
                <a:latin typeface="+mn-lt"/>
              </a:rPr>
              <a:t>de </a:t>
            </a:r>
            <a:r>
              <a:rPr lang="pt-PT" altLang="en-US" sz="2400" b="1" i="1" dirty="0" smtClean="0">
                <a:solidFill>
                  <a:srgbClr val="005740"/>
                </a:solidFill>
                <a:latin typeface="+mn-lt"/>
              </a:rPr>
              <a:t>risco</a:t>
            </a:r>
            <a:endParaRPr lang="pt-PT" altLang="en-US" sz="2400" b="1" i="1" dirty="0">
              <a:solidFill>
                <a:srgbClr val="005740"/>
              </a:solidFill>
              <a:latin typeface="+mn-lt"/>
            </a:endParaRPr>
          </a:p>
          <a:p>
            <a:pPr marL="1200150" lvl="1" indent="-457200" eaLnBrk="1" hangingPunct="1">
              <a:spcBef>
                <a:spcPts val="1200"/>
              </a:spcBef>
              <a:buFont typeface="+mj-lt"/>
              <a:buAutoNum type="alphaLcPeriod"/>
            </a:pPr>
            <a:r>
              <a:rPr lang="pt-PT" altLang="en-US" sz="2400" b="1" i="1" dirty="0">
                <a:solidFill>
                  <a:srgbClr val="005740"/>
                </a:solidFill>
                <a:latin typeface="+mn-lt"/>
              </a:rPr>
              <a:t>Interpretar os resultados</a:t>
            </a:r>
          </a:p>
          <a:p>
            <a:pPr marL="1200150" lvl="1" indent="-457200" eaLnBrk="1" hangingPunct="1">
              <a:spcBef>
                <a:spcPts val="1200"/>
              </a:spcBef>
              <a:buFont typeface="+mj-lt"/>
              <a:buAutoNum type="alphaLcPeriod"/>
            </a:pPr>
            <a:r>
              <a:rPr lang="pt-PT" altLang="en-US" sz="2400" b="1" i="1" dirty="0">
                <a:solidFill>
                  <a:srgbClr val="005740"/>
                </a:solidFill>
                <a:latin typeface="+mn-lt"/>
              </a:rPr>
              <a:t>Estabelecer os objetivos da </a:t>
            </a:r>
            <a:r>
              <a:rPr lang="pt-PT" altLang="en-US" sz="2400" b="1" i="1" dirty="0" smtClean="0">
                <a:solidFill>
                  <a:srgbClr val="005740"/>
                </a:solidFill>
                <a:latin typeface="+mn-lt"/>
              </a:rPr>
              <a:t>gestão </a:t>
            </a:r>
            <a:r>
              <a:rPr lang="pt-PT" altLang="en-US" sz="2400" b="1" i="1" dirty="0">
                <a:solidFill>
                  <a:srgbClr val="005740"/>
                </a:solidFill>
                <a:latin typeface="+mn-lt"/>
              </a:rPr>
              <a:t>do </a:t>
            </a:r>
            <a:r>
              <a:rPr lang="pt-PT" altLang="en-US" sz="2400" b="1" i="1" dirty="0" smtClean="0">
                <a:solidFill>
                  <a:srgbClr val="005740"/>
                </a:solidFill>
                <a:latin typeface="+mn-lt"/>
              </a:rPr>
              <a:t>risco avaliado</a:t>
            </a:r>
            <a:endParaRPr lang="pt-BR" altLang="en-US" sz="2400" b="1" i="1" dirty="0" smtClean="0">
              <a:solidFill>
                <a:srgbClr val="00574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580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  <a:ln>
            <a:noFill/>
          </a:ln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1" y="115888"/>
            <a:ext cx="9144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Gestão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do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Microbiológico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506873" y="947505"/>
            <a:ext cx="8130254" cy="3312368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ts val="1200"/>
              </a:spcBef>
              <a:buAutoNum type="arabicPeriod"/>
            </a:pPr>
            <a:r>
              <a:rPr lang="pt-BR" altLang="en-US" sz="2400" b="1" dirty="0" smtClean="0">
                <a:solidFill>
                  <a:srgbClr val="005740"/>
                </a:solidFill>
                <a:latin typeface="+mn-lt"/>
              </a:rPr>
              <a:t>Atividades preliminares</a:t>
            </a:r>
          </a:p>
          <a:p>
            <a:pPr marL="1200150" lvl="1" indent="-457200" eaLnBrk="1" hangingPunct="1">
              <a:spcBef>
                <a:spcPts val="1200"/>
              </a:spcBef>
              <a:buFont typeface="+mj-lt"/>
              <a:buAutoNum type="alphaLcPeriod"/>
            </a:pPr>
            <a:r>
              <a:rPr lang="pt-PT" altLang="en-US" sz="2400" b="1" i="1" dirty="0">
                <a:solidFill>
                  <a:srgbClr val="005740"/>
                </a:solidFill>
                <a:latin typeface="+mn-lt"/>
              </a:rPr>
              <a:t>Realizar a </a:t>
            </a:r>
            <a:r>
              <a:rPr lang="pt-PT" altLang="en-US" sz="2400" b="1" i="1" dirty="0" smtClean="0">
                <a:solidFill>
                  <a:srgbClr val="005740"/>
                </a:solidFill>
                <a:latin typeface="+mn-lt"/>
              </a:rPr>
              <a:t>avaliação </a:t>
            </a:r>
            <a:r>
              <a:rPr lang="pt-PT" altLang="en-US" sz="2400" b="1" i="1" dirty="0">
                <a:solidFill>
                  <a:srgbClr val="005740"/>
                </a:solidFill>
                <a:latin typeface="+mn-lt"/>
              </a:rPr>
              <a:t>de </a:t>
            </a:r>
            <a:r>
              <a:rPr lang="pt-PT" altLang="en-US" sz="2400" b="1" i="1" dirty="0" smtClean="0">
                <a:solidFill>
                  <a:srgbClr val="005740"/>
                </a:solidFill>
                <a:latin typeface="+mn-lt"/>
              </a:rPr>
              <a:t>risco</a:t>
            </a:r>
            <a:endParaRPr lang="pt-PT" altLang="en-US" sz="2400" b="1" i="1" dirty="0">
              <a:solidFill>
                <a:srgbClr val="005740"/>
              </a:solidFill>
              <a:latin typeface="+mn-lt"/>
            </a:endParaRPr>
          </a:p>
          <a:p>
            <a:pPr marL="1200150" lvl="1" indent="-457200" eaLnBrk="1" hangingPunct="1">
              <a:spcBef>
                <a:spcPts val="1200"/>
              </a:spcBef>
              <a:buFont typeface="+mj-lt"/>
              <a:buAutoNum type="alphaLcPeriod"/>
            </a:pPr>
            <a:r>
              <a:rPr lang="pt-PT" altLang="en-US" sz="2400" b="1" i="1" dirty="0">
                <a:solidFill>
                  <a:srgbClr val="005740"/>
                </a:solidFill>
                <a:latin typeface="+mn-lt"/>
              </a:rPr>
              <a:t>Interpretar os resultados</a:t>
            </a:r>
          </a:p>
          <a:p>
            <a:pPr marL="1200150" lvl="1" indent="-457200" eaLnBrk="1" hangingPunct="1">
              <a:spcBef>
                <a:spcPts val="1200"/>
              </a:spcBef>
              <a:buFont typeface="+mj-lt"/>
              <a:buAutoNum type="alphaLcPeriod"/>
            </a:pPr>
            <a:r>
              <a:rPr lang="pt-PT" altLang="en-US" sz="2400" b="1" i="1" dirty="0">
                <a:solidFill>
                  <a:srgbClr val="005740"/>
                </a:solidFill>
                <a:latin typeface="+mn-lt"/>
              </a:rPr>
              <a:t>Estabelecer os objetivos da </a:t>
            </a:r>
            <a:r>
              <a:rPr lang="pt-PT" altLang="en-US" sz="2400" b="1" i="1" dirty="0" smtClean="0">
                <a:solidFill>
                  <a:srgbClr val="005740"/>
                </a:solidFill>
                <a:latin typeface="+mn-lt"/>
              </a:rPr>
              <a:t>gestão </a:t>
            </a:r>
            <a:r>
              <a:rPr lang="pt-PT" altLang="en-US" sz="2400" b="1" i="1" dirty="0">
                <a:solidFill>
                  <a:srgbClr val="005740"/>
                </a:solidFill>
                <a:latin typeface="+mn-lt"/>
              </a:rPr>
              <a:t>do </a:t>
            </a:r>
            <a:r>
              <a:rPr lang="pt-PT" altLang="en-US" sz="2400" b="1" i="1" dirty="0" smtClean="0">
                <a:solidFill>
                  <a:srgbClr val="005740"/>
                </a:solidFill>
                <a:latin typeface="+mn-lt"/>
              </a:rPr>
              <a:t>risco avaliado</a:t>
            </a:r>
            <a:endParaRPr lang="pt-BR" altLang="en-US" sz="2400" b="1" i="1" dirty="0" smtClean="0">
              <a:solidFill>
                <a:srgbClr val="005740"/>
              </a:solidFill>
              <a:latin typeface="+mn-lt"/>
            </a:endParaRPr>
          </a:p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pt-BR" altLang="en-US" sz="2400" b="1" dirty="0" smtClean="0">
                <a:solidFill>
                  <a:srgbClr val="005740"/>
                </a:solidFill>
                <a:latin typeface="+mn-lt"/>
              </a:rPr>
              <a:t>Identificar as </a:t>
            </a:r>
            <a:r>
              <a:rPr lang="pt-BR" altLang="en-US" sz="2400" b="1" dirty="0">
                <a:solidFill>
                  <a:srgbClr val="005740"/>
                </a:solidFill>
                <a:latin typeface="+mn-lt"/>
              </a:rPr>
              <a:t>opções de gestão </a:t>
            </a:r>
            <a:r>
              <a:rPr lang="pt-BR" altLang="en-US" sz="2400" b="1" dirty="0" smtClean="0">
                <a:solidFill>
                  <a:srgbClr val="005740"/>
                </a:solidFill>
                <a:latin typeface="+mn-lt"/>
              </a:rPr>
              <a:t>possíveis</a:t>
            </a:r>
          </a:p>
        </p:txBody>
      </p:sp>
    </p:spTree>
    <p:extLst>
      <p:ext uri="{BB962C8B-B14F-4D97-AF65-F5344CB8AC3E}">
        <p14:creationId xmlns:p14="http://schemas.microsoft.com/office/powerpoint/2010/main" val="44983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248524"/>
            <a:ext cx="9144000" cy="877163"/>
          </a:xfrm>
          <a:prstGeom prst="rect">
            <a:avLst/>
          </a:prstGeom>
        </p:spPr>
        <p:txBody>
          <a:bodyPr wrap="square" lIns="381000" tIns="190500" rIns="381000" bIns="190500" anchorCtr="1">
            <a:spAutoFit/>
          </a:bodyPr>
          <a:lstStyle>
            <a:lvl1pPr algn="ctr" defTabSz="1316604" rtl="0" eaLnBrk="1" latinLnBrk="0" hangingPunct="1">
              <a:spcBef>
                <a:spcPct val="0"/>
              </a:spcBef>
              <a:buNone/>
              <a:defRPr sz="6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Exemplos</a:t>
            </a:r>
            <a:r>
              <a:rPr lang="es-ES_tradnl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lang="es-ES_tradnl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opções</a:t>
            </a:r>
            <a:r>
              <a:rPr lang="es-ES_tradnl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lang="es-ES_tradnl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gestão</a:t>
            </a:r>
            <a:r>
              <a:rPr lang="es-ES_tradnl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en-GB" altLang="en-US" sz="3200" b="1" dirty="0" smtClean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824146" y="1588057"/>
            <a:ext cx="3243029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75000"/>
            </a:pPr>
            <a:r>
              <a:rPr kumimoji="1" lang="es-ES" altLang="en-US" sz="2400" b="1" dirty="0">
                <a:solidFill>
                  <a:srgbClr val="005740"/>
                </a:solidFill>
                <a:latin typeface="+mn-lt"/>
              </a:rPr>
              <a:t>Eliminar os riscos</a:t>
            </a: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3921117" y="1476144"/>
            <a:ext cx="3099155" cy="576263"/>
          </a:xfrm>
          <a:prstGeom prst="rect">
            <a:avLst/>
          </a:prstGeom>
          <a:noFill/>
          <a:ln w="2857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n-US" sz="2400" b="1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Banimento do alimento</a:t>
            </a:r>
            <a:endParaRPr lang="pt-BR" altLang="en-US" sz="2400" b="1">
              <a:solidFill>
                <a:srgbClr val="005740"/>
              </a:solidFill>
              <a:latin typeface="+mn-lt"/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823665" y="2451657"/>
            <a:ext cx="3773735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rgbClr val="FFFF00"/>
              </a:buClr>
              <a:buSzPct val="75000"/>
            </a:pPr>
            <a:r>
              <a:rPr kumimoji="1" lang="es-ES" altLang="en-US" sz="2400" b="1" dirty="0" err="1">
                <a:solidFill>
                  <a:srgbClr val="005740"/>
                </a:solidFill>
                <a:latin typeface="+mn-lt"/>
              </a:rPr>
              <a:t>Reduzir</a:t>
            </a:r>
            <a:r>
              <a:rPr kumimoji="1" lang="es-ES" altLang="en-US" sz="2400" b="1" dirty="0">
                <a:solidFill>
                  <a:srgbClr val="005740"/>
                </a:solidFill>
                <a:latin typeface="+mn-lt"/>
              </a:rPr>
              <a:t> a </a:t>
            </a:r>
            <a:r>
              <a:rPr kumimoji="1" lang="es-ES" altLang="en-US" sz="2400" b="1" dirty="0" err="1">
                <a:solidFill>
                  <a:srgbClr val="005740"/>
                </a:solidFill>
                <a:latin typeface="+mn-lt"/>
              </a:rPr>
              <a:t>exposição</a:t>
            </a:r>
            <a:r>
              <a:rPr kumimoji="1" lang="es-ES" altLang="en-US" sz="2400" b="1" dirty="0">
                <a:solidFill>
                  <a:srgbClr val="005740"/>
                </a:solidFill>
                <a:latin typeface="+mn-lt"/>
              </a:rPr>
              <a:t> </a:t>
            </a:r>
          </a:p>
        </p:txBody>
      </p:sp>
      <p:sp>
        <p:nvSpPr>
          <p:cNvPr id="12" name="Retângulo 12"/>
          <p:cNvSpPr>
            <a:spLocks noChangeArrowheads="1"/>
          </p:cNvSpPr>
          <p:nvPr/>
        </p:nvSpPr>
        <p:spPr bwMode="auto">
          <a:xfrm>
            <a:off x="823168" y="3164206"/>
            <a:ext cx="43219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FFFF00"/>
              </a:buClr>
              <a:buSzPct val="75000"/>
            </a:pPr>
            <a:r>
              <a:rPr kumimoji="1" lang="es-ES" altLang="en-US" sz="2400" b="1" dirty="0">
                <a:solidFill>
                  <a:srgbClr val="005740"/>
                </a:solidFill>
                <a:latin typeface="+mn-lt"/>
              </a:rPr>
              <a:t>Controlar as </a:t>
            </a:r>
            <a:r>
              <a:rPr kumimoji="1" lang="es-ES" altLang="en-US" sz="2400" b="1" dirty="0" err="1" smtClean="0">
                <a:solidFill>
                  <a:srgbClr val="005740"/>
                </a:solidFill>
                <a:latin typeface="+mn-lt"/>
              </a:rPr>
              <a:t>concentrações</a:t>
            </a:r>
            <a:endParaRPr kumimoji="1" lang="es-ES" altLang="en-US" sz="2400" b="1" dirty="0">
              <a:solidFill>
                <a:srgbClr val="005740"/>
              </a:solidFill>
              <a:latin typeface="+mn-lt"/>
            </a:endParaRPr>
          </a:p>
          <a:p>
            <a:pPr eaLnBrk="1" hangingPunct="1">
              <a:buClr>
                <a:srgbClr val="FFFF00"/>
              </a:buClr>
              <a:buSzPct val="75000"/>
            </a:pPr>
            <a:r>
              <a:rPr kumimoji="1" lang="es-ES" altLang="en-US" sz="2400" b="1" dirty="0" err="1" smtClean="0">
                <a:solidFill>
                  <a:srgbClr val="005740"/>
                </a:solidFill>
                <a:latin typeface="+mn-lt"/>
              </a:rPr>
              <a:t>iniciais</a:t>
            </a:r>
            <a:r>
              <a:rPr kumimoji="1" lang="es-ES" altLang="en-US" sz="24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s-ES" altLang="en-US" sz="2400" b="1" dirty="0">
                <a:solidFill>
                  <a:srgbClr val="005740"/>
                </a:solidFill>
                <a:latin typeface="+mn-lt"/>
              </a:rPr>
              <a:t>dos </a:t>
            </a:r>
            <a:r>
              <a:rPr kumimoji="1" lang="es-ES" altLang="en-US" sz="2400" b="1" dirty="0" err="1">
                <a:solidFill>
                  <a:srgbClr val="005740"/>
                </a:solidFill>
                <a:latin typeface="+mn-lt"/>
              </a:rPr>
              <a:t>perigos</a:t>
            </a:r>
            <a:endParaRPr kumimoji="1" lang="es-ES" altLang="en-US" sz="24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13" name="Retângulo 14"/>
          <p:cNvSpPr>
            <a:spLocks noChangeArrowheads="1"/>
          </p:cNvSpPr>
          <p:nvPr/>
        </p:nvSpPr>
        <p:spPr bwMode="auto">
          <a:xfrm>
            <a:off x="823168" y="4172318"/>
            <a:ext cx="4985232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buClr>
                <a:srgbClr val="FFFF00"/>
              </a:buClr>
              <a:buSzPct val="75000"/>
            </a:pPr>
            <a:r>
              <a:rPr kumimoji="1" lang="es-ES_tradnl" altLang="en-US" sz="2400" b="1" dirty="0">
                <a:solidFill>
                  <a:srgbClr val="005740"/>
                </a:solidFill>
                <a:latin typeface="+mn-lt"/>
              </a:rPr>
              <a:t>Impedir o aumento </a:t>
            </a:r>
            <a:r>
              <a:rPr kumimoji="1" lang="es-ES_tradnl" altLang="en-US" sz="2400" b="1" dirty="0" smtClean="0">
                <a:solidFill>
                  <a:srgbClr val="005740"/>
                </a:solidFill>
                <a:latin typeface="+mn-lt"/>
              </a:rPr>
              <a:t>da </a:t>
            </a:r>
            <a:r>
              <a:rPr kumimoji="1" lang="es-ES_tradnl" altLang="en-US" sz="2400" b="1" dirty="0" err="1" smtClean="0">
                <a:solidFill>
                  <a:srgbClr val="005740"/>
                </a:solidFill>
                <a:latin typeface="+mn-lt"/>
              </a:rPr>
              <a:t>concentração</a:t>
            </a:r>
            <a:r>
              <a:rPr kumimoji="1" lang="es-ES_tradnl" altLang="en-US" sz="24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s-ES" altLang="en-US" sz="2400" b="1" dirty="0">
                <a:solidFill>
                  <a:srgbClr val="005740"/>
                </a:solidFill>
                <a:latin typeface="+mn-lt"/>
              </a:rPr>
              <a:t>dos </a:t>
            </a:r>
            <a:r>
              <a:rPr kumimoji="1" lang="es-ES" altLang="en-US" sz="2400" b="1" dirty="0" err="1">
                <a:solidFill>
                  <a:srgbClr val="005740"/>
                </a:solidFill>
                <a:latin typeface="+mn-lt"/>
              </a:rPr>
              <a:t>perigos</a:t>
            </a:r>
            <a:r>
              <a:rPr kumimoji="1" lang="es-ES" altLang="en-US" sz="2800" b="1" dirty="0">
                <a:solidFill>
                  <a:srgbClr val="005740"/>
                </a:solidFill>
                <a:latin typeface="+mn-lt"/>
              </a:rPr>
              <a:t> </a:t>
            </a:r>
            <a:endParaRPr kumimoji="1" lang="es-ES_tradnl" altLang="en-US" sz="24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14" name="Retângulo 16"/>
          <p:cNvSpPr>
            <a:spLocks noChangeArrowheads="1"/>
          </p:cNvSpPr>
          <p:nvPr/>
        </p:nvSpPr>
        <p:spPr bwMode="auto">
          <a:xfrm>
            <a:off x="848690" y="5252972"/>
            <a:ext cx="765234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FFF00"/>
              </a:buClr>
              <a:buSzPct val="75000"/>
            </a:pPr>
            <a:r>
              <a:rPr kumimoji="1" lang="es-ES_tradnl" altLang="en-US" sz="2400" b="1" dirty="0" err="1">
                <a:solidFill>
                  <a:srgbClr val="005740"/>
                </a:solidFill>
                <a:latin typeface="+mn-lt"/>
                <a:cs typeface="Times New Roman" panose="02020603050405020304" pitchFamily="18" charset="0"/>
              </a:rPr>
              <a:t>Não</a:t>
            </a:r>
            <a:r>
              <a:rPr kumimoji="1" lang="es-ES_tradnl" altLang="en-US" sz="2400" b="1" dirty="0">
                <a:solidFill>
                  <a:srgbClr val="00574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kumimoji="1" lang="es-ES_tradnl" altLang="en-US" sz="2400" b="1" dirty="0" err="1">
                <a:solidFill>
                  <a:srgbClr val="005740"/>
                </a:solidFill>
                <a:latin typeface="+mn-lt"/>
                <a:cs typeface="Times New Roman" panose="02020603050405020304" pitchFamily="18" charset="0"/>
              </a:rPr>
              <a:t>adotar</a:t>
            </a:r>
            <a:r>
              <a:rPr kumimoji="1" lang="es-ES_tradnl" altLang="en-US" sz="2400" b="1" dirty="0">
                <a:solidFill>
                  <a:srgbClr val="00574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kumimoji="1" lang="es-ES_tradnl" altLang="en-US" sz="2400" b="1" dirty="0" err="1">
                <a:solidFill>
                  <a:srgbClr val="005740"/>
                </a:solidFill>
                <a:latin typeface="+mn-lt"/>
                <a:cs typeface="Times New Roman" panose="02020603050405020304" pitchFamily="18" charset="0"/>
              </a:rPr>
              <a:t>nenhuma</a:t>
            </a:r>
            <a:r>
              <a:rPr kumimoji="1" lang="es-ES_tradnl" altLang="en-US" sz="2400" b="1" dirty="0">
                <a:solidFill>
                  <a:srgbClr val="00574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kumimoji="1" lang="es-ES_tradnl" altLang="en-US" sz="2400" b="1" dirty="0" smtClean="0">
                <a:solidFill>
                  <a:srgbClr val="005740"/>
                </a:solidFill>
                <a:latin typeface="+mn-lt"/>
                <a:cs typeface="Times New Roman" panose="02020603050405020304" pitchFamily="18" charset="0"/>
              </a:rPr>
              <a:t>medida</a:t>
            </a:r>
            <a:endParaRPr kumimoji="1" lang="es-ES" altLang="en-US" sz="2400" b="1" dirty="0">
              <a:solidFill>
                <a:srgbClr val="00574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4281317" y="2408126"/>
            <a:ext cx="2921121" cy="576263"/>
          </a:xfrm>
          <a:prstGeom prst="rect">
            <a:avLst/>
          </a:prstGeom>
          <a:noFill/>
          <a:ln w="2857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n-US" sz="2400" b="1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Rotulagem, educação</a:t>
            </a:r>
            <a:endParaRPr lang="pt-BR" altLang="en-US" sz="2400" b="1">
              <a:solidFill>
                <a:srgbClr val="005740"/>
              </a:solidFill>
              <a:latin typeface="+mn-lt"/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5214608" y="3287461"/>
            <a:ext cx="2741767" cy="576262"/>
          </a:xfrm>
          <a:prstGeom prst="rect">
            <a:avLst/>
          </a:prstGeom>
          <a:noFill/>
          <a:ln w="2857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n-US" sz="2400" b="1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Ingredientes seguros</a:t>
            </a:r>
            <a:endParaRPr lang="pt-BR" altLang="en-US" sz="2400" b="1">
              <a:solidFill>
                <a:srgbClr val="005740"/>
              </a:solidFill>
              <a:latin typeface="+mn-lt"/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6277568" y="4256341"/>
            <a:ext cx="1844844" cy="576263"/>
          </a:xfrm>
          <a:prstGeom prst="rect">
            <a:avLst/>
          </a:prstGeom>
          <a:noFill/>
          <a:ln w="28575" algn="ctr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ES_tradnl" altLang="en-US" sz="2400" b="1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Refrigeração</a:t>
            </a:r>
            <a:endParaRPr lang="pt-BR" altLang="en-US" sz="2400" b="1">
              <a:solidFill>
                <a:srgbClr val="005740"/>
              </a:solidFill>
              <a:latin typeface="+mn-lt"/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  <p:pic>
        <p:nvPicPr>
          <p:cNvPr id="22" name="Picture 18" descr="http://varandablog.files.wordpress.com/2008/10/duvid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665">
            <a:off x="7106376" y="780332"/>
            <a:ext cx="2203972" cy="159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Seta para a direita 8"/>
          <p:cNvSpPr>
            <a:spLocks noChangeArrowheads="1"/>
          </p:cNvSpPr>
          <p:nvPr/>
        </p:nvSpPr>
        <p:spPr bwMode="auto">
          <a:xfrm>
            <a:off x="3275402" y="1541669"/>
            <a:ext cx="501037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" name="Seta para a direita 8"/>
          <p:cNvSpPr>
            <a:spLocks noChangeArrowheads="1"/>
          </p:cNvSpPr>
          <p:nvPr/>
        </p:nvSpPr>
        <p:spPr bwMode="auto">
          <a:xfrm>
            <a:off x="3673182" y="2433275"/>
            <a:ext cx="501037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1" name="Seta para a direita 8"/>
          <p:cNvSpPr>
            <a:spLocks noChangeArrowheads="1"/>
          </p:cNvSpPr>
          <p:nvPr/>
        </p:nvSpPr>
        <p:spPr bwMode="auto">
          <a:xfrm>
            <a:off x="4596946" y="3345526"/>
            <a:ext cx="501037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2" name="Seta para a direita 8"/>
          <p:cNvSpPr>
            <a:spLocks noChangeArrowheads="1"/>
          </p:cNvSpPr>
          <p:nvPr/>
        </p:nvSpPr>
        <p:spPr bwMode="auto">
          <a:xfrm>
            <a:off x="5557881" y="4360732"/>
            <a:ext cx="501037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39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  <a:ln>
            <a:noFill/>
          </a:ln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1" y="115888"/>
            <a:ext cx="9144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Gestão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do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Microbiológico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506873" y="1052736"/>
            <a:ext cx="8130254" cy="4288006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spcBef>
                <a:spcPts val="1200"/>
              </a:spcBef>
              <a:buAutoNum type="arabicPeriod"/>
            </a:pPr>
            <a:r>
              <a:rPr lang="pt-BR" altLang="en-US" sz="2400" b="1" dirty="0" smtClean="0">
                <a:solidFill>
                  <a:srgbClr val="005740"/>
                </a:solidFill>
                <a:latin typeface="+mn-lt"/>
              </a:rPr>
              <a:t>Atividades preliminares</a:t>
            </a:r>
          </a:p>
          <a:p>
            <a:pPr marL="1200150" lvl="1" indent="-457200" eaLnBrk="1" hangingPunct="1">
              <a:spcBef>
                <a:spcPts val="1200"/>
              </a:spcBef>
              <a:buFont typeface="+mj-lt"/>
              <a:buAutoNum type="alphaLcPeriod"/>
            </a:pPr>
            <a:r>
              <a:rPr lang="pt-PT" altLang="en-US" sz="2400" b="1" i="1" dirty="0">
                <a:solidFill>
                  <a:srgbClr val="005740"/>
                </a:solidFill>
                <a:latin typeface="+mn-lt"/>
              </a:rPr>
              <a:t>Realizar a </a:t>
            </a:r>
            <a:r>
              <a:rPr lang="pt-PT" altLang="en-US" sz="2400" b="1" i="1" dirty="0" smtClean="0">
                <a:solidFill>
                  <a:srgbClr val="005740"/>
                </a:solidFill>
                <a:latin typeface="+mn-lt"/>
              </a:rPr>
              <a:t>avaliação </a:t>
            </a:r>
            <a:r>
              <a:rPr lang="pt-PT" altLang="en-US" sz="2400" b="1" i="1" dirty="0">
                <a:solidFill>
                  <a:srgbClr val="005740"/>
                </a:solidFill>
                <a:latin typeface="+mn-lt"/>
              </a:rPr>
              <a:t>de </a:t>
            </a:r>
            <a:r>
              <a:rPr lang="pt-PT" altLang="en-US" sz="2400" b="1" i="1" dirty="0" smtClean="0">
                <a:solidFill>
                  <a:srgbClr val="005740"/>
                </a:solidFill>
                <a:latin typeface="+mn-lt"/>
              </a:rPr>
              <a:t>risco</a:t>
            </a:r>
            <a:endParaRPr lang="pt-PT" altLang="en-US" sz="2400" b="1" i="1" dirty="0">
              <a:solidFill>
                <a:srgbClr val="005740"/>
              </a:solidFill>
              <a:latin typeface="+mn-lt"/>
            </a:endParaRPr>
          </a:p>
          <a:p>
            <a:pPr marL="1200150" lvl="1" indent="-457200" eaLnBrk="1" hangingPunct="1">
              <a:spcBef>
                <a:spcPts val="1200"/>
              </a:spcBef>
              <a:buFont typeface="+mj-lt"/>
              <a:buAutoNum type="alphaLcPeriod"/>
            </a:pPr>
            <a:r>
              <a:rPr lang="pt-PT" altLang="en-US" sz="2400" b="1" i="1" dirty="0">
                <a:solidFill>
                  <a:srgbClr val="005740"/>
                </a:solidFill>
                <a:latin typeface="+mn-lt"/>
              </a:rPr>
              <a:t>Interpretar os resultados</a:t>
            </a:r>
          </a:p>
          <a:p>
            <a:pPr marL="1200150" lvl="1" indent="-457200" eaLnBrk="1" hangingPunct="1">
              <a:spcBef>
                <a:spcPts val="1200"/>
              </a:spcBef>
              <a:buFont typeface="+mj-lt"/>
              <a:buAutoNum type="alphaLcPeriod"/>
            </a:pPr>
            <a:r>
              <a:rPr lang="pt-PT" altLang="en-US" sz="2400" b="1" i="1" dirty="0">
                <a:solidFill>
                  <a:srgbClr val="005740"/>
                </a:solidFill>
                <a:latin typeface="+mn-lt"/>
              </a:rPr>
              <a:t>Estabelecer os objetivos da </a:t>
            </a:r>
            <a:r>
              <a:rPr lang="pt-PT" altLang="en-US" sz="2400" b="1" i="1" dirty="0" smtClean="0">
                <a:solidFill>
                  <a:srgbClr val="005740"/>
                </a:solidFill>
                <a:latin typeface="+mn-lt"/>
              </a:rPr>
              <a:t>gestão </a:t>
            </a:r>
            <a:r>
              <a:rPr lang="pt-PT" altLang="en-US" sz="2400" b="1" i="1" dirty="0">
                <a:solidFill>
                  <a:srgbClr val="005740"/>
                </a:solidFill>
                <a:latin typeface="+mn-lt"/>
              </a:rPr>
              <a:t>do </a:t>
            </a:r>
            <a:r>
              <a:rPr lang="pt-PT" altLang="en-US" sz="2400" b="1" i="1" dirty="0" smtClean="0">
                <a:solidFill>
                  <a:srgbClr val="005740"/>
                </a:solidFill>
                <a:latin typeface="+mn-lt"/>
              </a:rPr>
              <a:t>risco avaliado</a:t>
            </a:r>
            <a:endParaRPr lang="pt-BR" altLang="en-US" sz="2400" b="1" i="1" dirty="0" smtClean="0">
              <a:solidFill>
                <a:srgbClr val="005740"/>
              </a:solidFill>
              <a:latin typeface="+mn-lt"/>
            </a:endParaRPr>
          </a:p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pt-BR" altLang="en-US" sz="2400" b="1" dirty="0" smtClean="0">
                <a:solidFill>
                  <a:srgbClr val="005740"/>
                </a:solidFill>
                <a:latin typeface="+mn-lt"/>
              </a:rPr>
              <a:t>Identificar as </a:t>
            </a:r>
            <a:r>
              <a:rPr lang="pt-BR" altLang="en-US" sz="2400" b="1" dirty="0">
                <a:solidFill>
                  <a:srgbClr val="005740"/>
                </a:solidFill>
                <a:latin typeface="+mn-lt"/>
              </a:rPr>
              <a:t>opções de gestão </a:t>
            </a:r>
            <a:r>
              <a:rPr lang="pt-BR" altLang="en-US" sz="2400" b="1" dirty="0" smtClean="0">
                <a:solidFill>
                  <a:srgbClr val="005740"/>
                </a:solidFill>
                <a:latin typeface="+mn-lt"/>
              </a:rPr>
              <a:t>possíveis</a:t>
            </a:r>
          </a:p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es-ES_tradnl" altLang="en-US" sz="2400" b="1" dirty="0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Seleccionar </a:t>
            </a:r>
            <a:r>
              <a:rPr lang="es-ES_tradnl" altLang="en-US" sz="2400" b="1" dirty="0" err="1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uma</a:t>
            </a:r>
            <a:r>
              <a:rPr lang="es-ES_tradnl" altLang="en-US" sz="2400" b="1" dirty="0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es-ES_tradnl" altLang="en-US" sz="2400" b="1" dirty="0" err="1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ou</a:t>
            </a:r>
            <a:r>
              <a:rPr lang="es-ES_tradnl" altLang="en-US" sz="2400" b="1" dirty="0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es-ES_tradnl" altLang="en-US" sz="2400" b="1" dirty="0" err="1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mais</a:t>
            </a:r>
            <a:r>
              <a:rPr lang="es-ES_tradnl" altLang="en-US" sz="2400" b="1" dirty="0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es-ES_tradnl" altLang="en-US" sz="2400" b="1" dirty="0" err="1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opções</a:t>
            </a:r>
            <a:r>
              <a:rPr lang="es-ES_tradnl" altLang="en-US" sz="2400" b="1" dirty="0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</a:p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es-ES_tradnl" altLang="en-US" sz="2400" b="1" dirty="0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Aplicar a(s) </a:t>
            </a:r>
            <a:r>
              <a:rPr lang="es-ES_tradnl" altLang="en-US" sz="2400" b="1" dirty="0" err="1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opç</a:t>
            </a:r>
            <a:r>
              <a:rPr lang="en-US" altLang="en-US" sz="2400" b="1" dirty="0" err="1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ão</a:t>
            </a:r>
            <a:r>
              <a:rPr lang="en-US" altLang="en-US" sz="2400" b="1" dirty="0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(</a:t>
            </a:r>
            <a:r>
              <a:rPr lang="en-US" altLang="en-US" sz="2400" b="1" dirty="0" err="1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ões</a:t>
            </a:r>
            <a:r>
              <a:rPr lang="en-US" altLang="en-US" sz="2400" b="1" dirty="0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)</a:t>
            </a:r>
            <a:r>
              <a:rPr lang="es-ES_tradnl" altLang="en-US" sz="2400" b="1" dirty="0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es-ES_tradnl" altLang="en-US" sz="2400" b="1" dirty="0" err="1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selecionada</a:t>
            </a:r>
            <a:r>
              <a:rPr lang="es-ES_tradnl" altLang="en-US" sz="2400" b="1" dirty="0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(s)</a:t>
            </a:r>
          </a:p>
          <a:p>
            <a:pPr marL="457200" indent="-457200" eaLnBrk="1" hangingPunct="1">
              <a:spcBef>
                <a:spcPts val="1200"/>
              </a:spcBef>
              <a:buFontTx/>
              <a:buAutoNum type="arabicPeriod"/>
            </a:pPr>
            <a:r>
              <a:rPr lang="es-ES_tradnl" altLang="en-US" sz="2400" b="1" dirty="0" err="1" smtClean="0">
                <a:solidFill>
                  <a:srgbClr val="005740"/>
                </a:solidFill>
                <a:latin typeface="+mn-lt"/>
                <a:cs typeface="Helvetica" panose="020B0604020202020204" pitchFamily="34" charset="0"/>
              </a:rPr>
              <a:t>Acompanhar</a:t>
            </a:r>
            <a:r>
              <a:rPr lang="es-ES_tradnl" altLang="en-US" sz="2400" b="1" dirty="0" smtClean="0">
                <a:solidFill>
                  <a:srgbClr val="005740"/>
                </a:solidFill>
                <a:latin typeface="+mn-lt"/>
                <a:cs typeface="Helvetica" panose="020B0604020202020204" pitchFamily="34" charset="0"/>
              </a:rPr>
              <a:t> a eficiencia d</a:t>
            </a:r>
            <a:r>
              <a:rPr lang="es-ES_tradnl" altLang="en-US" sz="2400" b="1" dirty="0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a(s</a:t>
            </a:r>
            <a:r>
              <a:rPr lang="es-ES_tradnl" altLang="en-US" sz="2400" b="1" dirty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) </a:t>
            </a:r>
            <a:r>
              <a:rPr lang="es-ES_tradnl" altLang="en-US" sz="2400" b="1" dirty="0" err="1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opç</a:t>
            </a:r>
            <a:r>
              <a:rPr lang="en-US" altLang="en-US" sz="2400" b="1" dirty="0" err="1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ão</a:t>
            </a:r>
            <a:r>
              <a:rPr lang="en-US" altLang="en-US" sz="2400" b="1" dirty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(</a:t>
            </a:r>
            <a:r>
              <a:rPr lang="en-US" altLang="en-US" sz="2400" b="1" dirty="0" err="1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ões</a:t>
            </a:r>
            <a:r>
              <a:rPr lang="en-US" altLang="en-US" sz="2400" b="1" dirty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)</a:t>
            </a:r>
            <a:r>
              <a:rPr lang="es-ES_tradnl" altLang="en-US" sz="2400" b="1" dirty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 </a:t>
            </a:r>
            <a:r>
              <a:rPr lang="es-ES_tradnl" altLang="en-US" sz="2400" b="1" dirty="0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aplicada(s)</a:t>
            </a:r>
            <a:endParaRPr lang="pt-BR" altLang="en-US" sz="2400" b="1" i="1" dirty="0">
              <a:solidFill>
                <a:srgbClr val="00574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85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871115" y="1221861"/>
            <a:ext cx="5616575" cy="9350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n-US" sz="2400" b="1" dirty="0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5. </a:t>
            </a:r>
            <a:r>
              <a:rPr lang="es-ES_tradnl" altLang="en-US" sz="2400" b="1" dirty="0" err="1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Acompanhamento</a:t>
            </a:r>
            <a:endParaRPr lang="pt-BR" altLang="en-US" sz="2400" b="1" dirty="0">
              <a:solidFill>
                <a:srgbClr val="005740"/>
              </a:solidFill>
              <a:latin typeface="+mn-lt"/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22181" y="2080290"/>
            <a:ext cx="8154275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defTabSz="762000" eaLnBrk="0" hangingPunct="0">
              <a:lnSpc>
                <a:spcPct val="150000"/>
              </a:lnSpc>
              <a:spcBef>
                <a:spcPct val="20000"/>
              </a:spcBef>
              <a:buClr>
                <a:srgbClr val="005740"/>
              </a:buClr>
              <a:buSzPct val="100000"/>
              <a:buFont typeface="+mj-lt"/>
              <a:buAutoNum type="alphaLcPeriod"/>
              <a:defRPr/>
            </a:pPr>
            <a:r>
              <a:rPr kumimoji="1" lang="es-ES_tradnl" sz="2400" b="1" dirty="0" err="1" smtClean="0">
                <a:solidFill>
                  <a:srgbClr val="005740"/>
                </a:solidFill>
              </a:rPr>
              <a:t>Inspeção</a:t>
            </a:r>
            <a:r>
              <a:rPr kumimoji="1" lang="es-ES_tradnl" sz="2400" b="1" dirty="0" smtClean="0">
                <a:solidFill>
                  <a:srgbClr val="005740"/>
                </a:solidFill>
              </a:rPr>
              <a:t> </a:t>
            </a:r>
            <a:r>
              <a:rPr kumimoji="1" lang="es-ES_tradnl" sz="2400" b="1" dirty="0" err="1">
                <a:solidFill>
                  <a:srgbClr val="005740"/>
                </a:solidFill>
              </a:rPr>
              <a:t>ou</a:t>
            </a:r>
            <a:r>
              <a:rPr kumimoji="1" lang="es-ES_tradnl" sz="2400" b="1" dirty="0">
                <a:solidFill>
                  <a:srgbClr val="005740"/>
                </a:solidFill>
              </a:rPr>
              <a:t> </a:t>
            </a:r>
            <a:r>
              <a:rPr kumimoji="1" lang="es-ES_tradnl" sz="2400" b="1" dirty="0" smtClean="0">
                <a:solidFill>
                  <a:srgbClr val="005740"/>
                </a:solidFill>
              </a:rPr>
              <a:t>auditoria</a:t>
            </a:r>
            <a:endParaRPr kumimoji="1" lang="en-GB" sz="2400" b="1" dirty="0">
              <a:solidFill>
                <a:srgbClr val="005740"/>
              </a:solidFill>
            </a:endParaRPr>
          </a:p>
          <a:p>
            <a:pPr marL="457200" indent="-457200" defTabSz="762000" eaLnBrk="0" hangingPunct="0">
              <a:lnSpc>
                <a:spcPct val="150000"/>
              </a:lnSpc>
              <a:spcBef>
                <a:spcPct val="20000"/>
              </a:spcBef>
              <a:buClr>
                <a:srgbClr val="005740"/>
              </a:buClr>
              <a:buSzPct val="100000"/>
              <a:buFont typeface="+mj-lt"/>
              <a:buAutoNum type="alphaLcPeriod"/>
              <a:defRPr/>
            </a:pPr>
            <a:r>
              <a:rPr kumimoji="1" lang="es-ES_tradnl" sz="2400" b="1" dirty="0" err="1" smtClean="0">
                <a:solidFill>
                  <a:srgbClr val="005740"/>
                </a:solidFill>
              </a:rPr>
              <a:t>Avaliação</a:t>
            </a:r>
            <a:r>
              <a:rPr kumimoji="1" lang="es-ES_tradnl" sz="2400" b="1" dirty="0" smtClean="0">
                <a:solidFill>
                  <a:srgbClr val="005740"/>
                </a:solidFill>
              </a:rPr>
              <a:t> </a:t>
            </a:r>
            <a:r>
              <a:rPr kumimoji="1" lang="es-ES_tradnl" sz="2400" b="1" dirty="0">
                <a:solidFill>
                  <a:srgbClr val="005740"/>
                </a:solidFill>
              </a:rPr>
              <a:t>dos planos de </a:t>
            </a:r>
            <a:r>
              <a:rPr kumimoji="1" lang="es-ES_tradnl" sz="2400" b="1" dirty="0" smtClean="0">
                <a:solidFill>
                  <a:srgbClr val="005740"/>
                </a:solidFill>
              </a:rPr>
              <a:t>HACCP</a:t>
            </a:r>
          </a:p>
          <a:p>
            <a:pPr marL="457200" indent="-457200" defTabSz="762000" eaLnBrk="0" hangingPunct="0">
              <a:lnSpc>
                <a:spcPct val="150000"/>
              </a:lnSpc>
              <a:spcBef>
                <a:spcPct val="20000"/>
              </a:spcBef>
              <a:buClr>
                <a:srgbClr val="005740"/>
              </a:buClr>
              <a:buSzPct val="100000"/>
              <a:buFont typeface="+mj-lt"/>
              <a:buAutoNum type="alphaLcPeriod"/>
              <a:defRPr/>
            </a:pPr>
            <a:r>
              <a:rPr kumimoji="1" lang="es-ES_tradnl" sz="2400" b="1" dirty="0" err="1" smtClean="0">
                <a:solidFill>
                  <a:srgbClr val="005740"/>
                </a:solidFill>
              </a:rPr>
              <a:t>Comprovação</a:t>
            </a:r>
            <a:r>
              <a:rPr kumimoji="1" lang="es-ES_tradnl" sz="2400" b="1" dirty="0" smtClean="0">
                <a:solidFill>
                  <a:srgbClr val="005740"/>
                </a:solidFill>
              </a:rPr>
              <a:t> </a:t>
            </a:r>
            <a:r>
              <a:rPr kumimoji="1" lang="es-ES_tradnl" sz="2400" b="1" dirty="0">
                <a:solidFill>
                  <a:srgbClr val="005740"/>
                </a:solidFill>
              </a:rPr>
              <a:t>dos </a:t>
            </a:r>
            <a:r>
              <a:rPr kumimoji="1" lang="es-ES_tradnl" sz="2400" b="1" dirty="0" smtClean="0">
                <a:solidFill>
                  <a:srgbClr val="005740"/>
                </a:solidFill>
              </a:rPr>
              <a:t>dados, </a:t>
            </a:r>
            <a:r>
              <a:rPr kumimoji="1" lang="es-ES_tradnl" sz="2400" b="1" dirty="0" err="1">
                <a:solidFill>
                  <a:srgbClr val="005740"/>
                </a:solidFill>
              </a:rPr>
              <a:t>verificação</a:t>
            </a:r>
            <a:r>
              <a:rPr kumimoji="1" lang="es-ES_tradnl" sz="2400" b="1" dirty="0">
                <a:solidFill>
                  <a:srgbClr val="005740"/>
                </a:solidFill>
              </a:rPr>
              <a:t> e </a:t>
            </a:r>
            <a:r>
              <a:rPr kumimoji="1" lang="es-ES_tradnl" sz="2400" b="1" dirty="0" err="1">
                <a:solidFill>
                  <a:srgbClr val="005740"/>
                </a:solidFill>
              </a:rPr>
              <a:t>validação</a:t>
            </a:r>
            <a:endParaRPr kumimoji="1" lang="en-GB" sz="2400" b="1" dirty="0">
              <a:solidFill>
                <a:srgbClr val="005740"/>
              </a:solidFill>
            </a:endParaRPr>
          </a:p>
        </p:txBody>
      </p:sp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1622020" y="4340337"/>
            <a:ext cx="2160587" cy="1223962"/>
            <a:chOff x="703" y="2795"/>
            <a:chExt cx="1361" cy="771"/>
          </a:xfrm>
        </p:grpSpPr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874" y="2886"/>
              <a:ext cx="1054" cy="44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s-ES_tradnl" altLang="en-US" sz="2000" b="1" dirty="0" err="1">
                  <a:solidFill>
                    <a:srgbClr val="005740"/>
                  </a:solidFill>
                  <a:latin typeface="+mn-lt"/>
                </a:rPr>
                <a:t>Análise</a:t>
              </a:r>
              <a:r>
                <a:rPr lang="es-ES_tradnl" altLang="en-US" sz="2000" b="1" dirty="0">
                  <a:solidFill>
                    <a:srgbClr val="005740"/>
                  </a:solidFill>
                  <a:latin typeface="+mn-lt"/>
                </a:rPr>
                <a:t> </a:t>
              </a:r>
            </a:p>
            <a:p>
              <a:pPr algn="ctr"/>
              <a:r>
                <a:rPr lang="es-ES_tradnl" altLang="en-US" sz="2000" b="1" dirty="0">
                  <a:solidFill>
                    <a:srgbClr val="005740"/>
                  </a:solidFill>
                  <a:latin typeface="+mn-lt"/>
                </a:rPr>
                <a:t>dos alimentos</a:t>
              </a:r>
              <a:endParaRPr lang="en-US" altLang="en-US" sz="2000" b="1" dirty="0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16" name="AutoShape 13"/>
            <p:cNvSpPr>
              <a:spLocks noChangeArrowheads="1"/>
            </p:cNvSpPr>
            <p:nvPr/>
          </p:nvSpPr>
          <p:spPr bwMode="auto">
            <a:xfrm rot="10400735">
              <a:off x="703" y="2795"/>
              <a:ext cx="1361" cy="771"/>
            </a:xfrm>
            <a:prstGeom prst="wedgeEllipseCallout">
              <a:avLst>
                <a:gd name="adj1" fmla="val -39963"/>
                <a:gd name="adj2" fmla="val 73356"/>
              </a:avLst>
            </a:prstGeom>
            <a:noFill/>
            <a:ln w="28575" algn="ctr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0" hangingPunct="0">
                <a:defRPr/>
              </a:pPr>
              <a:endParaRPr lang="pt-BR" sz="3200" b="1" i="1">
                <a:solidFill>
                  <a:srgbClr val="00574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</p:grp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4679402" y="4396259"/>
            <a:ext cx="3317508" cy="1107356"/>
            <a:chOff x="3742" y="3113"/>
            <a:chExt cx="1815" cy="90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3742" y="3113"/>
              <a:ext cx="1815" cy="908"/>
            </a:xfrm>
            <a:prstGeom prst="ellipse">
              <a:avLst/>
            </a:prstGeom>
            <a:grpFill/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pt-BR" sz="3200" b="1" i="1">
                <a:solidFill>
                  <a:srgbClr val="00574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3998" y="3277"/>
              <a:ext cx="1335" cy="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s-ES" altLang="en-US" b="1" dirty="0" err="1" smtClean="0">
                  <a:solidFill>
                    <a:srgbClr val="005740"/>
                  </a:solidFill>
                  <a:latin typeface="+mn-lt"/>
                </a:rPr>
                <a:t>Critérios</a:t>
              </a:r>
              <a:r>
                <a:rPr lang="es-ES" altLang="en-US" b="1" dirty="0" smtClean="0">
                  <a:solidFill>
                    <a:srgbClr val="005740"/>
                  </a:solidFill>
                  <a:latin typeface="+mn-lt"/>
                </a:rPr>
                <a:t> </a:t>
              </a:r>
              <a:r>
                <a:rPr lang="es-ES" altLang="en-US" b="1" dirty="0">
                  <a:solidFill>
                    <a:srgbClr val="005740"/>
                  </a:solidFill>
                  <a:latin typeface="+mn-lt"/>
                </a:rPr>
                <a:t/>
              </a:r>
              <a:br>
                <a:rPr lang="es-ES" altLang="en-US" b="1" dirty="0">
                  <a:solidFill>
                    <a:srgbClr val="005740"/>
                  </a:solidFill>
                  <a:latin typeface="+mn-lt"/>
                </a:rPr>
              </a:br>
              <a:r>
                <a:rPr lang="es-ES" altLang="en-US" b="1" dirty="0" smtClean="0">
                  <a:solidFill>
                    <a:srgbClr val="005740"/>
                  </a:solidFill>
                  <a:latin typeface="+mn-lt"/>
                </a:rPr>
                <a:t>Microbiológicos</a:t>
              </a:r>
              <a:endParaRPr lang="en-US" altLang="en-US" b="1" dirty="0">
                <a:solidFill>
                  <a:srgbClr val="005740"/>
                </a:solidFill>
                <a:latin typeface="+mn-lt"/>
              </a:endParaRPr>
            </a:p>
          </p:txBody>
        </p:sp>
      </p:grpSp>
      <p:sp>
        <p:nvSpPr>
          <p:cNvPr id="22" name="Seta para a direita 8"/>
          <p:cNvSpPr>
            <a:spLocks noChangeArrowheads="1"/>
          </p:cNvSpPr>
          <p:nvPr/>
        </p:nvSpPr>
        <p:spPr bwMode="auto">
          <a:xfrm>
            <a:off x="4014895" y="4724468"/>
            <a:ext cx="501037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" y="115888"/>
            <a:ext cx="9144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Gestão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do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Microbiológico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892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1" y="2502918"/>
            <a:ext cx="9143999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Avaliação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quantitativa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de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risco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baseia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-se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em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distribuições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e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probabiblidades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</a:t>
            </a:r>
          </a:p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A lei é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binária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: “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seguro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”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ou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“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não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seguro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” </a:t>
            </a:r>
          </a:p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Pode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levar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em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conta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a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variabilidade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, mas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ao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final </a:t>
            </a:r>
            <a:r>
              <a:rPr kumimoji="1" lang="en-GB" altLang="es-CL" sz="2400" b="1" dirty="0">
                <a:solidFill>
                  <a:srgbClr val="005740"/>
                </a:solidFill>
                <a:cs typeface="Arial" panose="020B0604020202020204" pitchFamily="34" charset="0"/>
              </a:rPr>
              <a:t>da </a:t>
            </a:r>
            <a:r>
              <a:rPr kumimoji="1" lang="en-GB" altLang="es-CL" sz="2400" b="1" dirty="0" err="1">
                <a:solidFill>
                  <a:srgbClr val="005740"/>
                </a:solidFill>
                <a:cs typeface="Arial" panose="020B0604020202020204" pitchFamily="34" charset="0"/>
              </a:rPr>
              <a:t>avaliação</a:t>
            </a:r>
            <a:r>
              <a:rPr kumimoji="1" lang="en-GB" altLang="es-CL" sz="2400" b="1" dirty="0">
                <a:solidFill>
                  <a:srgbClr val="005740"/>
                </a:solidFill>
                <a:cs typeface="Arial" panose="020B0604020202020204" pitchFamily="34" charset="0"/>
              </a:rPr>
              <a:t> de </a:t>
            </a:r>
            <a:r>
              <a:rPr kumimoji="1" lang="en-GB" altLang="es-CL" sz="2400" b="1" dirty="0" err="1">
                <a:solidFill>
                  <a:srgbClr val="005740"/>
                </a:solidFill>
                <a:cs typeface="Arial" panose="020B0604020202020204" pitchFamily="34" charset="0"/>
              </a:rPr>
              <a:t>risco</a:t>
            </a:r>
            <a:r>
              <a:rPr kumimoji="1" lang="en-GB" altLang="es-CL" sz="2400" b="1" dirty="0">
                <a:solidFill>
                  <a:srgbClr val="005740"/>
                </a:solidFill>
                <a:cs typeface="Arial" panose="020B0604020202020204" pitchFamily="34" charset="0"/>
              </a:rPr>
              <a:t> </a:t>
            </a:r>
            <a:r>
              <a:rPr kumimoji="1" lang="en-GB" altLang="es-CL" sz="2400" b="1" dirty="0" err="1">
                <a:solidFill>
                  <a:srgbClr val="005740"/>
                </a:solidFill>
                <a:cs typeface="Arial" panose="020B0604020202020204" pitchFamily="34" charset="0"/>
              </a:rPr>
              <a:t>é</a:t>
            </a:r>
            <a:r>
              <a:rPr kumimoji="1" lang="en-GB" altLang="es-CL" sz="2400" b="1" dirty="0">
                <a:solidFill>
                  <a:srgbClr val="005740"/>
                </a:solidFill>
                <a:cs typeface="Arial" panose="020B0604020202020204" pitchFamily="34" charset="0"/>
              </a:rPr>
              <a:t>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preciso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decidir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“sim”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ou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“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não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” </a:t>
            </a:r>
          </a:p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O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estabelecimento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do rigor para um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sistema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de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controle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(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critério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)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não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tem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sentido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se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não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for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poss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í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vel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</a:t>
            </a:r>
            <a:r>
              <a:rPr kumimoji="1" lang="en-GB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verificá</a:t>
            </a:r>
            <a:r>
              <a:rPr kumimoji="1" lang="en-GB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-lo </a:t>
            </a:r>
            <a:endParaRPr kumimoji="1" lang="en-GB" altLang="es-CL" sz="2400" b="1" dirty="0">
              <a:solidFill>
                <a:srgbClr val="00574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 Box 61"/>
          <p:cNvSpPr txBox="1">
            <a:spLocks noChangeArrowheads="1"/>
          </p:cNvSpPr>
          <p:nvPr/>
        </p:nvSpPr>
        <p:spPr bwMode="auto">
          <a:xfrm>
            <a:off x="0" y="612628"/>
            <a:ext cx="9121097" cy="584200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Desafios</a:t>
            </a:r>
            <a:r>
              <a:rPr lang="en-GB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da </a:t>
            </a:r>
            <a:r>
              <a:rPr lang="en-GB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Gestão</a:t>
            </a:r>
            <a:r>
              <a:rPr lang="en-GB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de </a:t>
            </a:r>
            <a:r>
              <a:rPr lang="en-GB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Riscos</a:t>
            </a:r>
            <a:endParaRPr lang="en-GB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  <p:pic>
        <p:nvPicPr>
          <p:cNvPr id="9" name="Picture 18" descr="http://varandablog.files.wordpress.com/2008/10/duvid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665">
            <a:off x="7106376" y="780332"/>
            <a:ext cx="2203972" cy="159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12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/>
          <p:cNvSpPr txBox="1"/>
          <p:nvPr/>
        </p:nvSpPr>
        <p:spPr>
          <a:xfrm>
            <a:off x="5292080" y="548680"/>
            <a:ext cx="349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Equipe</a:t>
            </a:r>
            <a:endParaRPr lang="fr-FR" sz="3600" b="1" i="1" dirty="0">
              <a:ln w="12700">
                <a:solidFill>
                  <a:srgbClr val="005740"/>
                </a:solidFill>
                <a:prstDash val="solid"/>
              </a:ln>
              <a:solidFill>
                <a:srgbClr val="00574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844646" y="2048651"/>
            <a:ext cx="828092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 smtClean="0">
                <a:solidFill>
                  <a:srgbClr val="006600"/>
                </a:solidFill>
              </a:rPr>
              <a:t>26 </a:t>
            </a:r>
            <a:r>
              <a:rPr lang="en-US" sz="2400" b="1" dirty="0" err="1" smtClean="0">
                <a:solidFill>
                  <a:srgbClr val="006600"/>
                </a:solidFill>
              </a:rPr>
              <a:t>Professores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000" b="1" dirty="0">
                <a:solidFill>
                  <a:srgbClr val="006600"/>
                </a:solidFill>
              </a:rPr>
              <a:t>	</a:t>
            </a:r>
            <a:endParaRPr lang="en-US" sz="2000" b="1" dirty="0" smtClean="0">
              <a:solidFill>
                <a:srgbClr val="00660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400" b="1" dirty="0" smtClean="0">
                <a:solidFill>
                  <a:srgbClr val="006600"/>
                </a:solidFill>
              </a:rPr>
              <a:t>18 </a:t>
            </a:r>
            <a:r>
              <a:rPr lang="en-US" sz="2400" b="1" dirty="0" err="1" smtClean="0">
                <a:solidFill>
                  <a:srgbClr val="006600"/>
                </a:solidFill>
              </a:rPr>
              <a:t>Pós-doutores</a:t>
            </a:r>
            <a:endParaRPr lang="en-US" sz="2400" b="1" dirty="0" smtClean="0">
              <a:solidFill>
                <a:srgbClr val="006600"/>
              </a:solidFill>
            </a:endParaRPr>
          </a:p>
          <a:p>
            <a:pPr>
              <a:lnSpc>
                <a:spcPct val="200000"/>
              </a:lnSpc>
            </a:pPr>
            <a:r>
              <a:rPr lang="en-US" sz="2400" b="1" dirty="0" smtClean="0">
                <a:solidFill>
                  <a:srgbClr val="006600"/>
                </a:solidFill>
              </a:rPr>
              <a:t>c.a. 100 </a:t>
            </a:r>
            <a:r>
              <a:rPr lang="en-US" sz="2400" b="1" dirty="0" err="1" smtClean="0">
                <a:solidFill>
                  <a:srgbClr val="006600"/>
                </a:solidFill>
              </a:rPr>
              <a:t>pós-graduandos</a:t>
            </a:r>
            <a:r>
              <a:rPr lang="en-US" sz="2400" b="1" dirty="0" smtClean="0">
                <a:solidFill>
                  <a:srgbClr val="006600"/>
                </a:solidFill>
              </a:rPr>
              <a:t> (M e D)</a:t>
            </a:r>
          </a:p>
          <a:p>
            <a:pPr>
              <a:lnSpc>
                <a:spcPct val="200000"/>
              </a:lnSpc>
            </a:pPr>
            <a:r>
              <a:rPr lang="en-US" sz="2400" b="1" dirty="0" smtClean="0">
                <a:solidFill>
                  <a:srgbClr val="006600"/>
                </a:solidFill>
              </a:rPr>
              <a:t>c.a. 25 </a:t>
            </a:r>
            <a:r>
              <a:rPr lang="en-US" sz="2400" b="1" dirty="0" err="1" smtClean="0">
                <a:solidFill>
                  <a:srgbClr val="006600"/>
                </a:solidFill>
              </a:rPr>
              <a:t>técnicos</a:t>
            </a:r>
            <a:r>
              <a:rPr lang="en-US" sz="2400" b="1" dirty="0" smtClean="0">
                <a:solidFill>
                  <a:srgbClr val="006600"/>
                </a:solidFill>
              </a:rPr>
              <a:t> e </a:t>
            </a:r>
            <a:r>
              <a:rPr lang="en-US" sz="2400" b="1" dirty="0" err="1" smtClean="0">
                <a:solidFill>
                  <a:srgbClr val="006600"/>
                </a:solidFill>
              </a:rPr>
              <a:t>funcionários</a:t>
            </a:r>
            <a:r>
              <a:rPr lang="en-US" sz="2400" b="1" dirty="0" smtClean="0">
                <a:solidFill>
                  <a:srgbClr val="006600"/>
                </a:solidFill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</a:rPr>
              <a:t>administrativos</a:t>
            </a:r>
            <a:endParaRPr lang="en-US" sz="2400" b="1" dirty="0" smtClean="0">
              <a:solidFill>
                <a:srgbClr val="006600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5326748" y="1700808"/>
            <a:ext cx="3208676" cy="2166898"/>
            <a:chOff x="5580112" y="3573502"/>
            <a:chExt cx="3208676" cy="2166898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80112" y="3573502"/>
              <a:ext cx="3208676" cy="2166898"/>
            </a:xfrm>
            <a:prstGeom prst="rect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</p:pic>
        <p:sp>
          <p:nvSpPr>
            <p:cNvPr id="6" name="Oval 5"/>
            <p:cNvSpPr/>
            <p:nvPr/>
          </p:nvSpPr>
          <p:spPr>
            <a:xfrm>
              <a:off x="7734409" y="4834639"/>
              <a:ext cx="423192" cy="37664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Oval 6"/>
            <p:cNvSpPr/>
            <p:nvPr/>
          </p:nvSpPr>
          <p:spPr>
            <a:xfrm>
              <a:off x="7575407" y="4548939"/>
              <a:ext cx="216024" cy="2160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Oval 7"/>
            <p:cNvSpPr/>
            <p:nvPr/>
          </p:nvSpPr>
          <p:spPr>
            <a:xfrm>
              <a:off x="7734408" y="4277335"/>
              <a:ext cx="293975" cy="27160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Oval 8"/>
            <p:cNvSpPr/>
            <p:nvPr/>
          </p:nvSpPr>
          <p:spPr>
            <a:xfrm>
              <a:off x="8028384" y="5139690"/>
              <a:ext cx="129218" cy="141274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Oval 9"/>
            <p:cNvSpPr/>
            <p:nvPr/>
          </p:nvSpPr>
          <p:spPr>
            <a:xfrm>
              <a:off x="7236295" y="4548939"/>
              <a:ext cx="161807" cy="1734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grpSp>
          <p:nvGrpSpPr>
            <p:cNvPr id="18" name="Grupo 17"/>
            <p:cNvGrpSpPr/>
            <p:nvPr/>
          </p:nvGrpSpPr>
          <p:grpSpPr>
            <a:xfrm>
              <a:off x="0" y="5882834"/>
              <a:ext cx="9144000" cy="975166"/>
              <a:chOff x="0" y="5882834"/>
              <a:chExt cx="9144000" cy="975166"/>
            </a:xfrm>
          </p:grpSpPr>
          <p:pic>
            <p:nvPicPr>
              <p:cNvPr id="20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6127" y="5882834"/>
                <a:ext cx="2160497" cy="975166"/>
              </a:xfrm>
              <a:prstGeom prst="rect">
                <a:avLst/>
              </a:prstGeom>
            </p:spPr>
          </p:pic>
          <p:cxnSp>
            <p:nvCxnSpPr>
              <p:cNvPr id="21" name="Conector reto 5"/>
              <p:cNvCxnSpPr/>
              <p:nvPr/>
            </p:nvCxnSpPr>
            <p:spPr>
              <a:xfrm>
                <a:off x="0" y="5949280"/>
                <a:ext cx="9144000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2" descr="USP Logotip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77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5"/>
          <p:cNvGrpSpPr>
            <a:grpSpLocks/>
          </p:cNvGrpSpPr>
          <p:nvPr/>
        </p:nvGrpSpPr>
        <p:grpSpPr bwMode="auto">
          <a:xfrm>
            <a:off x="1468437" y="1217048"/>
            <a:ext cx="6207125" cy="4449763"/>
            <a:chOff x="1785937" y="1930105"/>
            <a:chExt cx="6207125" cy="4449763"/>
          </a:xfrm>
        </p:grpSpPr>
        <p:sp>
          <p:nvSpPr>
            <p:cNvPr id="19" name="Oval 13"/>
            <p:cNvSpPr>
              <a:spLocks noChangeArrowheads="1"/>
            </p:cNvSpPr>
            <p:nvPr/>
          </p:nvSpPr>
          <p:spPr bwMode="auto">
            <a:xfrm>
              <a:off x="3514724" y="3898605"/>
              <a:ext cx="2565400" cy="2417763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Oval 10"/>
            <p:cNvSpPr>
              <a:spLocks noChangeArrowheads="1"/>
            </p:cNvSpPr>
            <p:nvPr/>
          </p:nvSpPr>
          <p:spPr bwMode="auto">
            <a:xfrm>
              <a:off x="4702174" y="2247605"/>
              <a:ext cx="2544763" cy="2416175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5791200" y="3167063"/>
              <a:ext cx="182808" cy="428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4049713" y="5103813"/>
              <a:ext cx="1858962" cy="428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10" name="Oval 18"/>
            <p:cNvSpPr>
              <a:spLocks noChangeArrowheads="1"/>
            </p:cNvSpPr>
            <p:nvPr/>
          </p:nvSpPr>
          <p:spPr bwMode="auto">
            <a:xfrm>
              <a:off x="2446337" y="2247605"/>
              <a:ext cx="2486025" cy="2405063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5741037" y="3733836"/>
              <a:ext cx="183476" cy="428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12" name="Rectangle 6"/>
            <p:cNvSpPr>
              <a:spLocks noChangeArrowheads="1"/>
            </p:cNvSpPr>
            <p:nvPr/>
          </p:nvSpPr>
          <p:spPr bwMode="auto">
            <a:xfrm>
              <a:off x="4117863" y="5443666"/>
              <a:ext cx="1732668" cy="428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</a:pPr>
              <a:endParaRPr lang="en-GB" altLang="en-US" sz="2200" b="1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1785937" y="1930105"/>
              <a:ext cx="6207125" cy="4449763"/>
            </a:xfrm>
            <a:prstGeom prst="ellips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Rectangle 8"/>
            <p:cNvSpPr>
              <a:spLocks noChangeArrowheads="1"/>
            </p:cNvSpPr>
            <p:nvPr/>
          </p:nvSpPr>
          <p:spPr bwMode="auto">
            <a:xfrm>
              <a:off x="5391882" y="2712142"/>
              <a:ext cx="1423339" cy="951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800" b="1" dirty="0" err="1">
                  <a:solidFill>
                    <a:srgbClr val="005740"/>
                  </a:solidFill>
                  <a:latin typeface="+mn-lt"/>
                </a:rPr>
                <a:t>Gestão</a:t>
              </a:r>
              <a:r>
                <a:rPr lang="en-GB" altLang="en-US" sz="2800" b="1" dirty="0">
                  <a:solidFill>
                    <a:srgbClr val="005740"/>
                  </a:solidFill>
                  <a:latin typeface="+mn-lt"/>
                </a:rPr>
                <a:t> </a:t>
              </a:r>
            </a:p>
            <a:p>
              <a:pPr algn="ctr" eaLnBrk="1" hangingPunct="1"/>
              <a:r>
                <a:rPr lang="en-GB" altLang="en-US" sz="2800" b="1" dirty="0">
                  <a:solidFill>
                    <a:srgbClr val="005740"/>
                  </a:solidFill>
                  <a:latin typeface="+mn-lt"/>
                </a:rPr>
                <a:t>do </a:t>
              </a:r>
              <a:r>
                <a:rPr lang="en-GB" altLang="en-US" sz="2800" b="1" dirty="0" err="1">
                  <a:solidFill>
                    <a:srgbClr val="005740"/>
                  </a:solidFill>
                  <a:latin typeface="+mn-lt"/>
                </a:rPr>
                <a:t>Risco</a:t>
              </a:r>
              <a:endParaRPr lang="en-GB" altLang="en-US" sz="2800" b="1" dirty="0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15" name="Rectangle 9"/>
            <p:cNvSpPr>
              <a:spLocks noChangeArrowheads="1"/>
            </p:cNvSpPr>
            <p:nvPr/>
          </p:nvSpPr>
          <p:spPr bwMode="auto">
            <a:xfrm>
              <a:off x="5416994" y="3582474"/>
              <a:ext cx="1877674" cy="459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  <a:buFontTx/>
                <a:buChar char="•"/>
              </a:pPr>
              <a:r>
                <a:rPr lang="en-GB" altLang="en-US" sz="2400" b="1">
                  <a:solidFill>
                    <a:srgbClr val="005740"/>
                  </a:solidFill>
                  <a:latin typeface="+mn-lt"/>
                </a:rPr>
                <a:t> </a:t>
              </a:r>
              <a:r>
                <a:rPr lang="en-GB" altLang="en-US" sz="2000" b="1">
                  <a:solidFill>
                    <a:srgbClr val="005740"/>
                  </a:solidFill>
                  <a:latin typeface="+mn-lt"/>
                </a:rPr>
                <a:t>Prático</a:t>
              </a:r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3603113" y="4740113"/>
              <a:ext cx="2257606" cy="9515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800" b="1">
                  <a:solidFill>
                    <a:srgbClr val="005740"/>
                  </a:solidFill>
                  <a:latin typeface="+mn-lt"/>
                </a:rPr>
                <a:t>Comunicação </a:t>
              </a:r>
            </a:p>
            <a:p>
              <a:pPr algn="ctr" eaLnBrk="1" hangingPunct="1"/>
              <a:r>
                <a:rPr lang="en-GB" altLang="en-US" sz="2800" b="1">
                  <a:solidFill>
                    <a:srgbClr val="005740"/>
                  </a:solidFill>
                  <a:latin typeface="+mn-lt"/>
                </a:rPr>
                <a:t>do Risco</a:t>
              </a:r>
            </a:p>
          </p:txBody>
        </p:sp>
        <p:sp>
          <p:nvSpPr>
            <p:cNvPr id="18" name="Rectangle 12"/>
            <p:cNvSpPr>
              <a:spLocks noChangeArrowheads="1"/>
            </p:cNvSpPr>
            <p:nvPr/>
          </p:nvSpPr>
          <p:spPr bwMode="auto">
            <a:xfrm>
              <a:off x="4097148" y="5552983"/>
              <a:ext cx="1405963" cy="397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buClr>
                  <a:schemeClr val="tx2"/>
                </a:buClr>
                <a:buFontTx/>
                <a:buChar char="•"/>
              </a:pPr>
              <a:r>
                <a:rPr lang="en-GB" altLang="en-US" sz="2000" b="1">
                  <a:solidFill>
                    <a:srgbClr val="005740"/>
                  </a:solidFill>
                  <a:latin typeface="+mn-lt"/>
                </a:rPr>
                <a:t> Interativo</a:t>
              </a:r>
            </a:p>
          </p:txBody>
        </p:sp>
        <p:sp>
          <p:nvSpPr>
            <p:cNvPr id="20" name="Rectangle 14"/>
            <p:cNvSpPr>
              <a:spLocks noChangeArrowheads="1"/>
            </p:cNvSpPr>
            <p:nvPr/>
          </p:nvSpPr>
          <p:spPr bwMode="auto">
            <a:xfrm>
              <a:off x="2716636" y="2692521"/>
              <a:ext cx="1936860" cy="951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2800" b="1" dirty="0" err="1">
                  <a:solidFill>
                    <a:srgbClr val="005740"/>
                  </a:solidFill>
                  <a:latin typeface="+mn-lt"/>
                </a:rPr>
                <a:t>Avaliação</a:t>
              </a:r>
              <a:endParaRPr lang="en-GB" altLang="en-US" sz="2800" b="1" dirty="0">
                <a:solidFill>
                  <a:srgbClr val="005740"/>
                </a:solidFill>
                <a:latin typeface="+mn-lt"/>
              </a:endParaRPr>
            </a:p>
            <a:p>
              <a:pPr algn="ctr" eaLnBrk="1" hangingPunct="1"/>
              <a:r>
                <a:rPr lang="en-GB" altLang="en-US" sz="2800" b="1" dirty="0" smtClean="0">
                  <a:solidFill>
                    <a:srgbClr val="005740"/>
                  </a:solidFill>
                  <a:latin typeface="+mn-lt"/>
                </a:rPr>
                <a:t>do </a:t>
              </a:r>
              <a:r>
                <a:rPr lang="en-GB" altLang="en-US" sz="2800" b="1" dirty="0" err="1">
                  <a:solidFill>
                    <a:srgbClr val="005740"/>
                  </a:solidFill>
                  <a:latin typeface="+mn-lt"/>
                </a:rPr>
                <a:t>Risco</a:t>
              </a:r>
              <a:endParaRPr lang="en-GB" altLang="en-US" sz="2800" b="1" dirty="0">
                <a:solidFill>
                  <a:srgbClr val="005740"/>
                </a:solidFill>
                <a:latin typeface="+mn-lt"/>
              </a:endParaRPr>
            </a:p>
          </p:txBody>
        </p:sp>
        <p:grpSp>
          <p:nvGrpSpPr>
            <p:cNvPr id="21" name="Group 15"/>
            <p:cNvGrpSpPr>
              <a:grpSpLocks/>
            </p:cNvGrpSpPr>
            <p:nvPr/>
          </p:nvGrpSpPr>
          <p:grpSpPr bwMode="auto">
            <a:xfrm>
              <a:off x="2636735" y="3583113"/>
              <a:ext cx="1408880" cy="665074"/>
              <a:chOff x="1732" y="1962"/>
              <a:chExt cx="1562" cy="503"/>
            </a:xfrm>
          </p:grpSpPr>
          <p:sp>
            <p:nvSpPr>
              <p:cNvPr id="25" name="Rectangle 16"/>
              <p:cNvSpPr>
                <a:spLocks noChangeArrowheads="1"/>
              </p:cNvSpPr>
              <p:nvPr/>
            </p:nvSpPr>
            <p:spPr bwMode="auto">
              <a:xfrm>
                <a:off x="1732" y="2141"/>
                <a:ext cx="203" cy="3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chemeClr val="tx2"/>
                  </a:buClr>
                </a:pPr>
                <a:endParaRPr lang="en-GB" altLang="en-US" sz="2200" b="1">
                  <a:solidFill>
                    <a:srgbClr val="005740"/>
                  </a:solidFill>
                  <a:latin typeface="+mn-lt"/>
                </a:endParaRPr>
              </a:p>
            </p:txBody>
          </p:sp>
          <p:sp>
            <p:nvSpPr>
              <p:cNvPr id="26" name="Rectangle 17"/>
              <p:cNvSpPr>
                <a:spLocks noChangeArrowheads="1"/>
              </p:cNvSpPr>
              <p:nvPr/>
            </p:nvSpPr>
            <p:spPr bwMode="auto">
              <a:xfrm>
                <a:off x="1732" y="1962"/>
                <a:ext cx="1562" cy="3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buClr>
                    <a:schemeClr val="tx2"/>
                  </a:buClr>
                  <a:buFontTx/>
                  <a:buChar char="•"/>
                </a:pPr>
                <a:r>
                  <a:rPr lang="en-GB" altLang="en-US" sz="2400" b="1">
                    <a:solidFill>
                      <a:srgbClr val="005740"/>
                    </a:solidFill>
                    <a:latin typeface="+mn-lt"/>
                  </a:rPr>
                  <a:t> </a:t>
                </a:r>
                <a:r>
                  <a:rPr lang="en-GB" altLang="en-US" sz="2000" b="1">
                    <a:solidFill>
                      <a:srgbClr val="005740"/>
                    </a:solidFill>
                    <a:latin typeface="+mn-lt"/>
                  </a:rPr>
                  <a:t>Científico</a:t>
                </a:r>
              </a:p>
            </p:txBody>
          </p:sp>
        </p:grp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flipV="1">
              <a:off x="5057774" y="3947818"/>
              <a:ext cx="525463" cy="625475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4392612" y="3736680"/>
              <a:ext cx="852487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H="1" flipV="1">
              <a:off x="4017962" y="3950993"/>
              <a:ext cx="587375" cy="57308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 type="arrow" w="med" len="med"/>
              <a:tailEnd type="arrow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-69056" y="113892"/>
            <a:ext cx="921305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Análise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Microbiológico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8" y="4524803"/>
            <a:ext cx="1308224" cy="10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5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489573" y="2549073"/>
            <a:ext cx="9143999" cy="245276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lang="pt-BR" sz="2400" b="1" dirty="0" smtClean="0">
                <a:solidFill>
                  <a:srgbClr val="005740"/>
                </a:solidFill>
              </a:rPr>
              <a:t>Educação </a:t>
            </a:r>
            <a:r>
              <a:rPr lang="pt-BR" sz="2400" b="1" dirty="0">
                <a:solidFill>
                  <a:srgbClr val="005740"/>
                </a:solidFill>
              </a:rPr>
              <a:t>e </a:t>
            </a:r>
            <a:r>
              <a:rPr lang="pt-BR" sz="2400" b="1" dirty="0" smtClean="0">
                <a:solidFill>
                  <a:srgbClr val="005740"/>
                </a:solidFill>
              </a:rPr>
              <a:t>informação</a:t>
            </a:r>
          </a:p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lang="pt-BR" sz="2400" b="1" dirty="0" smtClean="0">
                <a:solidFill>
                  <a:srgbClr val="005740"/>
                </a:solidFill>
              </a:rPr>
              <a:t>Aprimoramento </a:t>
            </a:r>
            <a:r>
              <a:rPr lang="pt-BR" sz="2400" b="1" dirty="0">
                <a:solidFill>
                  <a:srgbClr val="005740"/>
                </a:solidFill>
              </a:rPr>
              <a:t>do conhecimento </a:t>
            </a:r>
            <a:r>
              <a:rPr lang="pt-BR" sz="2400" b="1" dirty="0" smtClean="0">
                <a:solidFill>
                  <a:srgbClr val="005740"/>
                </a:solidFill>
              </a:rPr>
              <a:t>público</a:t>
            </a:r>
          </a:p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lang="pt-BR" sz="2400" b="1" dirty="0" smtClean="0">
                <a:solidFill>
                  <a:srgbClr val="005740"/>
                </a:solidFill>
              </a:rPr>
              <a:t>Mudança </a:t>
            </a:r>
            <a:r>
              <a:rPr lang="pt-BR" sz="2400" b="1" dirty="0">
                <a:solidFill>
                  <a:srgbClr val="005740"/>
                </a:solidFill>
              </a:rPr>
              <a:t>de comportamento e ações </a:t>
            </a:r>
            <a:r>
              <a:rPr lang="pt-BR" sz="2400" b="1" dirty="0" smtClean="0">
                <a:solidFill>
                  <a:srgbClr val="005740"/>
                </a:solidFill>
              </a:rPr>
              <a:t>preventivas</a:t>
            </a:r>
          </a:p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lang="pt-BR" sz="2400" b="1" dirty="0" smtClean="0">
                <a:solidFill>
                  <a:srgbClr val="005740"/>
                </a:solidFill>
              </a:rPr>
              <a:t>Metas </a:t>
            </a:r>
            <a:r>
              <a:rPr lang="pt-BR" sz="2400" b="1" dirty="0">
                <a:solidFill>
                  <a:srgbClr val="005740"/>
                </a:solidFill>
              </a:rPr>
              <a:t>de cunho </a:t>
            </a:r>
            <a:r>
              <a:rPr lang="pt-BR" sz="2400" b="1" dirty="0" smtClean="0">
                <a:solidFill>
                  <a:srgbClr val="005740"/>
                </a:solidFill>
              </a:rPr>
              <a:t>legal</a:t>
            </a:r>
          </a:p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lang="pt-BR" sz="2400" b="1" dirty="0">
                <a:solidFill>
                  <a:srgbClr val="005740"/>
                </a:solidFill>
              </a:rPr>
              <a:t>R</a:t>
            </a:r>
            <a:r>
              <a:rPr lang="pt-BR" sz="2400" b="1" dirty="0" smtClean="0">
                <a:solidFill>
                  <a:srgbClr val="005740"/>
                </a:solidFill>
              </a:rPr>
              <a:t>esolução </a:t>
            </a:r>
            <a:r>
              <a:rPr lang="pt-BR" sz="2400" b="1" dirty="0">
                <a:solidFill>
                  <a:srgbClr val="005740"/>
                </a:solidFill>
              </a:rPr>
              <a:t>de problemas e conflitos </a:t>
            </a:r>
            <a:endParaRPr kumimoji="1" lang="en-GB" altLang="es-CL" sz="2400" b="1" dirty="0">
              <a:solidFill>
                <a:srgbClr val="00574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 Box 61"/>
          <p:cNvSpPr txBox="1">
            <a:spLocks noChangeArrowheads="1"/>
          </p:cNvSpPr>
          <p:nvPr/>
        </p:nvSpPr>
        <p:spPr bwMode="auto">
          <a:xfrm>
            <a:off x="0" y="612628"/>
            <a:ext cx="9121097" cy="584200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Desafios</a:t>
            </a:r>
            <a:r>
              <a:rPr lang="en-GB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da </a:t>
            </a:r>
            <a:r>
              <a:rPr lang="en-GB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Comunica</a:t>
            </a:r>
            <a:r>
              <a:rPr 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ção</a:t>
            </a:r>
            <a:r>
              <a:rPr lang="en-GB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de </a:t>
            </a:r>
            <a:r>
              <a:rPr lang="en-GB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Riscos</a:t>
            </a:r>
            <a:endParaRPr lang="en-GB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  <p:pic>
        <p:nvPicPr>
          <p:cNvPr id="9" name="Picture 18" descr="http://varandablog.files.wordpress.com/2008/10/duvid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665">
            <a:off x="6627333" y="4177168"/>
            <a:ext cx="2203972" cy="159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1"/>
          <p:cNvSpPr txBox="1">
            <a:spLocks noChangeArrowheads="1"/>
          </p:cNvSpPr>
          <p:nvPr/>
        </p:nvSpPr>
        <p:spPr bwMode="auto">
          <a:xfrm>
            <a:off x="395537" y="1732049"/>
            <a:ext cx="2016224" cy="584200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Objetivos</a:t>
            </a:r>
            <a:endParaRPr lang="en-GB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02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610951" y="2053367"/>
            <a:ext cx="8281529" cy="1210326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457200">
              <a:lnSpc>
                <a:spcPct val="100000"/>
              </a:lnSpc>
              <a:buClr>
                <a:srgbClr val="005740"/>
              </a:buClr>
              <a:buFont typeface="+mj-lt"/>
              <a:buAutoNum type="arabicPeriod"/>
            </a:pPr>
            <a:r>
              <a:rPr lang="pt-BR" sz="2400" b="1" dirty="0" smtClean="0">
                <a:solidFill>
                  <a:srgbClr val="005740"/>
                </a:solidFill>
              </a:rPr>
              <a:t>Compreender o </a:t>
            </a:r>
            <a:r>
              <a:rPr lang="pt-BR" sz="2400" b="1" dirty="0" err="1" smtClean="0">
                <a:solidFill>
                  <a:srgbClr val="005740"/>
                </a:solidFill>
              </a:rPr>
              <a:t>n</a:t>
            </a:r>
            <a:r>
              <a:rPr lang="en-US" sz="2400" b="1" dirty="0" err="1" smtClean="0">
                <a:solidFill>
                  <a:srgbClr val="005740"/>
                </a:solidFill>
              </a:rPr>
              <a:t>í</a:t>
            </a:r>
            <a:r>
              <a:rPr lang="pt-BR" sz="2400" b="1" dirty="0" err="1" smtClean="0">
                <a:solidFill>
                  <a:srgbClr val="005740"/>
                </a:solidFill>
              </a:rPr>
              <a:t>vel</a:t>
            </a:r>
            <a:r>
              <a:rPr lang="pt-BR" sz="2400" b="1" dirty="0" smtClean="0">
                <a:solidFill>
                  <a:srgbClr val="005740"/>
                </a:solidFill>
              </a:rPr>
              <a:t> de entendimento de quem recebe a comunica</a:t>
            </a:r>
            <a:r>
              <a:rPr lang="en-US" sz="2400" b="1" dirty="0" err="1" smtClean="0">
                <a:solidFill>
                  <a:srgbClr val="005740"/>
                </a:solidFill>
              </a:rPr>
              <a:t>ção</a:t>
            </a:r>
            <a:endParaRPr lang="en-US" sz="2400" b="1" dirty="0" smtClean="0">
              <a:solidFill>
                <a:srgbClr val="005740"/>
              </a:solidFill>
            </a:endParaRPr>
          </a:p>
          <a:p>
            <a:pPr marL="800100" lvl="1" indent="-457200">
              <a:lnSpc>
                <a:spcPct val="100000"/>
              </a:lnSpc>
              <a:buClr>
                <a:srgbClr val="005740"/>
              </a:buClr>
              <a:buFont typeface="+mj-lt"/>
              <a:buAutoNum type="arabicPeriod"/>
            </a:pPr>
            <a:r>
              <a:rPr lang="pt-BR" sz="2400" b="1" dirty="0" smtClean="0">
                <a:solidFill>
                  <a:srgbClr val="005740"/>
                </a:solidFill>
              </a:rPr>
              <a:t>Informar corretamente, sem alarmar</a:t>
            </a:r>
          </a:p>
          <a:p>
            <a:pPr marL="800100" lvl="1" indent="-457200">
              <a:lnSpc>
                <a:spcPct val="100000"/>
              </a:lnSpc>
              <a:buClr>
                <a:srgbClr val="005740"/>
              </a:buClr>
              <a:buFont typeface="+mj-lt"/>
              <a:buAutoNum type="arabicPeriod"/>
            </a:pPr>
            <a:r>
              <a:rPr kumimoji="1" lang="pt-BR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Informar de forma a atingir o objetivo da comunica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ção</a:t>
            </a:r>
            <a:endParaRPr kumimoji="1" lang="en-GB" altLang="es-CL" sz="2400" b="1" dirty="0">
              <a:solidFill>
                <a:srgbClr val="005740"/>
              </a:solidFill>
              <a:cs typeface="Arial" panose="020B0604020202020204" pitchFamily="34" charset="0"/>
            </a:endParaRPr>
          </a:p>
        </p:txBody>
      </p:sp>
      <p:sp>
        <p:nvSpPr>
          <p:cNvPr id="18" name="Text Box 61"/>
          <p:cNvSpPr txBox="1">
            <a:spLocks noChangeArrowheads="1"/>
          </p:cNvSpPr>
          <p:nvPr/>
        </p:nvSpPr>
        <p:spPr bwMode="auto">
          <a:xfrm>
            <a:off x="0" y="612628"/>
            <a:ext cx="9121097" cy="584200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Desafios</a:t>
            </a:r>
            <a:r>
              <a:rPr lang="en-GB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da </a:t>
            </a:r>
            <a:r>
              <a:rPr lang="en-GB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Comunica</a:t>
            </a:r>
            <a:r>
              <a:rPr 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ção</a:t>
            </a:r>
            <a:r>
              <a:rPr lang="en-GB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de </a:t>
            </a:r>
            <a:r>
              <a:rPr lang="en-GB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Riscos</a:t>
            </a:r>
            <a:endParaRPr lang="en-GB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  <p:pic>
        <p:nvPicPr>
          <p:cNvPr id="9" name="Picture 18" descr="http://varandablog.files.wordpress.com/2008/10/duvid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665">
            <a:off x="7065812" y="4189870"/>
            <a:ext cx="2203972" cy="159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1"/>
          <p:cNvSpPr txBox="1">
            <a:spLocks noChangeArrowheads="1"/>
          </p:cNvSpPr>
          <p:nvPr/>
        </p:nvSpPr>
        <p:spPr bwMode="auto">
          <a:xfrm>
            <a:off x="286489" y="1464125"/>
            <a:ext cx="4769969" cy="461665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Dificuldades</a:t>
            </a:r>
            <a:r>
              <a:rPr lang="en-US" sz="24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para o </a:t>
            </a:r>
            <a:r>
              <a:rPr lang="en-US" sz="24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comunicador</a:t>
            </a:r>
            <a:r>
              <a:rPr lang="en-US" sz="24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endParaRPr lang="en-GB" sz="24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  <p:sp>
        <p:nvSpPr>
          <p:cNvPr id="11" name="Text Box 61"/>
          <p:cNvSpPr txBox="1">
            <a:spLocks noChangeArrowheads="1"/>
          </p:cNvSpPr>
          <p:nvPr/>
        </p:nvSpPr>
        <p:spPr bwMode="auto">
          <a:xfrm>
            <a:off x="361010" y="3843648"/>
            <a:ext cx="4769969" cy="461665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Dificuldades</a:t>
            </a:r>
            <a:r>
              <a:rPr lang="en-US" sz="24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para o ”</a:t>
            </a:r>
            <a:r>
              <a:rPr lang="en-US" sz="24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comunicado</a:t>
            </a:r>
            <a:r>
              <a:rPr lang="en-US" sz="24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”</a:t>
            </a:r>
            <a:endParaRPr lang="en-GB" sz="24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86155" y="4384422"/>
            <a:ext cx="8434835" cy="1210326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lang="pt-BR" sz="2400" b="1" dirty="0" smtClean="0">
                <a:solidFill>
                  <a:srgbClr val="005740"/>
                </a:solidFill>
              </a:rPr>
              <a:t>Entender o conceito de </a:t>
            </a:r>
            <a:r>
              <a:rPr lang="en-US" sz="2400" b="1" dirty="0" smtClean="0">
                <a:solidFill>
                  <a:srgbClr val="005740"/>
                </a:solidFill>
              </a:rPr>
              <a:t>”</a:t>
            </a:r>
            <a:r>
              <a:rPr lang="en-US" sz="2400" b="1" dirty="0" err="1" smtClean="0">
                <a:solidFill>
                  <a:srgbClr val="005740"/>
                </a:solidFill>
              </a:rPr>
              <a:t>risco</a:t>
            </a:r>
            <a:r>
              <a:rPr lang="en-US" sz="2400" b="1" dirty="0" smtClean="0">
                <a:solidFill>
                  <a:srgbClr val="005740"/>
                </a:solidFill>
              </a:rPr>
              <a:t>”</a:t>
            </a:r>
            <a:endParaRPr lang="pt-BR" sz="2400" b="1" dirty="0" smtClean="0">
              <a:solidFill>
                <a:srgbClr val="005740"/>
              </a:solidFill>
            </a:endParaRPr>
          </a:p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Assumir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que a 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responsabilidade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do 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risco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é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dele</a:t>
            </a:r>
          </a:p>
          <a:p>
            <a:pPr marL="800100" lvl="1" indent="-457200">
              <a:spcAft>
                <a:spcPts val="600"/>
              </a:spcAft>
              <a:buClr>
                <a:srgbClr val="005740"/>
              </a:buClr>
              <a:buFont typeface="+mj-lt"/>
              <a:buAutoNum type="arabicPeriod"/>
            </a:pP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Confiar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na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informação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</a:t>
            </a:r>
            <a:r>
              <a:rPr kumimoji="1" lang="en-US" altLang="es-CL" sz="2400" b="1" dirty="0" err="1" smtClean="0">
                <a:solidFill>
                  <a:srgbClr val="005740"/>
                </a:solidFill>
                <a:cs typeface="Arial" panose="020B0604020202020204" pitchFamily="34" charset="0"/>
              </a:rPr>
              <a:t>recebida</a:t>
            </a:r>
            <a:r>
              <a:rPr kumimoji="1" lang="en-US" altLang="es-CL" sz="2400" b="1" dirty="0" smtClean="0">
                <a:solidFill>
                  <a:srgbClr val="005740"/>
                </a:solidFill>
                <a:cs typeface="Arial" panose="020B0604020202020204" pitchFamily="34" charset="0"/>
              </a:rPr>
              <a:t> </a:t>
            </a:r>
            <a:endParaRPr kumimoji="1" lang="en-GB" altLang="es-CL" sz="2400" b="1" dirty="0">
              <a:solidFill>
                <a:srgbClr val="00574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17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61"/>
          <p:cNvSpPr txBox="1">
            <a:spLocks noChangeArrowheads="1"/>
          </p:cNvSpPr>
          <p:nvPr/>
        </p:nvSpPr>
        <p:spPr bwMode="auto">
          <a:xfrm>
            <a:off x="0" y="612628"/>
            <a:ext cx="9121097" cy="584200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Desafios</a:t>
            </a:r>
            <a:r>
              <a:rPr lang="en-GB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da </a:t>
            </a:r>
            <a:r>
              <a:rPr lang="en-GB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Comunica</a:t>
            </a:r>
            <a:r>
              <a:rPr 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ção</a:t>
            </a:r>
            <a:r>
              <a:rPr lang="en-GB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de </a:t>
            </a:r>
            <a:r>
              <a:rPr lang="en-GB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Riscos</a:t>
            </a:r>
            <a:endParaRPr lang="en-GB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  <p:pic>
        <p:nvPicPr>
          <p:cNvPr id="9" name="Picture 18" descr="http://varandablog.files.wordpress.com/2008/10/duvid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1665">
            <a:off x="3068934" y="4390517"/>
            <a:ext cx="2203972" cy="159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254683"/>
            <a:ext cx="9144000" cy="1732359"/>
          </a:xfrm>
          <a:prstGeom prst="rect">
            <a:avLst/>
          </a:prstGeom>
        </p:spPr>
      </p:pic>
      <p:sp>
        <p:nvSpPr>
          <p:cNvPr id="14" name="Text Box 61"/>
          <p:cNvSpPr txBox="1">
            <a:spLocks noChangeArrowheads="1"/>
          </p:cNvSpPr>
          <p:nvPr/>
        </p:nvSpPr>
        <p:spPr bwMode="auto">
          <a:xfrm>
            <a:off x="5940152" y="4682015"/>
            <a:ext cx="2931496" cy="861774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Vôo</a:t>
            </a:r>
            <a:r>
              <a:rPr lang="en-US" sz="20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US" sz="20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Gol</a:t>
            </a:r>
            <a:endParaRPr lang="en-US" sz="2000" b="1" dirty="0" smtClean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0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08/09/2019 </a:t>
            </a:r>
            <a:endParaRPr lang="en-GB" sz="20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  <p:sp>
        <p:nvSpPr>
          <p:cNvPr id="15" name="Text Box 61"/>
          <p:cNvSpPr txBox="1">
            <a:spLocks noChangeArrowheads="1"/>
          </p:cNvSpPr>
          <p:nvPr/>
        </p:nvSpPr>
        <p:spPr bwMode="auto">
          <a:xfrm>
            <a:off x="-84473" y="1237997"/>
            <a:ext cx="9121097" cy="461665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Exemplo</a:t>
            </a:r>
            <a:r>
              <a:rPr lang="en-US" sz="24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de </a:t>
            </a:r>
            <a:r>
              <a:rPr lang="en-US" sz="24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comunicação</a:t>
            </a:r>
            <a:r>
              <a:rPr lang="en-US" sz="24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mal </a:t>
            </a:r>
            <a:r>
              <a:rPr lang="en-US" sz="24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feita</a:t>
            </a:r>
            <a:endParaRPr lang="en-GB" sz="24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18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1871115" y="1221861"/>
            <a:ext cx="5616575" cy="935037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s-ES_tradnl" altLang="en-US" sz="2400" b="1" dirty="0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5. </a:t>
            </a:r>
            <a:r>
              <a:rPr lang="es-ES_tradnl" altLang="en-US" sz="2400" b="1" dirty="0" err="1" smtClean="0">
                <a:solidFill>
                  <a:srgbClr val="005740"/>
                </a:solidFill>
                <a:latin typeface="+mn-lt"/>
                <a:ea typeface="Times New Roman" panose="02020603050405020304" pitchFamily="18" charset="0"/>
                <a:cs typeface="Helvetica" panose="020B0604020202020204" pitchFamily="34" charset="0"/>
              </a:rPr>
              <a:t>Acompanhamento</a:t>
            </a:r>
            <a:endParaRPr lang="pt-BR" altLang="en-US" sz="2400" b="1" dirty="0">
              <a:solidFill>
                <a:srgbClr val="005740"/>
              </a:solidFill>
              <a:latin typeface="+mn-lt"/>
              <a:ea typeface="Times New Roman" panose="02020603050405020304" pitchFamily="18" charset="0"/>
              <a:cs typeface="Helvetica" panose="020B0604020202020204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22181" y="2080290"/>
            <a:ext cx="8154275" cy="194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 defTabSz="762000" eaLnBrk="0" hangingPunct="0">
              <a:lnSpc>
                <a:spcPct val="150000"/>
              </a:lnSpc>
              <a:spcBef>
                <a:spcPct val="20000"/>
              </a:spcBef>
              <a:buClr>
                <a:srgbClr val="005740"/>
              </a:buClr>
              <a:buSzPct val="100000"/>
              <a:buFont typeface="+mj-lt"/>
              <a:buAutoNum type="alphaLcPeriod"/>
              <a:defRPr/>
            </a:pPr>
            <a:r>
              <a:rPr kumimoji="1" lang="es-ES_tradnl" sz="2400" b="1" dirty="0" err="1" smtClean="0">
                <a:solidFill>
                  <a:srgbClr val="005740"/>
                </a:solidFill>
              </a:rPr>
              <a:t>Inspeção</a:t>
            </a:r>
            <a:r>
              <a:rPr kumimoji="1" lang="es-ES_tradnl" sz="2400" b="1" dirty="0" smtClean="0">
                <a:solidFill>
                  <a:srgbClr val="005740"/>
                </a:solidFill>
              </a:rPr>
              <a:t> </a:t>
            </a:r>
            <a:r>
              <a:rPr kumimoji="1" lang="es-ES_tradnl" sz="2400" b="1" dirty="0" err="1">
                <a:solidFill>
                  <a:srgbClr val="005740"/>
                </a:solidFill>
              </a:rPr>
              <a:t>ou</a:t>
            </a:r>
            <a:r>
              <a:rPr kumimoji="1" lang="es-ES_tradnl" sz="2400" b="1" dirty="0">
                <a:solidFill>
                  <a:srgbClr val="005740"/>
                </a:solidFill>
              </a:rPr>
              <a:t> </a:t>
            </a:r>
            <a:r>
              <a:rPr kumimoji="1" lang="es-ES_tradnl" sz="2400" b="1" dirty="0" smtClean="0">
                <a:solidFill>
                  <a:srgbClr val="005740"/>
                </a:solidFill>
              </a:rPr>
              <a:t>auditoria</a:t>
            </a:r>
            <a:endParaRPr kumimoji="1" lang="en-GB" sz="2400" b="1" dirty="0">
              <a:solidFill>
                <a:srgbClr val="005740"/>
              </a:solidFill>
            </a:endParaRPr>
          </a:p>
          <a:p>
            <a:pPr marL="457200" indent="-457200" defTabSz="762000" eaLnBrk="0" hangingPunct="0">
              <a:lnSpc>
                <a:spcPct val="150000"/>
              </a:lnSpc>
              <a:spcBef>
                <a:spcPct val="20000"/>
              </a:spcBef>
              <a:buClr>
                <a:srgbClr val="005740"/>
              </a:buClr>
              <a:buSzPct val="100000"/>
              <a:buFont typeface="+mj-lt"/>
              <a:buAutoNum type="alphaLcPeriod"/>
              <a:defRPr/>
            </a:pPr>
            <a:r>
              <a:rPr kumimoji="1" lang="es-ES_tradnl" sz="2400" b="1" dirty="0" err="1" smtClean="0">
                <a:solidFill>
                  <a:srgbClr val="005740"/>
                </a:solidFill>
              </a:rPr>
              <a:t>Avaliação</a:t>
            </a:r>
            <a:r>
              <a:rPr kumimoji="1" lang="es-ES_tradnl" sz="2400" b="1" dirty="0" smtClean="0">
                <a:solidFill>
                  <a:srgbClr val="005740"/>
                </a:solidFill>
              </a:rPr>
              <a:t> </a:t>
            </a:r>
            <a:r>
              <a:rPr kumimoji="1" lang="es-ES_tradnl" sz="2400" b="1" dirty="0">
                <a:solidFill>
                  <a:srgbClr val="005740"/>
                </a:solidFill>
              </a:rPr>
              <a:t>dos planos de </a:t>
            </a:r>
            <a:r>
              <a:rPr kumimoji="1" lang="es-ES_tradnl" sz="2400" b="1" dirty="0" smtClean="0">
                <a:solidFill>
                  <a:srgbClr val="005740"/>
                </a:solidFill>
              </a:rPr>
              <a:t>HACCP</a:t>
            </a:r>
          </a:p>
          <a:p>
            <a:pPr marL="457200" indent="-457200" defTabSz="762000" eaLnBrk="0" hangingPunct="0">
              <a:lnSpc>
                <a:spcPct val="150000"/>
              </a:lnSpc>
              <a:spcBef>
                <a:spcPct val="20000"/>
              </a:spcBef>
              <a:buClr>
                <a:srgbClr val="005740"/>
              </a:buClr>
              <a:buSzPct val="100000"/>
              <a:buFont typeface="+mj-lt"/>
              <a:buAutoNum type="alphaLcPeriod"/>
              <a:defRPr/>
            </a:pPr>
            <a:r>
              <a:rPr kumimoji="1" lang="es-ES_tradnl" sz="2400" b="1" dirty="0" err="1" smtClean="0">
                <a:solidFill>
                  <a:srgbClr val="005740"/>
                </a:solidFill>
              </a:rPr>
              <a:t>Comprovação</a:t>
            </a:r>
            <a:r>
              <a:rPr kumimoji="1" lang="es-ES_tradnl" sz="2400" b="1" dirty="0" smtClean="0">
                <a:solidFill>
                  <a:srgbClr val="005740"/>
                </a:solidFill>
              </a:rPr>
              <a:t> </a:t>
            </a:r>
            <a:r>
              <a:rPr kumimoji="1" lang="es-ES_tradnl" sz="2400" b="1" dirty="0">
                <a:solidFill>
                  <a:srgbClr val="005740"/>
                </a:solidFill>
              </a:rPr>
              <a:t>dos </a:t>
            </a:r>
            <a:r>
              <a:rPr kumimoji="1" lang="es-ES_tradnl" sz="2400" b="1" dirty="0" smtClean="0">
                <a:solidFill>
                  <a:srgbClr val="005740"/>
                </a:solidFill>
              </a:rPr>
              <a:t>dados, </a:t>
            </a:r>
            <a:r>
              <a:rPr kumimoji="1" lang="es-ES_tradnl" sz="2400" b="1" dirty="0" err="1">
                <a:solidFill>
                  <a:srgbClr val="005740"/>
                </a:solidFill>
              </a:rPr>
              <a:t>verificação</a:t>
            </a:r>
            <a:r>
              <a:rPr kumimoji="1" lang="es-ES_tradnl" sz="2400" b="1" dirty="0">
                <a:solidFill>
                  <a:srgbClr val="005740"/>
                </a:solidFill>
              </a:rPr>
              <a:t> e </a:t>
            </a:r>
            <a:r>
              <a:rPr kumimoji="1" lang="es-ES_tradnl" sz="2400" b="1" dirty="0" err="1">
                <a:solidFill>
                  <a:srgbClr val="005740"/>
                </a:solidFill>
              </a:rPr>
              <a:t>validação</a:t>
            </a:r>
            <a:endParaRPr kumimoji="1" lang="en-GB" sz="2400" b="1" dirty="0">
              <a:solidFill>
                <a:srgbClr val="005740"/>
              </a:solidFill>
            </a:endParaRPr>
          </a:p>
        </p:txBody>
      </p:sp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1622020" y="4340337"/>
            <a:ext cx="2160587" cy="1223962"/>
            <a:chOff x="703" y="2795"/>
            <a:chExt cx="1361" cy="771"/>
          </a:xfrm>
        </p:grpSpPr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874" y="2886"/>
              <a:ext cx="1054" cy="44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s-ES_tradnl" altLang="en-US" sz="2000" b="1" dirty="0" err="1">
                  <a:solidFill>
                    <a:srgbClr val="005740"/>
                  </a:solidFill>
                  <a:latin typeface="+mn-lt"/>
                </a:rPr>
                <a:t>Análise</a:t>
              </a:r>
              <a:r>
                <a:rPr lang="es-ES_tradnl" altLang="en-US" sz="2000" b="1" dirty="0">
                  <a:solidFill>
                    <a:srgbClr val="005740"/>
                  </a:solidFill>
                  <a:latin typeface="+mn-lt"/>
                </a:rPr>
                <a:t> </a:t>
              </a:r>
            </a:p>
            <a:p>
              <a:pPr algn="ctr"/>
              <a:r>
                <a:rPr lang="es-ES_tradnl" altLang="en-US" sz="2000" b="1" dirty="0">
                  <a:solidFill>
                    <a:srgbClr val="005740"/>
                  </a:solidFill>
                  <a:latin typeface="+mn-lt"/>
                </a:rPr>
                <a:t>dos alimentos</a:t>
              </a:r>
              <a:endParaRPr lang="en-US" altLang="en-US" sz="2000" b="1" dirty="0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16" name="AutoShape 13"/>
            <p:cNvSpPr>
              <a:spLocks noChangeArrowheads="1"/>
            </p:cNvSpPr>
            <p:nvPr/>
          </p:nvSpPr>
          <p:spPr bwMode="auto">
            <a:xfrm rot="10400735">
              <a:off x="703" y="2795"/>
              <a:ext cx="1361" cy="771"/>
            </a:xfrm>
            <a:prstGeom prst="wedgeEllipseCallout">
              <a:avLst>
                <a:gd name="adj1" fmla="val -39963"/>
                <a:gd name="adj2" fmla="val 73356"/>
              </a:avLst>
            </a:prstGeom>
            <a:noFill/>
            <a:ln w="28575" algn="ctr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0" hangingPunct="0">
                <a:defRPr/>
              </a:pPr>
              <a:endParaRPr lang="pt-BR" sz="3200" b="1" i="1">
                <a:solidFill>
                  <a:srgbClr val="00574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</p:grpSp>
      <p:grpSp>
        <p:nvGrpSpPr>
          <p:cNvPr id="17" name="Group 17"/>
          <p:cNvGrpSpPr>
            <a:grpSpLocks/>
          </p:cNvGrpSpPr>
          <p:nvPr/>
        </p:nvGrpSpPr>
        <p:grpSpPr bwMode="auto">
          <a:xfrm>
            <a:off x="4679402" y="4396259"/>
            <a:ext cx="3317508" cy="1107356"/>
            <a:chOff x="3742" y="3113"/>
            <a:chExt cx="1815" cy="90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8" name="Oval 16"/>
            <p:cNvSpPr>
              <a:spLocks noChangeArrowheads="1"/>
            </p:cNvSpPr>
            <p:nvPr/>
          </p:nvSpPr>
          <p:spPr bwMode="auto">
            <a:xfrm>
              <a:off x="3742" y="3113"/>
              <a:ext cx="1815" cy="908"/>
            </a:xfrm>
            <a:prstGeom prst="ellipse">
              <a:avLst/>
            </a:prstGeom>
            <a:grpFill/>
            <a:ln w="9525" algn="ctr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pt-BR" sz="3200" b="1" i="1">
                <a:solidFill>
                  <a:srgbClr val="00574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endParaRPr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3998" y="3277"/>
              <a:ext cx="1335" cy="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r>
                <a:rPr lang="es-ES" altLang="en-US" b="1" dirty="0" err="1" smtClean="0">
                  <a:solidFill>
                    <a:srgbClr val="005740"/>
                  </a:solidFill>
                  <a:latin typeface="+mn-lt"/>
                </a:rPr>
                <a:t>Critérios</a:t>
              </a:r>
              <a:r>
                <a:rPr lang="es-ES" altLang="en-US" b="1" dirty="0" smtClean="0">
                  <a:solidFill>
                    <a:srgbClr val="005740"/>
                  </a:solidFill>
                  <a:latin typeface="+mn-lt"/>
                </a:rPr>
                <a:t> </a:t>
              </a:r>
              <a:r>
                <a:rPr lang="es-ES" altLang="en-US" b="1" dirty="0">
                  <a:solidFill>
                    <a:srgbClr val="005740"/>
                  </a:solidFill>
                  <a:latin typeface="+mn-lt"/>
                </a:rPr>
                <a:t/>
              </a:r>
              <a:br>
                <a:rPr lang="es-ES" altLang="en-US" b="1" dirty="0">
                  <a:solidFill>
                    <a:srgbClr val="005740"/>
                  </a:solidFill>
                  <a:latin typeface="+mn-lt"/>
                </a:rPr>
              </a:br>
              <a:r>
                <a:rPr lang="es-ES" altLang="en-US" b="1" dirty="0" smtClean="0">
                  <a:solidFill>
                    <a:srgbClr val="005740"/>
                  </a:solidFill>
                  <a:latin typeface="+mn-lt"/>
                </a:rPr>
                <a:t>Microbiológicos</a:t>
              </a:r>
              <a:endParaRPr lang="en-US" altLang="en-US" b="1" dirty="0">
                <a:solidFill>
                  <a:srgbClr val="005740"/>
                </a:solidFill>
                <a:latin typeface="+mn-lt"/>
              </a:endParaRPr>
            </a:p>
          </p:txBody>
        </p:sp>
      </p:grpSp>
      <p:sp>
        <p:nvSpPr>
          <p:cNvPr id="22" name="Seta para a direita 8"/>
          <p:cNvSpPr>
            <a:spLocks noChangeArrowheads="1"/>
          </p:cNvSpPr>
          <p:nvPr/>
        </p:nvSpPr>
        <p:spPr bwMode="auto">
          <a:xfrm>
            <a:off x="4014895" y="4724468"/>
            <a:ext cx="501037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1" y="115888"/>
            <a:ext cx="91440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488" tIns="44450" rIns="90488" bIns="4445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Gestão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do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Risco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n-GB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Microbiológico</a:t>
            </a:r>
            <a:endParaRPr kumimoji="1" lang="en-GB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050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" y="620713"/>
            <a:ext cx="91440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es-ES_tradnl" altLang="en-US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Critério</a:t>
            </a:r>
            <a:r>
              <a:rPr kumimoji="1" lang="es-ES_tradnl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microbiológico</a:t>
            </a:r>
            <a:r>
              <a:rPr kumimoji="1" lang="en-GB" altLang="en-US" sz="3200" b="1" dirty="0">
                <a:solidFill>
                  <a:srgbClr val="005740"/>
                </a:solidFill>
                <a:latin typeface="+mn-lt"/>
              </a:rPr>
              <a:t>	</a:t>
            </a:r>
            <a:endParaRPr kumimoji="1" lang="it-IT" altLang="en-US" sz="32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66775" y="2030413"/>
            <a:ext cx="7521649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 dirty="0" smtClean="0">
                <a:solidFill>
                  <a:srgbClr val="005740"/>
                </a:solidFill>
                <a:latin typeface="+mn-lt"/>
              </a:rPr>
              <a:t>Define </a:t>
            </a:r>
            <a:r>
              <a:rPr lang="en-US" altLang="en-US" sz="2800" b="1" dirty="0">
                <a:solidFill>
                  <a:srgbClr val="005740"/>
                </a:solidFill>
                <a:latin typeface="+mn-lt"/>
              </a:rPr>
              <a:t>a </a:t>
            </a:r>
            <a:r>
              <a:rPr lang="en-US" altLang="en-US" sz="2800" b="1" dirty="0" err="1">
                <a:solidFill>
                  <a:srgbClr val="005740"/>
                </a:solidFill>
                <a:latin typeface="+mn-lt"/>
              </a:rPr>
              <a:t>aceitabilidade</a:t>
            </a:r>
            <a:r>
              <a:rPr lang="en-US" altLang="en-US" sz="2800" b="1" dirty="0">
                <a:solidFill>
                  <a:srgbClr val="005740"/>
                </a:solidFill>
                <a:latin typeface="+mn-lt"/>
              </a:rPr>
              <a:t> de um </a:t>
            </a:r>
            <a:r>
              <a:rPr lang="en-US" altLang="en-US" sz="2800" b="1" dirty="0" err="1">
                <a:solidFill>
                  <a:srgbClr val="005740"/>
                </a:solidFill>
                <a:latin typeface="+mn-lt"/>
              </a:rPr>
              <a:t>produto</a:t>
            </a:r>
            <a:r>
              <a:rPr lang="en-US" altLang="en-US" sz="28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5740"/>
                </a:solidFill>
                <a:latin typeface="+mn-lt"/>
              </a:rPr>
              <a:t>ou</a:t>
            </a:r>
            <a:r>
              <a:rPr lang="en-US" altLang="en-US" sz="28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5740"/>
                </a:solidFill>
                <a:latin typeface="+mn-lt"/>
              </a:rPr>
              <a:t>lote</a:t>
            </a:r>
            <a:r>
              <a:rPr lang="en-US" altLang="en-US" sz="2800" b="1" dirty="0">
                <a:solidFill>
                  <a:srgbClr val="005740"/>
                </a:solidFill>
                <a:latin typeface="+mn-lt"/>
              </a:rPr>
              <a:t>, com base </a:t>
            </a:r>
            <a:r>
              <a:rPr lang="en-US" altLang="en-US" sz="2800" b="1" dirty="0" err="1">
                <a:solidFill>
                  <a:srgbClr val="005740"/>
                </a:solidFill>
                <a:latin typeface="+mn-lt"/>
              </a:rPr>
              <a:t>na</a:t>
            </a:r>
            <a:r>
              <a:rPr lang="en-US" altLang="en-US" sz="28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5740"/>
                </a:solidFill>
                <a:latin typeface="+mn-lt"/>
              </a:rPr>
              <a:t>ausencia</a:t>
            </a:r>
            <a:r>
              <a:rPr lang="en-US" altLang="en-US" sz="2800" b="1" dirty="0">
                <a:solidFill>
                  <a:srgbClr val="005740"/>
                </a:solidFill>
                <a:latin typeface="+mn-lt"/>
              </a:rPr>
              <a:t>/</a:t>
            </a:r>
            <a:r>
              <a:rPr lang="en-US" altLang="en-US" sz="2800" b="1" dirty="0" err="1">
                <a:solidFill>
                  <a:srgbClr val="005740"/>
                </a:solidFill>
                <a:latin typeface="+mn-lt"/>
              </a:rPr>
              <a:t>presença</a:t>
            </a:r>
            <a:r>
              <a:rPr lang="en-US" altLang="en-US" sz="2800" b="1" dirty="0">
                <a:solidFill>
                  <a:srgbClr val="005740"/>
                </a:solidFill>
                <a:latin typeface="+mn-lt"/>
              </a:rPr>
              <a:t>, no </a:t>
            </a:r>
            <a:r>
              <a:rPr lang="en-US" altLang="en-US" sz="2800" b="1" dirty="0" err="1">
                <a:solidFill>
                  <a:srgbClr val="005740"/>
                </a:solidFill>
                <a:latin typeface="+mn-lt"/>
              </a:rPr>
              <a:t>número</a:t>
            </a:r>
            <a:r>
              <a:rPr lang="en-US" altLang="en-US" sz="2800" b="1" dirty="0">
                <a:solidFill>
                  <a:srgbClr val="005740"/>
                </a:solidFill>
                <a:latin typeface="+mn-lt"/>
              </a:rPr>
              <a:t> de </a:t>
            </a:r>
            <a:r>
              <a:rPr lang="en-US" altLang="en-US" sz="2800" b="1" dirty="0" err="1">
                <a:solidFill>
                  <a:srgbClr val="005740"/>
                </a:solidFill>
                <a:latin typeface="+mn-lt"/>
              </a:rPr>
              <a:t>microrganismos</a:t>
            </a:r>
            <a:r>
              <a:rPr lang="en-US" altLang="en-US" sz="28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5740"/>
                </a:solidFill>
                <a:latin typeface="+mn-lt"/>
              </a:rPr>
              <a:t>ou</a:t>
            </a:r>
            <a:r>
              <a:rPr lang="en-US" altLang="en-US" sz="28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5740"/>
                </a:solidFill>
                <a:latin typeface="+mn-lt"/>
              </a:rPr>
              <a:t>concentração</a:t>
            </a:r>
            <a:r>
              <a:rPr lang="en-US" altLang="en-US" sz="2800" b="1" dirty="0">
                <a:solidFill>
                  <a:srgbClr val="005740"/>
                </a:solidFill>
                <a:latin typeface="+mn-lt"/>
              </a:rPr>
              <a:t> de </a:t>
            </a:r>
            <a:r>
              <a:rPr lang="en-US" altLang="en-US" sz="2800" b="1" dirty="0" err="1">
                <a:solidFill>
                  <a:srgbClr val="005740"/>
                </a:solidFill>
                <a:latin typeface="+mn-lt"/>
              </a:rPr>
              <a:t>toxina</a:t>
            </a:r>
            <a:r>
              <a:rPr lang="en-US" altLang="en-US" sz="28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5740"/>
                </a:solidFill>
                <a:latin typeface="+mn-lt"/>
              </a:rPr>
              <a:t>por</a:t>
            </a:r>
            <a:r>
              <a:rPr lang="en-US" altLang="en-US" sz="28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5740"/>
                </a:solidFill>
                <a:latin typeface="+mn-lt"/>
              </a:rPr>
              <a:t>alguma</a:t>
            </a:r>
            <a:r>
              <a:rPr lang="en-US" altLang="en-US" sz="28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US" altLang="en-US" sz="2800" b="1" dirty="0" err="1">
                <a:solidFill>
                  <a:srgbClr val="005740"/>
                </a:solidFill>
                <a:latin typeface="+mn-lt"/>
              </a:rPr>
              <a:t>unidade</a:t>
            </a:r>
            <a:r>
              <a:rPr lang="en-US" altLang="en-US" sz="28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US" altLang="en-US" sz="2800" b="1" dirty="0" smtClean="0">
                <a:solidFill>
                  <a:srgbClr val="005740"/>
                </a:solidFill>
                <a:latin typeface="+mn-lt"/>
              </a:rPr>
              <a:t>de </a:t>
            </a:r>
            <a:r>
              <a:rPr lang="en-US" altLang="en-US" sz="2800" b="1" dirty="0" err="1" smtClean="0">
                <a:solidFill>
                  <a:srgbClr val="005740"/>
                </a:solidFill>
                <a:latin typeface="+mn-lt"/>
              </a:rPr>
              <a:t>medida</a:t>
            </a:r>
            <a:r>
              <a:rPr lang="en-US" altLang="en-US" sz="2800" b="1" dirty="0" smtClean="0">
                <a:solidFill>
                  <a:srgbClr val="005740"/>
                </a:solidFill>
                <a:latin typeface="+mn-lt"/>
              </a:rPr>
              <a:t> (g</a:t>
            </a:r>
            <a:r>
              <a:rPr lang="en-US" altLang="en-US" sz="2800" b="1" dirty="0">
                <a:solidFill>
                  <a:srgbClr val="005740"/>
                </a:solidFill>
                <a:latin typeface="+mn-lt"/>
              </a:rPr>
              <a:t>, l, cm</a:t>
            </a:r>
            <a:r>
              <a:rPr lang="en-US" altLang="en-US" sz="2800" b="1" baseline="30000" dirty="0">
                <a:solidFill>
                  <a:srgbClr val="005740"/>
                </a:solidFill>
                <a:latin typeface="+mn-lt"/>
              </a:rPr>
              <a:t>2</a:t>
            </a:r>
            <a:r>
              <a:rPr lang="en-US" altLang="en-US" sz="2800" b="1" dirty="0">
                <a:solidFill>
                  <a:srgbClr val="005740"/>
                </a:solidFill>
                <a:latin typeface="+mn-lt"/>
              </a:rPr>
              <a:t>, </a:t>
            </a:r>
            <a:r>
              <a:rPr lang="en-US" altLang="en-US" sz="2800" b="1" dirty="0" err="1">
                <a:solidFill>
                  <a:srgbClr val="005740"/>
                </a:solidFill>
                <a:latin typeface="+mn-lt"/>
              </a:rPr>
              <a:t>lote</a:t>
            </a:r>
            <a:r>
              <a:rPr lang="en-US" altLang="en-US" sz="2800" b="1" dirty="0">
                <a:solidFill>
                  <a:srgbClr val="005740"/>
                </a:solidFill>
                <a:latin typeface="+mn-lt"/>
              </a:rPr>
              <a:t>, </a:t>
            </a:r>
            <a:r>
              <a:rPr lang="en-US" altLang="en-US" sz="2800" b="1" dirty="0" err="1">
                <a:solidFill>
                  <a:srgbClr val="005740"/>
                </a:solidFill>
                <a:latin typeface="+mn-lt"/>
              </a:rPr>
              <a:t>etc</a:t>
            </a:r>
            <a:r>
              <a:rPr lang="en-US" altLang="en-US" sz="2800" b="1" dirty="0">
                <a:solidFill>
                  <a:srgbClr val="005740"/>
                </a:solidFill>
                <a:latin typeface="+mn-lt"/>
              </a:rPr>
              <a:t>).</a:t>
            </a:r>
            <a:r>
              <a:rPr lang="en-US" altLang="en-US" b="1" dirty="0">
                <a:solidFill>
                  <a:srgbClr val="005740"/>
                </a:solidFill>
                <a:latin typeface="+mn-lt"/>
              </a:rPr>
              <a:t> </a:t>
            </a:r>
            <a:endParaRPr lang="pt-BR" altLang="en-US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105525" y="1350963"/>
            <a:ext cx="30591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es-ES_tradnl" altLang="en-US" b="1">
                <a:solidFill>
                  <a:srgbClr val="005740"/>
                </a:solidFill>
                <a:latin typeface="+mn-lt"/>
              </a:rPr>
              <a:t>definição Codex</a:t>
            </a:r>
            <a:r>
              <a:rPr kumimoji="1" lang="en-GB" altLang="en-US" sz="2400" b="1">
                <a:solidFill>
                  <a:srgbClr val="005740"/>
                </a:solidFill>
                <a:latin typeface="+mn-lt"/>
              </a:rPr>
              <a:t>	</a:t>
            </a:r>
            <a:endParaRPr kumimoji="1" lang="it-IT" altLang="en-US" sz="2400" b="1">
              <a:solidFill>
                <a:srgbClr val="005740"/>
              </a:solidFill>
              <a:latin typeface="+mn-lt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8" y="4524803"/>
            <a:ext cx="1308224" cy="10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7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" y="620713"/>
            <a:ext cx="91440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es-ES_tradnl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</a:t>
            </a:r>
            <a:r>
              <a:rPr kumimoji="1" lang="es-ES_tradnl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Componentes </a:t>
            </a:r>
            <a:r>
              <a:rPr kumimoji="1" lang="es-ES_tradnl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 </a:t>
            </a:r>
            <a:r>
              <a:rPr kumimoji="1" lang="es-ES_tradnl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um</a:t>
            </a:r>
            <a:r>
              <a:rPr kumimoji="1" lang="es-ES_tradnl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s-ES_tradnl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critério</a:t>
            </a:r>
            <a:r>
              <a:rPr kumimoji="1" lang="es-ES_tradnl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microbiológico</a:t>
            </a:r>
            <a:r>
              <a:rPr kumimoji="1" lang="en-GB" altLang="en-US" sz="2400" dirty="0">
                <a:solidFill>
                  <a:srgbClr val="005740"/>
                </a:solidFill>
                <a:latin typeface="+mn-lt"/>
              </a:rPr>
              <a:t>	</a:t>
            </a:r>
            <a:endParaRPr kumimoji="1" lang="it-IT" altLang="en-US" sz="2400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755576" y="950118"/>
            <a:ext cx="8067675" cy="312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C78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/>
          <a:p>
            <a:pPr>
              <a:spcBef>
                <a:spcPct val="20000"/>
              </a:spcBef>
              <a:buClr>
                <a:srgbClr val="F3E813"/>
              </a:buClr>
              <a:buSzPct val="55000"/>
              <a:defRPr/>
            </a:pPr>
            <a:r>
              <a:rPr kumimoji="1" lang="en-US" dirty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rgbClr val="F3E813"/>
              </a:buClr>
              <a:buSzPct val="55000"/>
              <a:buFont typeface="Monotype Sorts" pitchFamily="2" charset="2"/>
              <a:buChar char="n"/>
              <a:defRPr/>
            </a:pPr>
            <a:r>
              <a:rPr kumimoji="1" lang="en-US" sz="2400" b="1" dirty="0" err="1">
                <a:solidFill>
                  <a:srgbClr val="005740"/>
                </a:solidFill>
                <a:cs typeface="Arial" charset="0"/>
              </a:rPr>
              <a:t>microrganismo</a:t>
            </a:r>
            <a:r>
              <a:rPr kumimoji="1" lang="en-US" sz="2400" b="1" dirty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rgbClr val="F3E813"/>
              </a:buClr>
              <a:buSzPct val="55000"/>
              <a:buFont typeface="Monotype Sorts" pitchFamily="2" charset="2"/>
              <a:buChar char="n"/>
              <a:defRPr/>
            </a:pPr>
            <a:r>
              <a:rPr kumimoji="1" lang="en-US" sz="2400" b="1" dirty="0" err="1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método</a:t>
            </a:r>
            <a:r>
              <a:rPr kumimoji="1" lang="en-US" sz="2400" b="1" dirty="0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 </a:t>
            </a:r>
            <a:r>
              <a:rPr kumimoji="1" lang="en-US" sz="2400" b="1" dirty="0" err="1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analítico</a:t>
            </a:r>
            <a:endParaRPr kumimoji="1" lang="en-US" sz="2400" b="1" dirty="0">
              <a:solidFill>
                <a:schemeClr val="accent3">
                  <a:lumMod val="50000"/>
                </a:schemeClr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3E813"/>
              </a:buClr>
              <a:buSzPct val="55000"/>
              <a:buFont typeface="Monotype Sorts" pitchFamily="2" charset="2"/>
              <a:buChar char="n"/>
              <a:defRPr/>
            </a:pPr>
            <a:r>
              <a:rPr kumimoji="1" lang="en-US" sz="2400" b="1" dirty="0" err="1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plano</a:t>
            </a:r>
            <a:r>
              <a:rPr kumimoji="1" lang="en-US" sz="2400" b="1" dirty="0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 </a:t>
            </a:r>
            <a:r>
              <a:rPr kumimoji="1" lang="en-US" sz="2400" b="1" dirty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de </a:t>
            </a:r>
            <a:r>
              <a:rPr kumimoji="1" lang="en-US" sz="2400" b="1" dirty="0" err="1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amostragem</a:t>
            </a:r>
            <a:r>
              <a:rPr kumimoji="1" lang="en-US" sz="2400" b="1" dirty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 (n, c, m, M)* </a:t>
            </a:r>
          </a:p>
          <a:p>
            <a:pPr marL="342900" indent="-342900">
              <a:spcBef>
                <a:spcPct val="20000"/>
              </a:spcBef>
              <a:buClr>
                <a:srgbClr val="F3E813"/>
              </a:buClr>
              <a:buSzPct val="55000"/>
              <a:buFont typeface="Monotype Sorts" pitchFamily="2" charset="2"/>
              <a:buChar char="n"/>
              <a:defRPr/>
            </a:pPr>
            <a:r>
              <a:rPr kumimoji="1" lang="en-US" sz="2400" b="1" dirty="0" err="1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tamanho</a:t>
            </a:r>
            <a:r>
              <a:rPr kumimoji="1" lang="en-US" sz="2400" b="1" dirty="0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 </a:t>
            </a:r>
            <a:r>
              <a:rPr kumimoji="1" lang="en-US" sz="2400" b="1" dirty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da </a:t>
            </a:r>
            <a:r>
              <a:rPr kumimoji="1" lang="en-US" sz="2400" b="1" dirty="0" err="1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unidade</a:t>
            </a:r>
            <a:r>
              <a:rPr kumimoji="1" lang="en-US" sz="2400" b="1" dirty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 </a:t>
            </a:r>
            <a:r>
              <a:rPr kumimoji="1" lang="en-US" sz="2400" b="1" dirty="0" err="1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analítica</a:t>
            </a:r>
            <a:endParaRPr kumimoji="1" lang="en-US" sz="2400" b="1" dirty="0">
              <a:solidFill>
                <a:schemeClr val="accent3">
                  <a:lumMod val="50000"/>
                </a:schemeClr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  <a:buClr>
                <a:srgbClr val="F3E813"/>
              </a:buClr>
              <a:buSzPct val="55000"/>
              <a:buFont typeface="Monotype Sorts" pitchFamily="2" charset="2"/>
              <a:buChar char="n"/>
              <a:defRPr/>
            </a:pPr>
            <a:r>
              <a:rPr kumimoji="1" lang="en-US" sz="2400" b="1" dirty="0" err="1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limites</a:t>
            </a:r>
            <a:r>
              <a:rPr kumimoji="1" lang="en-US" sz="2400" b="1" dirty="0" smtClean="0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 </a:t>
            </a:r>
            <a:r>
              <a:rPr kumimoji="1" lang="en-US" sz="2400" b="1" dirty="0" err="1">
                <a:solidFill>
                  <a:schemeClr val="accent3">
                    <a:lumMod val="50000"/>
                  </a:schemeClr>
                </a:solidFill>
                <a:cs typeface="Arial" charset="0"/>
              </a:rPr>
              <a:t>microbiológicos</a:t>
            </a:r>
            <a:endParaRPr kumimoji="1" lang="en-US" sz="2400" b="1" dirty="0">
              <a:solidFill>
                <a:schemeClr val="accent3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483672" y="3701902"/>
            <a:ext cx="6948488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4C78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rgbClr val="F3E813"/>
              </a:buClr>
              <a:buSzPct val="55000"/>
              <a:buFont typeface="Monotype Sorts" pitchFamily="2" charset="2"/>
              <a:buNone/>
            </a:pPr>
            <a:r>
              <a:rPr kumimoji="1" lang="en-US" altLang="en-US" sz="2000" b="1" dirty="0">
                <a:solidFill>
                  <a:srgbClr val="005740"/>
                </a:solidFill>
                <a:latin typeface="+mn-lt"/>
              </a:rPr>
              <a:t>n = </a:t>
            </a:r>
            <a:r>
              <a:rPr kumimoji="1" lang="en-US" altLang="en-US" sz="2000" b="1" dirty="0" err="1">
                <a:solidFill>
                  <a:srgbClr val="005740"/>
                </a:solidFill>
                <a:latin typeface="+mn-lt"/>
              </a:rPr>
              <a:t>número</a:t>
            </a:r>
            <a:r>
              <a:rPr kumimoji="1" lang="en-US" altLang="en-US" sz="2000" b="1" dirty="0">
                <a:solidFill>
                  <a:srgbClr val="005740"/>
                </a:solidFill>
                <a:latin typeface="+mn-lt"/>
              </a:rPr>
              <a:t> de </a:t>
            </a:r>
            <a:r>
              <a:rPr kumimoji="1" lang="en-US" altLang="en-US" sz="2000" b="1" dirty="0" err="1">
                <a:solidFill>
                  <a:srgbClr val="005740"/>
                </a:solidFill>
                <a:latin typeface="+mn-lt"/>
              </a:rPr>
              <a:t>unidades</a:t>
            </a:r>
            <a:r>
              <a:rPr kumimoji="1" lang="en-US" altLang="en-US" sz="2000" b="1" dirty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err="1">
                <a:solidFill>
                  <a:srgbClr val="005740"/>
                </a:solidFill>
                <a:latin typeface="+mn-lt"/>
              </a:rPr>
              <a:t>analíticas</a:t>
            </a:r>
            <a:endParaRPr kumimoji="1" lang="en-US" altLang="en-US" sz="2000" b="1" dirty="0">
              <a:solidFill>
                <a:srgbClr val="00574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buClr>
                <a:srgbClr val="F3E813"/>
              </a:buClr>
              <a:buSzPct val="55000"/>
              <a:buFont typeface="Monotype Sorts" pitchFamily="2" charset="2"/>
              <a:buNone/>
            </a:pPr>
            <a:r>
              <a:rPr kumimoji="1" lang="en-US" altLang="en-US" sz="2000" b="1" dirty="0">
                <a:solidFill>
                  <a:srgbClr val="005740"/>
                </a:solidFill>
                <a:latin typeface="+mn-lt"/>
              </a:rPr>
              <a:t>c = </a:t>
            </a:r>
            <a:r>
              <a:rPr kumimoji="1" lang="en-US" altLang="en-US" sz="2000" b="1" dirty="0" err="1">
                <a:solidFill>
                  <a:srgbClr val="005740"/>
                </a:solidFill>
                <a:latin typeface="+mn-lt"/>
              </a:rPr>
              <a:t>número</a:t>
            </a:r>
            <a:r>
              <a:rPr kumimoji="1" lang="en-US" altLang="en-US" sz="2000" b="1" dirty="0">
                <a:solidFill>
                  <a:srgbClr val="005740"/>
                </a:solidFill>
                <a:latin typeface="+mn-lt"/>
              </a:rPr>
              <a:t> de </a:t>
            </a:r>
            <a:r>
              <a:rPr kumimoji="1" lang="en-US" altLang="en-US" sz="2000" b="1" dirty="0" err="1">
                <a:solidFill>
                  <a:srgbClr val="005740"/>
                </a:solidFill>
                <a:latin typeface="+mn-lt"/>
              </a:rPr>
              <a:t>unidades</a:t>
            </a:r>
            <a:r>
              <a:rPr kumimoji="1" lang="en-US" altLang="en-US" sz="2000" b="1" dirty="0">
                <a:solidFill>
                  <a:srgbClr val="005740"/>
                </a:solidFill>
                <a:latin typeface="+mn-lt"/>
              </a:rPr>
              <a:t> “</a:t>
            </a:r>
            <a:r>
              <a:rPr kumimoji="1" lang="en-US" altLang="en-US" sz="2000" b="1" dirty="0" err="1">
                <a:solidFill>
                  <a:srgbClr val="005740"/>
                </a:solidFill>
                <a:latin typeface="+mn-lt"/>
              </a:rPr>
              <a:t>defeituosas</a:t>
            </a:r>
            <a:r>
              <a:rPr kumimoji="1" lang="en-US" altLang="en-US" sz="2000" b="1" dirty="0">
                <a:solidFill>
                  <a:srgbClr val="005740"/>
                </a:solidFill>
                <a:latin typeface="+mn-lt"/>
              </a:rPr>
              <a:t>” </a:t>
            </a:r>
            <a:r>
              <a:rPr kumimoji="1" lang="en-US" altLang="en-US" sz="2000" b="1" dirty="0" err="1">
                <a:solidFill>
                  <a:srgbClr val="005740"/>
                </a:solidFill>
                <a:latin typeface="+mn-lt"/>
              </a:rPr>
              <a:t>toleradas</a:t>
            </a:r>
            <a:endParaRPr kumimoji="1" lang="en-US" altLang="en-US" sz="2000" b="1" dirty="0">
              <a:solidFill>
                <a:srgbClr val="00574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buClr>
                <a:srgbClr val="F3E813"/>
              </a:buClr>
              <a:buSzPct val="55000"/>
              <a:buFont typeface="Monotype Sorts" pitchFamily="2" charset="2"/>
              <a:buNone/>
            </a:pPr>
            <a:r>
              <a:rPr kumimoji="1" lang="en-US" altLang="en-US" sz="2000" b="1" dirty="0">
                <a:solidFill>
                  <a:srgbClr val="005740"/>
                </a:solidFill>
                <a:latin typeface="+mn-lt"/>
              </a:rPr>
              <a:t>m = </a:t>
            </a:r>
            <a:r>
              <a:rPr kumimoji="1" lang="en-US" altLang="en-US" sz="2000" b="1" dirty="0" err="1">
                <a:solidFill>
                  <a:srgbClr val="005740"/>
                </a:solidFill>
                <a:latin typeface="+mn-lt"/>
              </a:rPr>
              <a:t>limite</a:t>
            </a:r>
            <a:r>
              <a:rPr kumimoji="1" lang="en-US" altLang="en-US" sz="2000" b="1" dirty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err="1">
                <a:solidFill>
                  <a:srgbClr val="005740"/>
                </a:solidFill>
                <a:latin typeface="+mn-lt"/>
              </a:rPr>
              <a:t>mínimo</a:t>
            </a:r>
            <a:endParaRPr kumimoji="1" lang="en-US" altLang="en-US" sz="2000" b="1" dirty="0">
              <a:solidFill>
                <a:srgbClr val="005740"/>
              </a:solidFill>
              <a:latin typeface="+mn-lt"/>
            </a:endParaRPr>
          </a:p>
          <a:p>
            <a:pPr eaLnBrk="1" hangingPunct="1">
              <a:spcBef>
                <a:spcPct val="20000"/>
              </a:spcBef>
              <a:buClr>
                <a:srgbClr val="F3E813"/>
              </a:buClr>
              <a:buSzPct val="55000"/>
              <a:buFont typeface="Monotype Sorts" pitchFamily="2" charset="2"/>
              <a:buNone/>
            </a:pPr>
            <a:r>
              <a:rPr kumimoji="1" lang="en-US" altLang="en-US" sz="2000" b="1" dirty="0">
                <a:solidFill>
                  <a:srgbClr val="005740"/>
                </a:solidFill>
                <a:latin typeface="+mn-lt"/>
              </a:rPr>
              <a:t>M = </a:t>
            </a:r>
            <a:r>
              <a:rPr kumimoji="1" lang="en-US" altLang="en-US" sz="2000" b="1" dirty="0" err="1">
                <a:solidFill>
                  <a:srgbClr val="005740"/>
                </a:solidFill>
                <a:latin typeface="+mn-lt"/>
              </a:rPr>
              <a:t>limite</a:t>
            </a:r>
            <a:r>
              <a:rPr kumimoji="1" lang="en-US" altLang="en-US" sz="2000" b="1" dirty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b="1" dirty="0" err="1">
                <a:solidFill>
                  <a:srgbClr val="005740"/>
                </a:solidFill>
                <a:latin typeface="+mn-lt"/>
              </a:rPr>
              <a:t>máximo</a:t>
            </a:r>
            <a:endParaRPr kumimoji="1" lang="en-US" altLang="en-US" sz="2000" b="1" dirty="0">
              <a:solidFill>
                <a:srgbClr val="005740"/>
              </a:solidFill>
              <a:latin typeface="+mn-lt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7092280" y="1304788"/>
            <a:ext cx="1362403" cy="1945743"/>
            <a:chOff x="7128839" y="1675817"/>
            <a:chExt cx="1362403" cy="1945743"/>
          </a:xfrm>
        </p:grpSpPr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7159602" y="2962748"/>
              <a:ext cx="1331640" cy="65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>
                  <a:schemeClr val="folHlink"/>
                </a:buClr>
                <a:buSzPct val="75000"/>
                <a:buFont typeface="Monotype Sorts" pitchFamily="2" charset="2"/>
                <a:buNone/>
              </a:pPr>
              <a:r>
                <a:rPr kumimoji="1" lang="es-ES_tradnl" altLang="en-US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ICMSF</a:t>
              </a:r>
              <a:r>
                <a:rPr kumimoji="1" lang="en-GB" altLang="en-US" sz="24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	</a:t>
              </a:r>
              <a:endParaRPr kumimoji="1" lang="it-IT" alt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pic>
          <p:nvPicPr>
            <p:cNvPr id="15" name="Picture 13" descr="new ICMSF logo Oct_200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839" y="1675817"/>
              <a:ext cx="1362403" cy="126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95536" y="5553428"/>
            <a:ext cx="9036624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es-ES_tradnl" altLang="en-US" sz="1800" i="1" dirty="0" smtClean="0">
                <a:solidFill>
                  <a:srgbClr val="005740"/>
                </a:solidFill>
                <a:latin typeface="+mn-lt"/>
              </a:rPr>
              <a:t>ICMSF = International </a:t>
            </a:r>
            <a:r>
              <a:rPr kumimoji="1" lang="es-ES_tradnl" altLang="en-US" sz="1800" i="1" dirty="0" err="1" smtClean="0">
                <a:solidFill>
                  <a:srgbClr val="005740"/>
                </a:solidFill>
                <a:latin typeface="+mn-lt"/>
              </a:rPr>
              <a:t>Commission</a:t>
            </a:r>
            <a:r>
              <a:rPr kumimoji="1" lang="es-ES_tradnl" altLang="en-US" sz="1800" i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s-ES_tradnl" altLang="en-US" sz="1800" i="1" dirty="0" err="1" smtClean="0">
                <a:solidFill>
                  <a:srgbClr val="005740"/>
                </a:solidFill>
                <a:latin typeface="+mn-lt"/>
              </a:rPr>
              <a:t>on</a:t>
            </a:r>
            <a:r>
              <a:rPr kumimoji="1" lang="es-ES_tradnl" altLang="en-US" sz="1800" i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s-ES_tradnl" altLang="en-US" sz="1800" i="1" dirty="0" err="1" smtClean="0">
                <a:solidFill>
                  <a:srgbClr val="005740"/>
                </a:solidFill>
                <a:latin typeface="+mn-lt"/>
              </a:rPr>
              <a:t>Microbiological</a:t>
            </a:r>
            <a:r>
              <a:rPr kumimoji="1" lang="es-ES_tradnl" altLang="en-US" sz="1800" i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s-ES_tradnl" altLang="en-US" sz="1800" i="1" dirty="0" err="1" smtClean="0">
                <a:solidFill>
                  <a:srgbClr val="005740"/>
                </a:solidFill>
                <a:latin typeface="+mn-lt"/>
              </a:rPr>
              <a:t>Specifications</a:t>
            </a:r>
            <a:r>
              <a:rPr kumimoji="1" lang="es-ES_tradnl" altLang="en-US" sz="1800" i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s-ES_tradnl" altLang="en-US" sz="1800" i="1" dirty="0" err="1" smtClean="0">
                <a:solidFill>
                  <a:srgbClr val="005740"/>
                </a:solidFill>
                <a:latin typeface="+mn-lt"/>
              </a:rPr>
              <a:t>for</a:t>
            </a:r>
            <a:r>
              <a:rPr kumimoji="1" lang="es-ES_tradnl" altLang="en-US" sz="1800" i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s-ES_tradnl" altLang="en-US" sz="1800" i="1" dirty="0" err="1" smtClean="0">
                <a:solidFill>
                  <a:srgbClr val="005740"/>
                </a:solidFill>
                <a:latin typeface="+mn-lt"/>
              </a:rPr>
              <a:t>Foods</a:t>
            </a:r>
            <a:r>
              <a:rPr kumimoji="1" lang="en-GB" altLang="en-US" sz="1800" dirty="0">
                <a:solidFill>
                  <a:srgbClr val="005740"/>
                </a:solidFill>
                <a:latin typeface="+mn-lt"/>
              </a:rPr>
              <a:t>	</a:t>
            </a:r>
            <a:endParaRPr kumimoji="1" lang="it-IT" altLang="en-US" sz="1800" dirty="0">
              <a:solidFill>
                <a:srgbClr val="00574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529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ine 2054"/>
          <p:cNvSpPr>
            <a:spLocks noChangeShapeType="1"/>
          </p:cNvSpPr>
          <p:nvPr/>
        </p:nvSpPr>
        <p:spPr bwMode="auto">
          <a:xfrm>
            <a:off x="2815409" y="2056780"/>
            <a:ext cx="685800" cy="0"/>
          </a:xfrm>
          <a:prstGeom prst="line">
            <a:avLst/>
          </a:prstGeom>
          <a:noFill/>
          <a:ln w="38100">
            <a:solidFill>
              <a:schemeClr val="accent3">
                <a:lumMod val="50000"/>
              </a:schemeClr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t-BR" sz="360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8" name="Text Box 2051"/>
          <p:cNvSpPr txBox="1">
            <a:spLocks noChangeArrowheads="1"/>
          </p:cNvSpPr>
          <p:nvPr/>
        </p:nvSpPr>
        <p:spPr bwMode="auto">
          <a:xfrm>
            <a:off x="3744097" y="1764680"/>
            <a:ext cx="1971675" cy="584200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200" b="1" i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3200" b="1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pt-BR" i="0" dirty="0" smtClean="0">
                <a:solidFill>
                  <a:srgbClr val="005740"/>
                </a:solidFill>
                <a:latin typeface="+mn-lt"/>
                <a:cs typeface="Arial" charset="0"/>
              </a:rPr>
              <a:t>ICMSF</a:t>
            </a:r>
          </a:p>
        </p:txBody>
      </p:sp>
      <p:sp>
        <p:nvSpPr>
          <p:cNvPr id="19" name="Text Box 2051"/>
          <p:cNvSpPr txBox="1">
            <a:spLocks noChangeArrowheads="1"/>
          </p:cNvSpPr>
          <p:nvPr/>
        </p:nvSpPr>
        <p:spPr bwMode="auto">
          <a:xfrm>
            <a:off x="243659" y="5266978"/>
            <a:ext cx="81438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en-US" sz="2400" b="1" dirty="0">
                <a:solidFill>
                  <a:srgbClr val="005740"/>
                </a:solidFill>
                <a:latin typeface="+mn-lt"/>
              </a:rPr>
              <a:t>Rigor do critério depende de </a:t>
            </a:r>
            <a:r>
              <a:rPr lang="pt-BR" altLang="en-US" sz="2400" b="1" dirty="0" err="1">
                <a:solidFill>
                  <a:srgbClr val="FF0000"/>
                </a:solidFill>
                <a:latin typeface="+mn-lt"/>
              </a:rPr>
              <a:t>n</a:t>
            </a:r>
            <a:r>
              <a:rPr lang="pt-BR" altLang="en-US" sz="2400" b="1" dirty="0">
                <a:solidFill>
                  <a:srgbClr val="005740"/>
                </a:solidFill>
                <a:latin typeface="+mn-lt"/>
              </a:rPr>
              <a:t> e </a:t>
            </a:r>
            <a:r>
              <a:rPr lang="pt-BR" altLang="en-US" sz="2400" b="1" dirty="0" err="1">
                <a:solidFill>
                  <a:srgbClr val="FF0000"/>
                </a:solidFill>
                <a:latin typeface="+mn-lt"/>
              </a:rPr>
              <a:t>c</a:t>
            </a:r>
            <a:r>
              <a:rPr lang="pt-BR" altLang="en-US" sz="2400" b="1" dirty="0">
                <a:solidFill>
                  <a:srgbClr val="005740"/>
                </a:solidFill>
                <a:latin typeface="+mn-lt"/>
              </a:rPr>
              <a:t> e não de </a:t>
            </a:r>
            <a:r>
              <a:rPr lang="pt-BR" altLang="en-US" sz="2400" b="1" dirty="0">
                <a:solidFill>
                  <a:srgbClr val="FF0000"/>
                </a:solidFill>
                <a:latin typeface="+mn-lt"/>
              </a:rPr>
              <a:t>m</a:t>
            </a:r>
            <a:r>
              <a:rPr lang="pt-BR" altLang="en-US" sz="2400" b="1" dirty="0">
                <a:solidFill>
                  <a:srgbClr val="005740"/>
                </a:solidFill>
                <a:latin typeface="+mn-lt"/>
              </a:rPr>
              <a:t> e </a:t>
            </a:r>
            <a:r>
              <a:rPr lang="pt-BR" altLang="en-US" sz="2400" b="1" dirty="0">
                <a:solidFill>
                  <a:srgbClr val="FF0000"/>
                </a:solidFill>
                <a:latin typeface="+mn-lt"/>
              </a:rPr>
              <a:t>M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457971" y="3113071"/>
            <a:ext cx="8578652" cy="1995487"/>
            <a:chOff x="457971" y="2751517"/>
            <a:chExt cx="8578652" cy="1995487"/>
          </a:xfrm>
        </p:grpSpPr>
        <p:grpSp>
          <p:nvGrpSpPr>
            <p:cNvPr id="9" name="Grupo 39"/>
            <p:cNvGrpSpPr>
              <a:grpSpLocks/>
            </p:cNvGrpSpPr>
            <p:nvPr/>
          </p:nvGrpSpPr>
          <p:grpSpPr bwMode="auto">
            <a:xfrm>
              <a:off x="457971" y="2751517"/>
              <a:ext cx="7929563" cy="1995487"/>
              <a:chOff x="857224" y="2428868"/>
              <a:chExt cx="7929618" cy="1995501"/>
            </a:xfrm>
          </p:grpSpPr>
          <p:sp>
            <p:nvSpPr>
              <p:cNvPr id="10" name="Line 7"/>
              <p:cNvSpPr>
                <a:spLocks noChangeShapeType="1"/>
              </p:cNvSpPr>
              <p:nvPr/>
            </p:nvSpPr>
            <p:spPr bwMode="auto">
              <a:xfrm>
                <a:off x="1000100" y="3714752"/>
                <a:ext cx="7786742" cy="0"/>
              </a:xfrm>
              <a:prstGeom prst="line">
                <a:avLst/>
              </a:prstGeom>
              <a:noFill/>
              <a:ln w="38100">
                <a:solidFill>
                  <a:srgbClr val="0046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 sz="2800">
                  <a:solidFill>
                    <a:srgbClr val="005740"/>
                  </a:solidFill>
                  <a:cs typeface="Arial" charset="0"/>
                </a:endParaRPr>
              </a:p>
            </p:txBody>
          </p:sp>
          <p:sp>
            <p:nvSpPr>
              <p:cNvPr id="11" name="Line 9"/>
              <p:cNvSpPr>
                <a:spLocks noChangeShapeType="1"/>
              </p:cNvSpPr>
              <p:nvPr/>
            </p:nvSpPr>
            <p:spPr bwMode="auto">
              <a:xfrm>
                <a:off x="3214678" y="3500438"/>
                <a:ext cx="0" cy="415928"/>
              </a:xfrm>
              <a:prstGeom prst="line">
                <a:avLst/>
              </a:prstGeom>
              <a:noFill/>
              <a:ln w="38100">
                <a:solidFill>
                  <a:srgbClr val="0046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 sz="2800">
                  <a:solidFill>
                    <a:srgbClr val="005740"/>
                  </a:solidFill>
                  <a:cs typeface="Arial" charset="0"/>
                </a:endParaRPr>
              </a:p>
            </p:txBody>
          </p:sp>
          <p:sp>
            <p:nvSpPr>
              <p:cNvPr id="12" name="Line 10"/>
              <p:cNvSpPr>
                <a:spLocks noChangeShapeType="1"/>
              </p:cNvSpPr>
              <p:nvPr/>
            </p:nvSpPr>
            <p:spPr bwMode="auto">
              <a:xfrm>
                <a:off x="6215074" y="3500438"/>
                <a:ext cx="0" cy="415928"/>
              </a:xfrm>
              <a:prstGeom prst="line">
                <a:avLst/>
              </a:prstGeom>
              <a:noFill/>
              <a:ln w="38100">
                <a:solidFill>
                  <a:srgbClr val="00467A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pt-BR" sz="2800">
                  <a:solidFill>
                    <a:srgbClr val="005740"/>
                  </a:solidFill>
                  <a:cs typeface="Arial" charset="0"/>
                </a:endParaRPr>
              </a:p>
            </p:txBody>
          </p:sp>
          <p:sp>
            <p:nvSpPr>
              <p:cNvPr id="13" name="Rectangle 14"/>
              <p:cNvSpPr>
                <a:spLocks noChangeArrowheads="1"/>
              </p:cNvSpPr>
              <p:nvPr/>
            </p:nvSpPr>
            <p:spPr bwMode="auto">
              <a:xfrm>
                <a:off x="857224" y="3857628"/>
                <a:ext cx="365128" cy="52070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2800" b="1" dirty="0">
                    <a:solidFill>
                      <a:srgbClr val="005740"/>
                    </a:solidFill>
                    <a:cs typeface="Arial" charset="0"/>
                  </a:rPr>
                  <a:t>0</a:t>
                </a:r>
              </a:p>
            </p:txBody>
          </p:sp>
          <p:sp>
            <p:nvSpPr>
              <p:cNvPr id="14" name="Rectangle 15"/>
              <p:cNvSpPr>
                <a:spLocks noChangeArrowheads="1"/>
              </p:cNvSpPr>
              <p:nvPr/>
            </p:nvSpPr>
            <p:spPr bwMode="auto">
              <a:xfrm>
                <a:off x="3000364" y="3857628"/>
                <a:ext cx="474493" cy="52065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2800" b="1" dirty="0">
                    <a:solidFill>
                      <a:srgbClr val="005740"/>
                    </a:solidFill>
                    <a:cs typeface="Arial" charset="0"/>
                  </a:rPr>
                  <a:t>m</a:t>
                </a:r>
              </a:p>
            </p:txBody>
          </p:sp>
          <p:sp>
            <p:nvSpPr>
              <p:cNvPr id="15" name="Rectangle 16"/>
              <p:cNvSpPr>
                <a:spLocks noChangeArrowheads="1"/>
              </p:cNvSpPr>
              <p:nvPr/>
            </p:nvSpPr>
            <p:spPr bwMode="auto">
              <a:xfrm>
                <a:off x="5929322" y="3908428"/>
                <a:ext cx="495303" cy="51594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8" tIns="44450" rIns="90488" bIns="44450">
                <a:spAutoFit/>
              </a:bodyPr>
              <a:lstStyle/>
              <a:p>
                <a:pPr>
                  <a:defRPr/>
                </a:pPr>
                <a:r>
                  <a:rPr lang="en-US" sz="2800" b="1" dirty="0">
                    <a:solidFill>
                      <a:srgbClr val="005740"/>
                    </a:solidFill>
                    <a:cs typeface="Arial" charset="0"/>
                  </a:rPr>
                  <a:t>M</a:t>
                </a:r>
              </a:p>
            </p:txBody>
          </p:sp>
          <p:sp>
            <p:nvSpPr>
              <p:cNvPr id="16" name="Retângulo 19"/>
              <p:cNvSpPr>
                <a:spLocks noChangeArrowheads="1"/>
              </p:cNvSpPr>
              <p:nvPr/>
            </p:nvSpPr>
            <p:spPr bwMode="auto">
              <a:xfrm>
                <a:off x="1000100" y="2428868"/>
                <a:ext cx="2071702" cy="1077226"/>
              </a:xfrm>
              <a:prstGeom prst="rect">
                <a:avLst/>
              </a:prstGeom>
              <a:noFill/>
              <a:ln w="57150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pt-BR" altLang="en-US" sz="3200" b="1">
                    <a:solidFill>
                      <a:srgbClr val="005740"/>
                    </a:solidFill>
                    <a:latin typeface="+mn-lt"/>
                  </a:rPr>
                  <a:t>produto </a:t>
                </a:r>
              </a:p>
              <a:p>
                <a:pPr algn="ctr" eaLnBrk="1" hangingPunct="1"/>
                <a:r>
                  <a:rPr lang="pt-BR" altLang="en-US" sz="3200" b="1">
                    <a:solidFill>
                      <a:srgbClr val="005740"/>
                    </a:solidFill>
                    <a:latin typeface="+mn-lt"/>
                  </a:rPr>
                  <a:t>aceitável</a:t>
                </a:r>
              </a:p>
            </p:txBody>
          </p:sp>
          <p:sp>
            <p:nvSpPr>
              <p:cNvPr id="17" name="Retângulo 21"/>
              <p:cNvSpPr>
                <a:spLocks noChangeArrowheads="1"/>
              </p:cNvSpPr>
              <p:nvPr/>
            </p:nvSpPr>
            <p:spPr bwMode="auto">
              <a:xfrm>
                <a:off x="6357950" y="2428868"/>
                <a:ext cx="2428892" cy="1077226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pt-BR" altLang="en-US" sz="3200" b="1">
                    <a:solidFill>
                      <a:srgbClr val="005740"/>
                    </a:solidFill>
                    <a:latin typeface="+mn-lt"/>
                  </a:rPr>
                  <a:t>produto </a:t>
                </a:r>
              </a:p>
              <a:p>
                <a:pPr algn="ctr" eaLnBrk="1" hangingPunct="1"/>
                <a:r>
                  <a:rPr lang="pt-BR" altLang="en-US" sz="3200" b="1">
                    <a:solidFill>
                      <a:srgbClr val="005740"/>
                    </a:solidFill>
                    <a:latin typeface="+mn-lt"/>
                  </a:rPr>
                  <a:t>inaceitável</a:t>
                </a:r>
              </a:p>
            </p:txBody>
          </p:sp>
          <p:sp>
            <p:nvSpPr>
              <p:cNvPr id="18" name="Retângulo 22"/>
              <p:cNvSpPr>
                <a:spLocks noChangeArrowheads="1"/>
              </p:cNvSpPr>
              <p:nvPr/>
            </p:nvSpPr>
            <p:spPr bwMode="auto">
              <a:xfrm>
                <a:off x="3357554" y="2428868"/>
                <a:ext cx="2714644" cy="1077226"/>
              </a:xfrm>
              <a:prstGeom prst="rect">
                <a:avLst/>
              </a:prstGeom>
              <a:noFill/>
              <a:ln w="57150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pt-BR" altLang="en-US" sz="3200" b="1" dirty="0">
                    <a:solidFill>
                      <a:srgbClr val="005740"/>
                    </a:solidFill>
                    <a:latin typeface="+mn-lt"/>
                  </a:rPr>
                  <a:t>produto </a:t>
                </a:r>
              </a:p>
              <a:p>
                <a:pPr algn="ctr" eaLnBrk="1" hangingPunct="1"/>
                <a:r>
                  <a:rPr lang="pt-BR" altLang="en-US" sz="3200" b="1" dirty="0">
                    <a:solidFill>
                      <a:srgbClr val="005740"/>
                    </a:solidFill>
                    <a:latin typeface="+mn-lt"/>
                  </a:rPr>
                  <a:t>marginal</a:t>
                </a:r>
              </a:p>
            </p:txBody>
          </p:sp>
        </p:grpSp>
        <p:sp>
          <p:nvSpPr>
            <p:cNvPr id="20" name="Rectangle 86"/>
            <p:cNvSpPr>
              <a:spLocks noChangeArrowheads="1"/>
            </p:cNvSpPr>
            <p:nvPr/>
          </p:nvSpPr>
          <p:spPr bwMode="auto">
            <a:xfrm>
              <a:off x="6876126" y="4405222"/>
              <a:ext cx="2160497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AU" altLang="en-US" sz="1600" b="1" dirty="0" err="1">
                  <a:solidFill>
                    <a:srgbClr val="005740"/>
                  </a:solidFill>
                  <a:latin typeface="+mn-lt"/>
                </a:rPr>
                <a:t>Contagem</a:t>
              </a:r>
              <a:r>
                <a:rPr lang="en-AU" altLang="en-US" sz="1600" b="1" dirty="0">
                  <a:solidFill>
                    <a:srgbClr val="005740"/>
                  </a:solidFill>
                  <a:latin typeface="+mn-lt"/>
                </a:rPr>
                <a:t> </a:t>
              </a:r>
              <a:r>
                <a:rPr lang="en-AU" altLang="en-US" sz="1600" b="1" dirty="0" smtClean="0">
                  <a:solidFill>
                    <a:srgbClr val="005740"/>
                  </a:solidFill>
                  <a:latin typeface="+mn-lt"/>
                </a:rPr>
                <a:t>media (</a:t>
              </a:r>
              <a:r>
                <a:rPr lang="en-AU" altLang="en-US" sz="1600" b="1" dirty="0">
                  <a:solidFill>
                    <a:srgbClr val="005740"/>
                  </a:solidFill>
                  <a:latin typeface="+mn-lt"/>
                </a:rPr>
                <a:t>UFC/g) </a:t>
              </a:r>
              <a:endParaRPr lang="en-AU" altLang="en-US" sz="3600" b="1" dirty="0">
                <a:solidFill>
                  <a:srgbClr val="005740"/>
                </a:solidFill>
                <a:latin typeface="+mn-lt"/>
              </a:endParaRPr>
            </a:p>
          </p:txBody>
        </p:sp>
      </p:grpSp>
      <p:sp>
        <p:nvSpPr>
          <p:cNvPr id="21" name="Retângulo 7"/>
          <p:cNvSpPr>
            <a:spLocks noChangeArrowheads="1"/>
          </p:cNvSpPr>
          <p:nvPr/>
        </p:nvSpPr>
        <p:spPr bwMode="auto">
          <a:xfrm>
            <a:off x="1754266" y="1795170"/>
            <a:ext cx="965329" cy="52322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en-US" sz="2800" b="1" dirty="0">
                <a:solidFill>
                  <a:srgbClr val="005740"/>
                </a:solidFill>
                <a:latin typeface="+mn-lt"/>
              </a:rPr>
              <a:t>m, M</a:t>
            </a:r>
          </a:p>
        </p:txBody>
      </p:sp>
      <p:grpSp>
        <p:nvGrpSpPr>
          <p:cNvPr id="26" name="Grupo 25"/>
          <p:cNvGrpSpPr/>
          <p:nvPr/>
        </p:nvGrpSpPr>
        <p:grpSpPr>
          <a:xfrm>
            <a:off x="7092280" y="1304788"/>
            <a:ext cx="1362403" cy="1945743"/>
            <a:chOff x="7128839" y="1675817"/>
            <a:chExt cx="1362403" cy="1945743"/>
          </a:xfrm>
        </p:grpSpPr>
        <p:sp>
          <p:nvSpPr>
            <p:cNvPr id="27" name="Rectangle 4"/>
            <p:cNvSpPr>
              <a:spLocks noChangeArrowheads="1"/>
            </p:cNvSpPr>
            <p:nvPr/>
          </p:nvSpPr>
          <p:spPr bwMode="auto">
            <a:xfrm>
              <a:off x="7159602" y="2962748"/>
              <a:ext cx="1331640" cy="65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>
                  <a:schemeClr val="folHlink"/>
                </a:buClr>
                <a:buSzPct val="75000"/>
                <a:buFont typeface="Monotype Sorts" pitchFamily="2" charset="2"/>
                <a:buNone/>
              </a:pPr>
              <a:r>
                <a:rPr kumimoji="1" lang="es-ES_tradnl" altLang="en-US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ICMSF</a:t>
              </a:r>
              <a:r>
                <a:rPr kumimoji="1" lang="en-GB" altLang="en-US" sz="24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	</a:t>
              </a:r>
              <a:endParaRPr kumimoji="1" lang="it-IT" alt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pic>
          <p:nvPicPr>
            <p:cNvPr id="28" name="Picture 13" descr="new ICMSF logo Oct_200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839" y="1675817"/>
              <a:ext cx="1362403" cy="126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" y="620713"/>
            <a:ext cx="91440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es-ES_tradnl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</a:t>
            </a:r>
            <a:r>
              <a:rPr kumimoji="1" lang="es-ES_tradnl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Componentes </a:t>
            </a:r>
            <a:r>
              <a:rPr kumimoji="1" lang="es-ES_tradnl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 </a:t>
            </a:r>
            <a:r>
              <a:rPr kumimoji="1" lang="es-ES_tradnl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um</a:t>
            </a:r>
            <a:r>
              <a:rPr kumimoji="1" lang="es-ES_tradnl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kumimoji="1" lang="es-ES_tradnl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critério</a:t>
            </a:r>
            <a:r>
              <a:rPr kumimoji="1" lang="es-ES_tradnl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microbiológico</a:t>
            </a:r>
            <a:r>
              <a:rPr kumimoji="1" lang="en-GB" altLang="en-US" sz="2400" dirty="0">
                <a:solidFill>
                  <a:srgbClr val="005740"/>
                </a:solidFill>
                <a:latin typeface="+mn-lt"/>
              </a:rPr>
              <a:t>	</a:t>
            </a:r>
            <a:endParaRPr kumimoji="1" lang="it-IT" altLang="en-US" sz="2400" dirty="0">
              <a:solidFill>
                <a:srgbClr val="00574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4773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Group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150128"/>
              </p:ext>
            </p:extLst>
          </p:nvPr>
        </p:nvGraphicFramePr>
        <p:xfrm>
          <a:off x="320926" y="1052736"/>
          <a:ext cx="8715698" cy="4666410"/>
        </p:xfrm>
        <a:graphic>
          <a:graphicData uri="http://schemas.openxmlformats.org/drawingml/2006/table">
            <a:tbl>
              <a:tblPr/>
              <a:tblGrid>
                <a:gridCol w="3963042"/>
                <a:gridCol w="1584176"/>
                <a:gridCol w="1584176"/>
                <a:gridCol w="1584304"/>
              </a:tblGrid>
              <a:tr h="30442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Condição de uso / consumo do produto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175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Reduz o risco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Mantém o risco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Aumenta o risco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Úteis</a:t>
                      </a: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, contaminantes em geral, reduzem a vida útil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Exemplo: Contagem total, bolores e leveduras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aumenta a vida útil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=5  </a:t>
                      </a:r>
                      <a:r>
                        <a:rPr kumimoji="0" lang="pt-BR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=3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1)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não altera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n=5  c=2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2)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reduz a vida útil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n=5  c=1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3)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4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Indicadores</a:t>
                      </a: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: perigo indireto e baixo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Exemplo: Coliformes, </a:t>
                      </a:r>
                      <a:r>
                        <a:rPr kumimoji="0" lang="pt-B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Enterobacteriaceae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reduz o risco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n=5  c=3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4)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não altera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n=5  c=2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5)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aumenta o risco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n=5  c=1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6)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08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Perigo moderado</a:t>
                      </a: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: risco direto, distribuição limitada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Exemplo: </a:t>
                      </a:r>
                      <a:r>
                        <a:rPr kumimoji="0" lang="pt-BR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S.aureus</a:t>
                      </a:r>
                      <a:r>
                        <a:rPr kumimoji="0" lang="pt-B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kumimoji="0" lang="pt-BR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B.cereus</a:t>
                      </a:r>
                      <a:r>
                        <a:rPr kumimoji="0" lang="pt-B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kumimoji="0" lang="pt-BR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C.perfringens</a:t>
                      </a:r>
                      <a:endParaRPr kumimoji="0" lang="pt-BR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n=5  c=2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7)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n=5  c=1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8)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n=10  c=1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9)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5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Perigo sério</a:t>
                      </a: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: grave mas sem risco de vida, duração moderada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Exemplo: </a:t>
                      </a:r>
                      <a:r>
                        <a:rPr kumimoji="0" lang="pt-B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Salmonella </a:t>
                      </a:r>
                      <a:r>
                        <a:rPr kumimoji="0" lang="pt-BR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spp</a:t>
                      </a:r>
                      <a:r>
                        <a:rPr kumimoji="0" lang="pt-B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kumimoji="0" lang="pt-BR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Shigella</a:t>
                      </a:r>
                      <a:r>
                        <a:rPr kumimoji="0" lang="pt-B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kumimoji="0" lang="pt-BR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Vibrio</a:t>
                      </a:r>
                      <a:endParaRPr kumimoji="0" lang="pt-BR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n=5  c=0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10)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n=10  c=0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11)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n=20  c=0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12)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4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Perigo severo</a:t>
                      </a: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: risco vida, </a:t>
                      </a:r>
                      <a:r>
                        <a:rPr kumimoji="0" lang="pt-B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seqüela</a:t>
                      </a: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 crônica, duração longa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Exemplo: </a:t>
                      </a:r>
                      <a:r>
                        <a:rPr kumimoji="0" lang="pt-B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S. </a:t>
                      </a:r>
                      <a:r>
                        <a:rPr kumimoji="0" lang="pt-BR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typhi</a:t>
                      </a:r>
                      <a:r>
                        <a:rPr kumimoji="0" lang="pt-B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, C. </a:t>
                      </a:r>
                      <a:r>
                        <a:rPr kumimoji="0" lang="pt-BR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botulinum</a:t>
                      </a:r>
                      <a:endParaRPr kumimoji="0" lang="pt-BR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n=15  c=0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13)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n=30  c=0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14)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n=60  c=0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15)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332656"/>
            <a:ext cx="91440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00050" lvl="1" indent="0" algn="ctr" eaLnBrk="1" hangingPunct="1">
              <a:lnSpc>
                <a:spcPct val="90000"/>
              </a:lnSpc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es-ES_tradnl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Planos de </a:t>
            </a:r>
            <a:r>
              <a:rPr kumimoji="1" lang="es-ES_tradnl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amostragem</a:t>
            </a:r>
            <a:r>
              <a:rPr kumimoji="1" lang="es-ES_tradnl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(ICMSF) 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</a:t>
            </a:r>
            <a:endParaRPr kumimoji="1" lang="it-IT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5" name="Picture 13" descr="new ICMSF logo Oct_2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5" y="116633"/>
            <a:ext cx="813396" cy="75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955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Group 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2150128"/>
              </p:ext>
            </p:extLst>
          </p:nvPr>
        </p:nvGraphicFramePr>
        <p:xfrm>
          <a:off x="320926" y="1052736"/>
          <a:ext cx="8715698" cy="4666410"/>
        </p:xfrm>
        <a:graphic>
          <a:graphicData uri="http://schemas.openxmlformats.org/drawingml/2006/table">
            <a:tbl>
              <a:tblPr/>
              <a:tblGrid>
                <a:gridCol w="3963042"/>
                <a:gridCol w="1584176"/>
                <a:gridCol w="1584176"/>
                <a:gridCol w="1584304"/>
              </a:tblGrid>
              <a:tr h="304421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Condição de uso / consumo do produto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175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Reduz o risco 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Mantém o risco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Aumenta o risco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57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Úteis</a:t>
                      </a: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, contaminantes em geral, reduzem a vida útil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Exemplo: Contagem total, bolores e leveduras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aumenta a vida útil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n=5  c=3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1)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não altera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n=5  c=2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2)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reduz a vida útil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n=5  c=1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3)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94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Indicadores</a:t>
                      </a: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: perigo indireto e baixo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Exemplo: Coliformes, </a:t>
                      </a:r>
                      <a:r>
                        <a:rPr kumimoji="0" lang="pt-B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Enterobacteriaceae</a:t>
                      </a: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reduz o risco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n=5  c=3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4)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não altera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n=5  c=2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5)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aumenta o risco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n=5  c=1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6)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08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Perigo moderado</a:t>
                      </a: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: risco direto, distribuição limitada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Exemplo: </a:t>
                      </a:r>
                      <a:r>
                        <a:rPr kumimoji="0" lang="pt-BR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S.aureus</a:t>
                      </a:r>
                      <a:r>
                        <a:rPr kumimoji="0" lang="pt-B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kumimoji="0" lang="pt-BR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B.cereus</a:t>
                      </a:r>
                      <a:r>
                        <a:rPr kumimoji="0" lang="pt-B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kumimoji="0" lang="pt-BR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C.perfringens</a:t>
                      </a:r>
                      <a:endParaRPr kumimoji="0" lang="pt-BR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n=5  c=2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7)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n=5  c=1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8)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n=10  c=1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9)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154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Perigo sério</a:t>
                      </a: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: grave mas sem risco de vida, duração moderada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Exemplo: </a:t>
                      </a:r>
                      <a:r>
                        <a:rPr kumimoji="0" lang="pt-B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Salmonella </a:t>
                      </a:r>
                      <a:r>
                        <a:rPr kumimoji="0" lang="pt-BR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spp</a:t>
                      </a:r>
                      <a:r>
                        <a:rPr kumimoji="0" lang="pt-B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kumimoji="0" lang="pt-BR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Shigella</a:t>
                      </a:r>
                      <a:r>
                        <a:rPr kumimoji="0" lang="pt-B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kumimoji="0" lang="pt-BR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Vibrio</a:t>
                      </a:r>
                      <a:endParaRPr kumimoji="0" lang="pt-BR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n=5  c=0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10)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n=10  c=0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11)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n=20  c=0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12)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4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Perigo severo</a:t>
                      </a: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: risco vida, </a:t>
                      </a:r>
                      <a:r>
                        <a:rPr kumimoji="0" lang="pt-B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seqüela</a:t>
                      </a: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 crônica, duração longa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Exemplo: </a:t>
                      </a:r>
                      <a:r>
                        <a:rPr kumimoji="0" lang="pt-B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S. </a:t>
                      </a:r>
                      <a:r>
                        <a:rPr kumimoji="0" lang="pt-BR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typhi</a:t>
                      </a:r>
                      <a:r>
                        <a:rPr kumimoji="0" lang="pt-BR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, C. </a:t>
                      </a:r>
                      <a:r>
                        <a:rPr kumimoji="0" lang="pt-BR" sz="14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botulinum</a:t>
                      </a:r>
                      <a:endParaRPr kumimoji="0" lang="pt-BR" sz="14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T="45714" marB="4571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n=15  c=0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13)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n=30  c=0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14)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574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n=60  c=0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740"/>
                          </a:solidFill>
                          <a:effectLst/>
                          <a:latin typeface="Calibri" panose="020F0502020204030204" pitchFamily="34" charset="0"/>
                        </a:rPr>
                        <a:t>(caso 15)</a:t>
                      </a:r>
                    </a:p>
                  </a:txBody>
                  <a:tcPr marT="45714" marB="4571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332656"/>
            <a:ext cx="9144000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00050" lvl="1" indent="0" algn="ctr" eaLnBrk="1" hangingPunct="1">
              <a:lnSpc>
                <a:spcPct val="90000"/>
              </a:lnSpc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es-ES_tradnl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Planos de </a:t>
            </a:r>
            <a:r>
              <a:rPr kumimoji="1" lang="es-ES_tradnl" altLang="en-US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amostragem</a:t>
            </a:r>
            <a:r>
              <a:rPr kumimoji="1" lang="es-ES_tradnl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(ICMSF) </a:t>
            </a:r>
            <a:r>
              <a:rPr kumimoji="1" lang="en-GB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</a:t>
            </a:r>
            <a:endParaRPr kumimoji="1" lang="it-IT" altLang="en-US" sz="32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5" name="Picture 13" descr="new ICMSF logo Oct_20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5" y="116633"/>
            <a:ext cx="813396" cy="75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upo 9"/>
          <p:cNvGrpSpPr>
            <a:grpSpLocks/>
          </p:cNvGrpSpPr>
          <p:nvPr/>
        </p:nvGrpSpPr>
        <p:grpSpPr bwMode="auto">
          <a:xfrm>
            <a:off x="4368910" y="1710416"/>
            <a:ext cx="4643438" cy="720725"/>
            <a:chOff x="4356100" y="1484313"/>
            <a:chExt cx="4643438" cy="720725"/>
          </a:xfrm>
          <a:solidFill>
            <a:srgbClr val="009ED6"/>
          </a:solidFill>
        </p:grpSpPr>
        <p:sp>
          <p:nvSpPr>
            <p:cNvPr id="11" name="AutoShape 43"/>
            <p:cNvSpPr>
              <a:spLocks noChangeArrowheads="1"/>
            </p:cNvSpPr>
            <p:nvPr/>
          </p:nvSpPr>
          <p:spPr bwMode="auto">
            <a:xfrm>
              <a:off x="4356100" y="1484313"/>
              <a:ext cx="4643438" cy="720725"/>
            </a:xfrm>
            <a:prstGeom prst="rightArrow">
              <a:avLst>
                <a:gd name="adj1" fmla="val 50000"/>
                <a:gd name="adj2" fmla="val 161068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Arial" charset="0"/>
                <a:cs typeface="Arial" charset="0"/>
              </a:endParaRPr>
            </a:p>
          </p:txBody>
        </p: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5295768" y="1679972"/>
              <a:ext cx="1943695" cy="32940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lnSpc>
                  <a:spcPct val="90000"/>
                </a:lnSpc>
                <a:buClr>
                  <a:schemeClr val="folHlink"/>
                </a:buClr>
                <a:buSzPct val="75000"/>
                <a:buFont typeface="Monotype Sorts" pitchFamily="2" charset="2"/>
                <a:buNone/>
                <a:defRPr/>
              </a:pPr>
              <a:r>
                <a:rPr kumimoji="1" lang="es-ES_tradnl" sz="2000" dirty="0">
                  <a:cs typeface="Arial" charset="0"/>
                </a:rPr>
                <a:t>Rigor aumenta</a:t>
              </a:r>
              <a:r>
                <a:rPr kumimoji="1" lang="en-GB" sz="2400" dirty="0">
                  <a:latin typeface="Arial" charset="0"/>
                  <a:cs typeface="Arial" charset="0"/>
                </a:rPr>
                <a:t>	</a:t>
              </a:r>
              <a:endParaRPr kumimoji="1" lang="it-IT" sz="2400" dirty="0">
                <a:latin typeface="Arial" charset="0"/>
                <a:cs typeface="Arial" charset="0"/>
              </a:endParaRPr>
            </a:p>
          </p:txBody>
        </p:sp>
      </p:grpSp>
      <p:grpSp>
        <p:nvGrpSpPr>
          <p:cNvPr id="17" name="Grupo 16"/>
          <p:cNvGrpSpPr>
            <a:grpSpLocks/>
          </p:cNvGrpSpPr>
          <p:nvPr/>
        </p:nvGrpSpPr>
        <p:grpSpPr bwMode="auto">
          <a:xfrm rot="2318778">
            <a:off x="4117540" y="3277100"/>
            <a:ext cx="4643438" cy="720725"/>
            <a:chOff x="4356100" y="1484313"/>
            <a:chExt cx="4643438" cy="720725"/>
          </a:xfrm>
          <a:solidFill>
            <a:srgbClr val="009ED6"/>
          </a:solidFill>
        </p:grpSpPr>
        <p:sp>
          <p:nvSpPr>
            <p:cNvPr id="18" name="AutoShape 43"/>
            <p:cNvSpPr>
              <a:spLocks noChangeArrowheads="1"/>
            </p:cNvSpPr>
            <p:nvPr/>
          </p:nvSpPr>
          <p:spPr bwMode="auto">
            <a:xfrm>
              <a:off x="4356100" y="1484313"/>
              <a:ext cx="4643438" cy="720725"/>
            </a:xfrm>
            <a:prstGeom prst="rightArrow">
              <a:avLst>
                <a:gd name="adj1" fmla="val 50000"/>
                <a:gd name="adj2" fmla="val 161068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Arial" charset="0"/>
                <a:cs typeface="Arial" charset="0"/>
              </a:endParaRPr>
            </a:p>
          </p:txBody>
        </p:sp>
        <p:sp>
          <p:nvSpPr>
            <p:cNvPr id="19" name="Rectangle 4"/>
            <p:cNvSpPr>
              <a:spLocks noChangeArrowheads="1"/>
            </p:cNvSpPr>
            <p:nvPr/>
          </p:nvSpPr>
          <p:spPr bwMode="auto">
            <a:xfrm>
              <a:off x="5295768" y="1679972"/>
              <a:ext cx="1943695" cy="329406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lnSpc>
                  <a:spcPct val="90000"/>
                </a:lnSpc>
                <a:buClr>
                  <a:schemeClr val="folHlink"/>
                </a:buClr>
                <a:buSzPct val="75000"/>
                <a:buFont typeface="Monotype Sorts" pitchFamily="2" charset="2"/>
                <a:buNone/>
                <a:defRPr/>
              </a:pPr>
              <a:r>
                <a:rPr kumimoji="1" lang="es-ES_tradnl" sz="2000" dirty="0">
                  <a:cs typeface="Arial" charset="0"/>
                </a:rPr>
                <a:t>Rigor aumenta</a:t>
              </a:r>
              <a:r>
                <a:rPr kumimoji="1" lang="en-GB" sz="2400" dirty="0">
                  <a:latin typeface="Arial" charset="0"/>
                  <a:cs typeface="Arial" charset="0"/>
                </a:rPr>
                <a:t>	</a:t>
              </a:r>
              <a:endParaRPr kumimoji="1" lang="it-IT" sz="2400" dirty="0">
                <a:latin typeface="Arial" charset="0"/>
                <a:cs typeface="Arial" charset="0"/>
              </a:endParaRPr>
            </a:p>
          </p:txBody>
        </p:sp>
      </p:grpSp>
      <p:grpSp>
        <p:nvGrpSpPr>
          <p:cNvPr id="20" name="Grupo 19"/>
          <p:cNvGrpSpPr>
            <a:grpSpLocks/>
          </p:cNvGrpSpPr>
          <p:nvPr/>
        </p:nvGrpSpPr>
        <p:grpSpPr bwMode="auto">
          <a:xfrm rot="5400000">
            <a:off x="2633668" y="3462418"/>
            <a:ext cx="3820953" cy="720725"/>
            <a:chOff x="4356100" y="1484313"/>
            <a:chExt cx="4643438" cy="720725"/>
          </a:xfrm>
          <a:solidFill>
            <a:srgbClr val="009ED6"/>
          </a:solidFill>
        </p:grpSpPr>
        <p:sp>
          <p:nvSpPr>
            <p:cNvPr id="21" name="AutoShape 43"/>
            <p:cNvSpPr>
              <a:spLocks noChangeArrowheads="1"/>
            </p:cNvSpPr>
            <p:nvPr/>
          </p:nvSpPr>
          <p:spPr bwMode="auto">
            <a:xfrm>
              <a:off x="4356100" y="1484313"/>
              <a:ext cx="4643438" cy="720725"/>
            </a:xfrm>
            <a:prstGeom prst="rightArrow">
              <a:avLst>
                <a:gd name="adj1" fmla="val 50000"/>
                <a:gd name="adj2" fmla="val 161068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pt-BR">
                <a:latin typeface="Arial" charset="0"/>
                <a:cs typeface="Arial" charset="0"/>
              </a:endParaRPr>
            </a:p>
          </p:txBody>
        </p:sp>
        <p:sp>
          <p:nvSpPr>
            <p:cNvPr id="22" name="Rectangle 4"/>
            <p:cNvSpPr>
              <a:spLocks noChangeArrowheads="1"/>
            </p:cNvSpPr>
            <p:nvPr/>
          </p:nvSpPr>
          <p:spPr bwMode="auto">
            <a:xfrm>
              <a:off x="5057957" y="1718548"/>
              <a:ext cx="2558597" cy="31555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342900" indent="-342900">
                <a:lnSpc>
                  <a:spcPct val="90000"/>
                </a:lnSpc>
                <a:buClr>
                  <a:schemeClr val="folHlink"/>
                </a:buClr>
                <a:buSzPct val="75000"/>
                <a:buFont typeface="Monotype Sorts" pitchFamily="2" charset="2"/>
                <a:buNone/>
                <a:defRPr/>
              </a:pPr>
              <a:r>
                <a:rPr kumimoji="1" lang="es-ES_tradnl" sz="2000" dirty="0">
                  <a:cs typeface="Arial" charset="0"/>
                </a:rPr>
                <a:t>Rigor aumenta</a:t>
              </a:r>
              <a:r>
                <a:rPr kumimoji="1" lang="en-GB" sz="2400" dirty="0">
                  <a:latin typeface="Arial" charset="0"/>
                  <a:cs typeface="Arial" charset="0"/>
                </a:rPr>
                <a:t>	</a:t>
              </a:r>
              <a:endParaRPr kumimoji="1" lang="it-IT" sz="2400" dirty="0"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281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8"/>
          <p:cNvSpPr txBox="1"/>
          <p:nvPr/>
        </p:nvSpPr>
        <p:spPr>
          <a:xfrm>
            <a:off x="5707119" y="397910"/>
            <a:ext cx="349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 err="1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Governan</a:t>
            </a:r>
            <a:r>
              <a:rPr lang="en-US" sz="3600" b="1" i="1" dirty="0" err="1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ça</a:t>
            </a:r>
            <a:endParaRPr lang="fr-FR" sz="3600" b="1" i="1" dirty="0">
              <a:ln w="12700">
                <a:solidFill>
                  <a:srgbClr val="005740"/>
                </a:solidFill>
                <a:prstDash val="solid"/>
              </a:ln>
              <a:solidFill>
                <a:srgbClr val="00574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42" name="Grupo 41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grpSp>
          <p:nvGrpSpPr>
            <p:cNvPr id="43" name="Grupo 42"/>
            <p:cNvGrpSpPr/>
            <p:nvPr/>
          </p:nvGrpSpPr>
          <p:grpSpPr>
            <a:xfrm>
              <a:off x="0" y="5882834"/>
              <a:ext cx="9144000" cy="975166"/>
              <a:chOff x="0" y="5882834"/>
              <a:chExt cx="9144000" cy="975166"/>
            </a:xfrm>
          </p:grpSpPr>
          <p:pic>
            <p:nvPicPr>
              <p:cNvPr id="45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6127" y="5882834"/>
                <a:ext cx="2160497" cy="975166"/>
              </a:xfrm>
              <a:prstGeom prst="rect">
                <a:avLst/>
              </a:prstGeom>
            </p:spPr>
          </p:pic>
          <p:cxnSp>
            <p:nvCxnSpPr>
              <p:cNvPr id="46" name="Conector reto 5"/>
              <p:cNvCxnSpPr/>
              <p:nvPr/>
            </p:nvCxnSpPr>
            <p:spPr>
              <a:xfrm>
                <a:off x="0" y="5949280"/>
                <a:ext cx="9144000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Picture 2" descr="USP Logotip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upo 36"/>
          <p:cNvGrpSpPr/>
          <p:nvPr/>
        </p:nvGrpSpPr>
        <p:grpSpPr>
          <a:xfrm>
            <a:off x="505175" y="1052416"/>
            <a:ext cx="8531449" cy="4770483"/>
            <a:chOff x="306274" y="1027433"/>
            <a:chExt cx="8531449" cy="4770483"/>
          </a:xfrm>
        </p:grpSpPr>
        <p:grpSp>
          <p:nvGrpSpPr>
            <p:cNvPr id="2" name="Grupo 1"/>
            <p:cNvGrpSpPr/>
            <p:nvPr/>
          </p:nvGrpSpPr>
          <p:grpSpPr>
            <a:xfrm>
              <a:off x="306274" y="1027433"/>
              <a:ext cx="8531449" cy="4699911"/>
              <a:chOff x="208477" y="1049866"/>
              <a:chExt cx="8531449" cy="4699911"/>
            </a:xfrm>
          </p:grpSpPr>
          <p:sp>
            <p:nvSpPr>
              <p:cNvPr id="3" name="Subtítulo 2"/>
              <p:cNvSpPr txBox="1">
                <a:spLocks/>
              </p:cNvSpPr>
              <p:nvPr/>
            </p:nvSpPr>
            <p:spPr>
              <a:xfrm>
                <a:off x="6307428" y="3994337"/>
                <a:ext cx="2432498" cy="568096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rgbClr val="002060"/>
                </a:solidFill>
              </a:ln>
            </p:spPr>
            <p:txBody>
              <a:bodyPr vert="horz" lIns="68580" tIns="34290" rIns="68580" bIns="34290" rtlCol="0" anchor="ctr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b="1" dirty="0" smtClean="0">
                    <a:solidFill>
                      <a:srgbClr val="006600"/>
                    </a:solidFill>
                  </a:rPr>
                  <a:t>INOVAÇÃO</a:t>
                </a:r>
                <a:endParaRPr lang="pt-BR" sz="1800" b="1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4" name="Subtítulo 2"/>
              <p:cNvSpPr txBox="1">
                <a:spLocks/>
              </p:cNvSpPr>
              <p:nvPr/>
            </p:nvSpPr>
            <p:spPr>
              <a:xfrm>
                <a:off x="3094551" y="3994338"/>
                <a:ext cx="3052294" cy="568096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rgbClr val="002060"/>
                </a:solidFill>
              </a:ln>
            </p:spPr>
            <p:txBody>
              <a:bodyPr vert="horz" lIns="68580" tIns="34290" rIns="68580" bIns="3429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b="1" dirty="0" smtClean="0">
                    <a:solidFill>
                      <a:srgbClr val="006600"/>
                    </a:solidFill>
                  </a:rPr>
                  <a:t>EDUCAÇÃO e DISSEMINAÇÃO DE CONHECIMENTO</a:t>
                </a:r>
                <a:endParaRPr lang="pt-BR" sz="1800" b="1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5" name="Subtítulo 2"/>
              <p:cNvSpPr txBox="1">
                <a:spLocks/>
              </p:cNvSpPr>
              <p:nvPr/>
            </p:nvSpPr>
            <p:spPr>
              <a:xfrm>
                <a:off x="208477" y="3994338"/>
                <a:ext cx="2725492" cy="568096"/>
              </a:xfrm>
              <a:prstGeom prst="rect">
                <a:avLst/>
              </a:prstGeom>
              <a:solidFill>
                <a:schemeClr val="bg2"/>
              </a:solidFill>
              <a:ln w="28575">
                <a:solidFill>
                  <a:srgbClr val="002060"/>
                </a:solidFill>
              </a:ln>
            </p:spPr>
            <p:txBody>
              <a:bodyPr vert="horz" lIns="68580" tIns="34290" rIns="68580" bIns="34290" rtlCol="0" anchor="ctr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en-US" sz="1800" b="1" dirty="0" smtClean="0">
                    <a:solidFill>
                      <a:srgbClr val="006600"/>
                    </a:solidFill>
                  </a:rPr>
                  <a:t>PESQUISA</a:t>
                </a:r>
                <a:endParaRPr lang="pt-BR" sz="1800" b="1" dirty="0">
                  <a:solidFill>
                    <a:srgbClr val="006600"/>
                  </a:solidFill>
                </a:endParaRPr>
              </a:p>
            </p:txBody>
          </p:sp>
          <p:sp>
            <p:nvSpPr>
              <p:cNvPr id="6" name="Subtítulo 2"/>
              <p:cNvSpPr txBox="1">
                <a:spLocks/>
              </p:cNvSpPr>
              <p:nvPr/>
            </p:nvSpPr>
            <p:spPr>
              <a:xfrm>
                <a:off x="3553560" y="5365736"/>
                <a:ext cx="1693575" cy="384041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</p:spPr>
            <p:txBody>
              <a:bodyPr vert="horz" lIns="68580" tIns="34290" rIns="68580" bIns="3429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pt-BR" sz="1200" b="1" dirty="0">
                    <a:solidFill>
                      <a:srgbClr val="006600"/>
                    </a:solidFill>
                  </a:rPr>
                  <a:t>Vice-Coordenador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pt-BR" sz="900" b="1" dirty="0" smtClean="0">
                    <a:solidFill>
                      <a:srgbClr val="006600"/>
                    </a:solidFill>
                  </a:rPr>
                  <a:t>Prof. Mariza </a:t>
                </a:r>
                <a:r>
                  <a:rPr lang="pt-BR" sz="900" b="1" dirty="0" err="1">
                    <a:solidFill>
                      <a:srgbClr val="006600"/>
                    </a:solidFill>
                  </a:rPr>
                  <a:t>Landgraf</a:t>
                </a:r>
                <a:r>
                  <a:rPr lang="pt-BR" sz="900" b="1" dirty="0">
                    <a:solidFill>
                      <a:srgbClr val="006600"/>
                    </a:solidFill>
                  </a:rPr>
                  <a:t> (</a:t>
                </a:r>
                <a:r>
                  <a:rPr lang="pt-BR" sz="900" b="1" dirty="0" err="1">
                    <a:solidFill>
                      <a:srgbClr val="006600"/>
                    </a:solidFill>
                  </a:rPr>
                  <a:t>Co-PI</a:t>
                </a:r>
                <a:r>
                  <a:rPr lang="pt-BR" sz="900" b="1" dirty="0">
                    <a:solidFill>
                      <a:srgbClr val="006600"/>
                    </a:solidFill>
                  </a:rPr>
                  <a:t>)</a:t>
                </a:r>
              </a:p>
            </p:txBody>
          </p:sp>
          <p:sp>
            <p:nvSpPr>
              <p:cNvPr id="7" name="Subtítulo 2"/>
              <p:cNvSpPr txBox="1">
                <a:spLocks/>
              </p:cNvSpPr>
              <p:nvPr/>
            </p:nvSpPr>
            <p:spPr>
              <a:xfrm>
                <a:off x="6750138" y="4765051"/>
                <a:ext cx="1490730" cy="384041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</p:spPr>
            <p:txBody>
              <a:bodyPr vert="horz" lIns="68580" tIns="34290" rIns="68580" bIns="3429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pt-BR" sz="1200" b="1" dirty="0">
                    <a:solidFill>
                      <a:srgbClr val="006600"/>
                    </a:solidFill>
                  </a:rPr>
                  <a:t>Coordenador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pt-BR" sz="900" b="1" dirty="0" smtClean="0">
                    <a:solidFill>
                      <a:srgbClr val="006600"/>
                    </a:solidFill>
                  </a:rPr>
                  <a:t>Prof. Carmen </a:t>
                </a:r>
                <a:r>
                  <a:rPr lang="pt-BR" sz="900" b="1" dirty="0" err="1">
                    <a:solidFill>
                      <a:srgbClr val="006600"/>
                    </a:solidFill>
                  </a:rPr>
                  <a:t>Tadini</a:t>
                </a:r>
                <a:r>
                  <a:rPr lang="pt-BR" sz="900" b="1" dirty="0">
                    <a:solidFill>
                      <a:srgbClr val="006600"/>
                    </a:solidFill>
                  </a:rPr>
                  <a:t> (</a:t>
                </a:r>
                <a:r>
                  <a:rPr lang="pt-BR" sz="900" b="1" dirty="0" err="1">
                    <a:solidFill>
                      <a:srgbClr val="006600"/>
                    </a:solidFill>
                  </a:rPr>
                  <a:t>Co-PI</a:t>
                </a:r>
                <a:r>
                  <a:rPr lang="pt-BR" sz="900" b="1" dirty="0">
                    <a:solidFill>
                      <a:srgbClr val="006600"/>
                    </a:solidFill>
                  </a:rPr>
                  <a:t>)</a:t>
                </a:r>
              </a:p>
            </p:txBody>
          </p:sp>
          <p:sp>
            <p:nvSpPr>
              <p:cNvPr id="8" name="Subtítulo 2"/>
              <p:cNvSpPr txBox="1">
                <a:spLocks/>
              </p:cNvSpPr>
              <p:nvPr/>
            </p:nvSpPr>
            <p:spPr>
              <a:xfrm>
                <a:off x="3576705" y="4765051"/>
                <a:ext cx="1647287" cy="384041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</p:spPr>
            <p:txBody>
              <a:bodyPr vert="horz" lIns="68580" tIns="34290" rIns="68580" bIns="3429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pt-BR" sz="1200" b="1" dirty="0">
                    <a:solidFill>
                      <a:srgbClr val="006600"/>
                    </a:solidFill>
                  </a:rPr>
                  <a:t>Coordenador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pt-BR" sz="900" b="1" dirty="0" smtClean="0">
                    <a:solidFill>
                      <a:srgbClr val="006600"/>
                    </a:solidFill>
                  </a:rPr>
                  <a:t>Prof. Eduardo </a:t>
                </a:r>
                <a:r>
                  <a:rPr lang="pt-BR" sz="900" b="1" dirty="0" err="1">
                    <a:solidFill>
                      <a:srgbClr val="006600"/>
                    </a:solidFill>
                  </a:rPr>
                  <a:t>Purgatto</a:t>
                </a:r>
                <a:r>
                  <a:rPr lang="pt-BR" sz="900" b="1" dirty="0">
                    <a:solidFill>
                      <a:srgbClr val="006600"/>
                    </a:solidFill>
                  </a:rPr>
                  <a:t> (</a:t>
                </a:r>
                <a:r>
                  <a:rPr lang="pt-BR" sz="900" b="1" dirty="0" err="1">
                    <a:solidFill>
                      <a:srgbClr val="006600"/>
                    </a:solidFill>
                  </a:rPr>
                  <a:t>Co-PI</a:t>
                </a:r>
                <a:r>
                  <a:rPr lang="pt-BR" sz="900" b="1" dirty="0">
                    <a:solidFill>
                      <a:srgbClr val="006600"/>
                    </a:solidFill>
                  </a:rPr>
                  <a:t>)</a:t>
                </a:r>
              </a:p>
            </p:txBody>
          </p:sp>
          <p:sp>
            <p:nvSpPr>
              <p:cNvPr id="9" name="Subtítulo 2"/>
              <p:cNvSpPr txBox="1">
                <a:spLocks/>
              </p:cNvSpPr>
              <p:nvPr/>
            </p:nvSpPr>
            <p:spPr>
              <a:xfrm>
                <a:off x="6728001" y="5347349"/>
                <a:ext cx="1490730" cy="384041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</p:spPr>
            <p:txBody>
              <a:bodyPr vert="horz" lIns="68580" tIns="34290" rIns="68580" bIns="3429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pt-BR" sz="1200" b="1" dirty="0">
                    <a:solidFill>
                      <a:srgbClr val="006600"/>
                    </a:solidFill>
                  </a:rPr>
                  <a:t>Vice-Coordenador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pt-BR" sz="900" b="1" dirty="0" smtClean="0">
                    <a:solidFill>
                      <a:srgbClr val="006600"/>
                    </a:solidFill>
                  </a:rPr>
                  <a:t>Prof. Paulo </a:t>
                </a:r>
                <a:r>
                  <a:rPr lang="pt-BR" sz="900" b="1" dirty="0">
                    <a:solidFill>
                      <a:srgbClr val="006600"/>
                    </a:solidFill>
                  </a:rPr>
                  <a:t>Sobral (</a:t>
                </a:r>
                <a:r>
                  <a:rPr lang="pt-BR" sz="900" b="1" dirty="0" err="1">
                    <a:solidFill>
                      <a:srgbClr val="006600"/>
                    </a:solidFill>
                  </a:rPr>
                  <a:t>Co-PI</a:t>
                </a:r>
                <a:r>
                  <a:rPr lang="pt-BR" sz="900" b="1" dirty="0">
                    <a:solidFill>
                      <a:srgbClr val="006600"/>
                    </a:solidFill>
                  </a:rPr>
                  <a:t>)</a:t>
                </a:r>
              </a:p>
            </p:txBody>
          </p:sp>
          <p:cxnSp>
            <p:nvCxnSpPr>
              <p:cNvPr id="10" name="Conector Reto 9"/>
              <p:cNvCxnSpPr/>
              <p:nvPr/>
            </p:nvCxnSpPr>
            <p:spPr>
              <a:xfrm flipH="1">
                <a:off x="1569612" y="3828032"/>
                <a:ext cx="1" cy="16630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to 10"/>
              <p:cNvCxnSpPr/>
              <p:nvPr/>
            </p:nvCxnSpPr>
            <p:spPr>
              <a:xfrm flipH="1">
                <a:off x="4443210" y="3825056"/>
                <a:ext cx="1" cy="16630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Reto 11"/>
              <p:cNvCxnSpPr/>
              <p:nvPr/>
            </p:nvCxnSpPr>
            <p:spPr>
              <a:xfrm flipH="1">
                <a:off x="7495503" y="3838630"/>
                <a:ext cx="1" cy="16630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to 12"/>
              <p:cNvCxnSpPr/>
              <p:nvPr/>
            </p:nvCxnSpPr>
            <p:spPr>
              <a:xfrm>
                <a:off x="1569612" y="3825056"/>
                <a:ext cx="5954065" cy="0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to 13"/>
              <p:cNvCxnSpPr/>
              <p:nvPr/>
            </p:nvCxnSpPr>
            <p:spPr>
              <a:xfrm flipH="1">
                <a:off x="4443210" y="4594041"/>
                <a:ext cx="1" cy="16630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Reto 14"/>
              <p:cNvCxnSpPr/>
              <p:nvPr/>
            </p:nvCxnSpPr>
            <p:spPr>
              <a:xfrm flipH="1">
                <a:off x="7495503" y="4599908"/>
                <a:ext cx="1" cy="16630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Reto 15"/>
              <p:cNvCxnSpPr/>
              <p:nvPr/>
            </p:nvCxnSpPr>
            <p:spPr>
              <a:xfrm flipH="1">
                <a:off x="1569612" y="4582130"/>
                <a:ext cx="2" cy="221558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to 17"/>
              <p:cNvCxnSpPr/>
              <p:nvPr/>
            </p:nvCxnSpPr>
            <p:spPr>
              <a:xfrm flipH="1">
                <a:off x="7473366" y="5162442"/>
                <a:ext cx="1" cy="166306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Grupo 18"/>
              <p:cNvGrpSpPr/>
              <p:nvPr/>
            </p:nvGrpSpPr>
            <p:grpSpPr>
              <a:xfrm>
                <a:off x="4533678" y="3229065"/>
                <a:ext cx="3752668" cy="405400"/>
                <a:chOff x="5954750" y="3162419"/>
                <a:chExt cx="5003557" cy="540533"/>
              </a:xfrm>
            </p:grpSpPr>
            <p:sp>
              <p:nvSpPr>
                <p:cNvPr id="32" name="Subtítulo 2"/>
                <p:cNvSpPr txBox="1">
                  <a:spLocks/>
                </p:cNvSpPr>
                <p:nvPr/>
              </p:nvSpPr>
              <p:spPr>
                <a:xfrm>
                  <a:off x="6914878" y="3162419"/>
                  <a:ext cx="4043429" cy="540533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rgbClr val="002060"/>
                  </a:solidFill>
                </a:ln>
              </p:spPr>
              <p:txBody>
                <a:bodyPr vert="horz" lIns="68580" tIns="34290" rIns="68580" bIns="34290" rtlCol="0">
                  <a:no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ts val="0"/>
                    </a:spcBef>
                  </a:pPr>
                  <a:r>
                    <a:rPr lang="pt-BR" sz="1800" b="1" dirty="0" err="1">
                      <a:solidFill>
                        <a:srgbClr val="006600"/>
                      </a:solidFill>
                    </a:rPr>
                    <a:t>International</a:t>
                  </a:r>
                  <a:r>
                    <a:rPr lang="pt-BR" sz="1800" b="1" dirty="0">
                      <a:solidFill>
                        <a:srgbClr val="006600"/>
                      </a:solidFill>
                    </a:rPr>
                    <a:t> </a:t>
                  </a:r>
                  <a:r>
                    <a:rPr lang="pt-BR" sz="1800" b="1" dirty="0" err="1">
                      <a:solidFill>
                        <a:srgbClr val="006600"/>
                      </a:solidFill>
                    </a:rPr>
                    <a:t>Advisory</a:t>
                  </a:r>
                  <a:r>
                    <a:rPr lang="pt-BR" sz="1800" b="1" dirty="0">
                      <a:solidFill>
                        <a:srgbClr val="006600"/>
                      </a:solidFill>
                    </a:rPr>
                    <a:t> </a:t>
                  </a:r>
                  <a:r>
                    <a:rPr lang="pt-BR" sz="1800" b="1" dirty="0" err="1">
                      <a:solidFill>
                        <a:srgbClr val="006600"/>
                      </a:solidFill>
                    </a:rPr>
                    <a:t>Board</a:t>
                  </a:r>
                  <a:endParaRPr lang="pt-BR" sz="1800" b="1" dirty="0">
                    <a:solidFill>
                      <a:srgbClr val="006600"/>
                    </a:solidFill>
                  </a:endParaRPr>
                </a:p>
              </p:txBody>
            </p:sp>
            <p:sp>
              <p:nvSpPr>
                <p:cNvPr id="33" name="Seta para a Esquerda 32"/>
                <p:cNvSpPr/>
                <p:nvPr/>
              </p:nvSpPr>
              <p:spPr>
                <a:xfrm>
                  <a:off x="5954750" y="3330539"/>
                  <a:ext cx="963349" cy="257309"/>
                </a:xfrm>
                <a:prstGeom prst="leftArrow">
                  <a:avLst/>
                </a:prstGeom>
                <a:noFill/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pt-BR" sz="1950" b="1">
                    <a:solidFill>
                      <a:srgbClr val="006600"/>
                    </a:solidFill>
                  </a:endParaRPr>
                </a:p>
              </p:txBody>
            </p:sp>
          </p:grpSp>
          <p:sp>
            <p:nvSpPr>
              <p:cNvPr id="20" name="Subtítulo 2"/>
              <p:cNvSpPr txBox="1">
                <a:spLocks/>
              </p:cNvSpPr>
              <p:nvPr/>
            </p:nvSpPr>
            <p:spPr>
              <a:xfrm>
                <a:off x="824247" y="4823384"/>
                <a:ext cx="1490730" cy="384041"/>
              </a:xfrm>
              <a:prstGeom prst="rect">
                <a:avLst/>
              </a:prstGeom>
              <a:ln>
                <a:solidFill>
                  <a:srgbClr val="002060"/>
                </a:solidFill>
              </a:ln>
            </p:spPr>
            <p:txBody>
              <a:bodyPr vert="horz" lIns="68580" tIns="34290" rIns="68580" bIns="3429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pt-BR" sz="1200" b="1" dirty="0" smtClean="0">
                    <a:solidFill>
                      <a:srgbClr val="006600"/>
                    </a:solidFill>
                  </a:rPr>
                  <a:t>Coordenador</a:t>
                </a: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pt-BR" sz="900" b="1" dirty="0" smtClean="0">
                    <a:solidFill>
                      <a:srgbClr val="006600"/>
                    </a:solidFill>
                  </a:rPr>
                  <a:t>Bernadette </a:t>
                </a:r>
                <a:r>
                  <a:rPr lang="pt-BR" sz="900" b="1" dirty="0">
                    <a:solidFill>
                      <a:srgbClr val="006600"/>
                    </a:solidFill>
                  </a:rPr>
                  <a:t>Franco (PI)</a:t>
                </a:r>
              </a:p>
            </p:txBody>
          </p:sp>
          <p:sp>
            <p:nvSpPr>
              <p:cNvPr id="21" name="Subtítulo 2"/>
              <p:cNvSpPr txBox="1">
                <a:spLocks/>
              </p:cNvSpPr>
              <p:nvPr/>
            </p:nvSpPr>
            <p:spPr>
              <a:xfrm>
                <a:off x="945810" y="3204660"/>
                <a:ext cx="2053756" cy="469033"/>
              </a:xfrm>
              <a:prstGeom prst="rect">
                <a:avLst/>
              </a:prstGeom>
              <a:ln w="28575">
                <a:solidFill>
                  <a:srgbClr val="002060"/>
                </a:solidFill>
              </a:ln>
            </p:spPr>
            <p:txBody>
              <a:bodyPr vert="horz" lIns="68580" tIns="34290" rIns="68580" bIns="3429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pt-BR" sz="1800" b="1" dirty="0" smtClean="0">
                    <a:solidFill>
                      <a:srgbClr val="006600"/>
                    </a:solidFill>
                  </a:rPr>
                  <a:t>Gerente de Projeto</a:t>
                </a:r>
                <a:endParaRPr lang="pt-BR" sz="1800" b="1" dirty="0">
                  <a:solidFill>
                    <a:srgbClr val="006600"/>
                  </a:solidFill>
                </a:endParaRPr>
              </a:p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pt-BR" sz="900" b="1" dirty="0" smtClean="0">
                    <a:solidFill>
                      <a:srgbClr val="006600"/>
                    </a:solidFill>
                  </a:rPr>
                  <a:t>Mrs. Claudia </a:t>
                </a:r>
                <a:r>
                  <a:rPr lang="pt-BR" sz="900" b="1" dirty="0" err="1" smtClean="0">
                    <a:solidFill>
                      <a:srgbClr val="006600"/>
                    </a:solidFill>
                  </a:rPr>
                  <a:t>Denani</a:t>
                </a:r>
                <a:endParaRPr lang="pt-BR" sz="900" b="1" dirty="0">
                  <a:solidFill>
                    <a:srgbClr val="006600"/>
                  </a:solidFill>
                </a:endParaRPr>
              </a:p>
            </p:txBody>
          </p:sp>
          <p:cxnSp>
            <p:nvCxnSpPr>
              <p:cNvPr id="22" name="Conector Reto 21"/>
              <p:cNvCxnSpPr/>
              <p:nvPr/>
            </p:nvCxnSpPr>
            <p:spPr>
              <a:xfrm>
                <a:off x="2994885" y="3460276"/>
                <a:ext cx="1445504" cy="10921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upo 23"/>
              <p:cNvGrpSpPr/>
              <p:nvPr/>
            </p:nvGrpSpPr>
            <p:grpSpPr>
              <a:xfrm>
                <a:off x="3271634" y="1049866"/>
                <a:ext cx="2368929" cy="2074753"/>
                <a:chOff x="4362178" y="501521"/>
                <a:chExt cx="3158572" cy="2766338"/>
              </a:xfrm>
            </p:grpSpPr>
            <p:sp>
              <p:nvSpPr>
                <p:cNvPr id="27" name="Subtítulo 2"/>
                <p:cNvSpPr txBox="1">
                  <a:spLocks/>
                </p:cNvSpPr>
                <p:nvPr/>
              </p:nvSpPr>
              <p:spPr>
                <a:xfrm>
                  <a:off x="4388750" y="2547859"/>
                  <a:ext cx="3132000" cy="720000"/>
                </a:xfrm>
                <a:prstGeom prst="rect">
                  <a:avLst/>
                </a:prstGeom>
                <a:ln w="28575">
                  <a:solidFill>
                    <a:srgbClr val="002060"/>
                  </a:solidFill>
                </a:ln>
              </p:spPr>
              <p:txBody>
                <a:bodyPr vert="horz" lIns="68580" tIns="34290" rIns="68580" bIns="34290" rtlCol="0">
                  <a:no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ts val="0"/>
                    </a:spcBef>
                  </a:pPr>
                  <a:r>
                    <a:rPr lang="pt-BR" sz="1800" b="1" dirty="0" smtClean="0">
                      <a:solidFill>
                        <a:srgbClr val="006600"/>
                      </a:solidFill>
                    </a:rPr>
                    <a:t>Diretor Executivo</a:t>
                  </a:r>
                  <a:endParaRPr lang="pt-BR" sz="1800" b="1" dirty="0">
                    <a:solidFill>
                      <a:srgbClr val="006600"/>
                    </a:solidFill>
                  </a:endParaRPr>
                </a:p>
                <a:p>
                  <a:pPr>
                    <a:lnSpc>
                      <a:spcPct val="100000"/>
                    </a:lnSpc>
                    <a:spcBef>
                      <a:spcPts val="0"/>
                    </a:spcBef>
                  </a:pPr>
                  <a:r>
                    <a:rPr lang="pt-BR" sz="900" b="1" dirty="0" smtClean="0">
                      <a:solidFill>
                        <a:srgbClr val="006600"/>
                      </a:solidFill>
                    </a:rPr>
                    <a:t>Prof. Eduardo </a:t>
                  </a:r>
                  <a:r>
                    <a:rPr lang="pt-BR" sz="900" b="1" dirty="0" err="1" smtClean="0">
                      <a:solidFill>
                        <a:srgbClr val="006600"/>
                      </a:solidFill>
                    </a:rPr>
                    <a:t>Purgatto</a:t>
                  </a:r>
                  <a:r>
                    <a:rPr lang="pt-BR" sz="900" b="1" dirty="0" smtClean="0">
                      <a:solidFill>
                        <a:srgbClr val="006600"/>
                      </a:solidFill>
                    </a:rPr>
                    <a:t> (</a:t>
                  </a:r>
                  <a:r>
                    <a:rPr lang="pt-BR" sz="900" b="1" dirty="0" err="1" smtClean="0">
                      <a:solidFill>
                        <a:srgbClr val="006600"/>
                      </a:solidFill>
                    </a:rPr>
                    <a:t>Co-PI</a:t>
                  </a:r>
                  <a:r>
                    <a:rPr lang="pt-BR" sz="900" b="1" dirty="0">
                      <a:solidFill>
                        <a:srgbClr val="006600"/>
                      </a:solidFill>
                    </a:rPr>
                    <a:t>)</a:t>
                  </a:r>
                </a:p>
              </p:txBody>
            </p:sp>
            <p:sp>
              <p:nvSpPr>
                <p:cNvPr id="28" name="Subtítulo 2"/>
                <p:cNvSpPr txBox="1">
                  <a:spLocks/>
                </p:cNvSpPr>
                <p:nvPr/>
              </p:nvSpPr>
              <p:spPr>
                <a:xfrm>
                  <a:off x="4365936" y="501521"/>
                  <a:ext cx="3132000" cy="720000"/>
                </a:xfrm>
                <a:prstGeom prst="rect">
                  <a:avLst/>
                </a:prstGeom>
                <a:ln w="28575">
                  <a:solidFill>
                    <a:srgbClr val="002060"/>
                  </a:solidFill>
                </a:ln>
              </p:spPr>
              <p:txBody>
                <a:bodyPr vert="horz" lIns="68580" tIns="34290" rIns="68580" bIns="34290" rtlCol="0">
                  <a:norm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10000"/>
                    </a:lnSpc>
                    <a:spcBef>
                      <a:spcPts val="0"/>
                    </a:spcBef>
                  </a:pPr>
                  <a:r>
                    <a:rPr lang="pt-BR" sz="1800" b="1" dirty="0" smtClean="0">
                      <a:solidFill>
                        <a:srgbClr val="006600"/>
                      </a:solidFill>
                    </a:rPr>
                    <a:t>Diretor</a:t>
                  </a:r>
                  <a:endParaRPr lang="pt-BR" sz="1800" b="1" dirty="0">
                    <a:solidFill>
                      <a:srgbClr val="006600"/>
                    </a:solidFill>
                  </a:endParaRPr>
                </a:p>
                <a:p>
                  <a:pPr>
                    <a:lnSpc>
                      <a:spcPct val="110000"/>
                    </a:lnSpc>
                    <a:spcBef>
                      <a:spcPts val="0"/>
                    </a:spcBef>
                  </a:pPr>
                  <a:r>
                    <a:rPr lang="pt-BR" sz="975" b="1" dirty="0" smtClean="0">
                      <a:solidFill>
                        <a:srgbClr val="006600"/>
                      </a:solidFill>
                    </a:rPr>
                    <a:t>Prof. Bernadette </a:t>
                  </a:r>
                  <a:r>
                    <a:rPr lang="pt-BR" sz="975" b="1" dirty="0">
                      <a:solidFill>
                        <a:srgbClr val="006600"/>
                      </a:solidFill>
                    </a:rPr>
                    <a:t>Franco (PI)</a:t>
                  </a:r>
                </a:p>
                <a:p>
                  <a:endParaRPr lang="pt-BR" sz="1800" b="1" dirty="0">
                    <a:solidFill>
                      <a:srgbClr val="006600"/>
                    </a:solidFill>
                  </a:endParaRPr>
                </a:p>
              </p:txBody>
            </p:sp>
            <p:cxnSp>
              <p:nvCxnSpPr>
                <p:cNvPr id="29" name="Conector Reto 28"/>
                <p:cNvCxnSpPr/>
                <p:nvPr/>
              </p:nvCxnSpPr>
              <p:spPr>
                <a:xfrm>
                  <a:off x="5920518" y="2250253"/>
                  <a:ext cx="2" cy="318724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Subtítulo 2"/>
                <p:cNvSpPr txBox="1">
                  <a:spLocks/>
                </p:cNvSpPr>
                <p:nvPr/>
              </p:nvSpPr>
              <p:spPr>
                <a:xfrm>
                  <a:off x="4362178" y="1516753"/>
                  <a:ext cx="3132000" cy="720000"/>
                </a:xfrm>
                <a:prstGeom prst="rect">
                  <a:avLst/>
                </a:prstGeom>
                <a:ln w="28575">
                  <a:solidFill>
                    <a:srgbClr val="002060"/>
                  </a:solidFill>
                </a:ln>
              </p:spPr>
              <p:txBody>
                <a:bodyPr vert="horz" lIns="68580" tIns="34290" rIns="68580" bIns="34290" rtlCol="0">
                  <a:normAutofit/>
                </a:bodyPr>
                <a:lstStyle>
                  <a:lvl1pPr marL="0" indent="0" algn="ctr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/>
                    <a:buNone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 algn="ctr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/>
                    <a:buNone/>
                    <a:defRPr sz="16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lnSpc>
                      <a:spcPct val="110000"/>
                    </a:lnSpc>
                    <a:spcBef>
                      <a:spcPts val="0"/>
                    </a:spcBef>
                  </a:pPr>
                  <a:r>
                    <a:rPr lang="pt-BR" sz="1800" b="1" dirty="0" smtClean="0">
                      <a:solidFill>
                        <a:srgbClr val="006600"/>
                      </a:solidFill>
                    </a:rPr>
                    <a:t>Vice-Diretor</a:t>
                  </a:r>
                  <a:endParaRPr lang="pt-BR" sz="1800" b="1" dirty="0">
                    <a:solidFill>
                      <a:srgbClr val="006600"/>
                    </a:solidFill>
                  </a:endParaRPr>
                </a:p>
                <a:p>
                  <a:pPr>
                    <a:lnSpc>
                      <a:spcPct val="110000"/>
                    </a:lnSpc>
                    <a:spcBef>
                      <a:spcPts val="0"/>
                    </a:spcBef>
                  </a:pPr>
                  <a:r>
                    <a:rPr lang="pt-BR" sz="975" b="1" dirty="0" smtClean="0">
                      <a:solidFill>
                        <a:srgbClr val="006600"/>
                      </a:solidFill>
                    </a:rPr>
                    <a:t>Prof. Carmen </a:t>
                  </a:r>
                  <a:r>
                    <a:rPr lang="pt-BR" sz="975" b="1" dirty="0" err="1">
                      <a:solidFill>
                        <a:srgbClr val="006600"/>
                      </a:solidFill>
                    </a:rPr>
                    <a:t>Tadini</a:t>
                  </a:r>
                  <a:r>
                    <a:rPr lang="pt-BR" sz="975" b="1" dirty="0">
                      <a:solidFill>
                        <a:srgbClr val="006600"/>
                      </a:solidFill>
                    </a:rPr>
                    <a:t> (</a:t>
                  </a:r>
                  <a:r>
                    <a:rPr lang="pt-BR" sz="975" b="1" dirty="0" err="1">
                      <a:solidFill>
                        <a:srgbClr val="006600"/>
                      </a:solidFill>
                    </a:rPr>
                    <a:t>Co-PI</a:t>
                  </a:r>
                  <a:r>
                    <a:rPr lang="pt-BR" sz="975" b="1" dirty="0">
                      <a:solidFill>
                        <a:srgbClr val="006600"/>
                      </a:solidFill>
                    </a:rPr>
                    <a:t>)</a:t>
                  </a:r>
                </a:p>
              </p:txBody>
            </p:sp>
            <p:cxnSp>
              <p:nvCxnSpPr>
                <p:cNvPr id="31" name="Conector Reto 30"/>
                <p:cNvCxnSpPr/>
                <p:nvPr/>
              </p:nvCxnSpPr>
              <p:spPr>
                <a:xfrm flipH="1">
                  <a:off x="5920520" y="1225625"/>
                  <a:ext cx="2" cy="295411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Conector Reto 24"/>
              <p:cNvCxnSpPr/>
              <p:nvPr/>
            </p:nvCxnSpPr>
            <p:spPr>
              <a:xfrm flipH="1" flipV="1">
                <a:off x="4429521" y="3142550"/>
                <a:ext cx="10868" cy="685481"/>
              </a:xfrm>
              <a:prstGeom prst="line">
                <a:avLst/>
              </a:prstGeom>
              <a:ln w="28575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Conector Reto 40"/>
            <p:cNvCxnSpPr/>
            <p:nvPr/>
          </p:nvCxnSpPr>
          <p:spPr>
            <a:xfrm flipH="1">
              <a:off x="4571999" y="5134902"/>
              <a:ext cx="1" cy="166306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Subtítulo 2"/>
            <p:cNvSpPr txBox="1">
              <a:spLocks/>
            </p:cNvSpPr>
            <p:nvPr/>
          </p:nvSpPr>
          <p:spPr>
            <a:xfrm>
              <a:off x="843766" y="5413875"/>
              <a:ext cx="1647287" cy="384041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pt-BR" sz="1200" b="1" dirty="0">
                  <a:solidFill>
                    <a:srgbClr val="006600"/>
                  </a:solidFill>
                </a:rPr>
                <a:t>Coordenador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pt-BR" sz="900" b="1" dirty="0" smtClean="0">
                  <a:solidFill>
                    <a:srgbClr val="006600"/>
                  </a:solidFill>
                </a:rPr>
                <a:t>Prof. Eduardo </a:t>
              </a:r>
              <a:r>
                <a:rPr lang="pt-BR" sz="900" b="1" dirty="0" err="1">
                  <a:solidFill>
                    <a:srgbClr val="006600"/>
                  </a:solidFill>
                </a:rPr>
                <a:t>Purgatto</a:t>
              </a:r>
              <a:r>
                <a:rPr lang="pt-BR" sz="900" b="1" dirty="0">
                  <a:solidFill>
                    <a:srgbClr val="006600"/>
                  </a:solidFill>
                </a:rPr>
                <a:t> (</a:t>
              </a:r>
              <a:r>
                <a:rPr lang="pt-BR" sz="900" b="1" dirty="0" err="1">
                  <a:solidFill>
                    <a:srgbClr val="006600"/>
                  </a:solidFill>
                </a:rPr>
                <a:t>Co-PI</a:t>
              </a:r>
              <a:r>
                <a:rPr lang="pt-BR" sz="900" b="1" dirty="0">
                  <a:solidFill>
                    <a:srgbClr val="006600"/>
                  </a:solidFill>
                </a:rPr>
                <a:t>)</a:t>
              </a:r>
            </a:p>
          </p:txBody>
        </p:sp>
        <p:cxnSp>
          <p:nvCxnSpPr>
            <p:cNvPr id="48" name="Conector Reto 47"/>
            <p:cNvCxnSpPr>
              <a:stCxn id="20" idx="2"/>
              <a:endCxn id="47" idx="0"/>
            </p:cNvCxnSpPr>
            <p:nvPr/>
          </p:nvCxnSpPr>
          <p:spPr>
            <a:xfrm>
              <a:off x="1667409" y="5184992"/>
              <a:ext cx="1" cy="228883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85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11"/>
          <p:cNvSpPr>
            <a:spLocks noChangeArrowheads="1"/>
          </p:cNvSpPr>
          <p:nvPr/>
        </p:nvSpPr>
        <p:spPr bwMode="auto">
          <a:xfrm>
            <a:off x="0" y="341313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pt-BR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Objetivos da Gestão do Risco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317558" y="1624931"/>
            <a:ext cx="8502914" cy="3816350"/>
            <a:chOff x="317558" y="1624931"/>
            <a:chExt cx="8502914" cy="381635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317558" y="1624931"/>
              <a:ext cx="8502914" cy="381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/>
            <a:lstStyle>
              <a:lvl1pPr defTabSz="7620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7620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7620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7620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7620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None/>
              </a:pPr>
              <a:r>
                <a:rPr kumimoji="1" lang="en-US" altLang="en-US" sz="2800" b="1" dirty="0" err="1">
                  <a:solidFill>
                    <a:srgbClr val="005740"/>
                  </a:solidFill>
                  <a:latin typeface="+mn-lt"/>
                </a:rPr>
                <a:t>Garantir</a:t>
              </a:r>
              <a:r>
                <a:rPr kumimoji="1" lang="en-US" altLang="en-US" sz="2800" b="1" dirty="0">
                  <a:solidFill>
                    <a:srgbClr val="005740"/>
                  </a:solidFill>
                  <a:latin typeface="+mn-lt"/>
                </a:rPr>
                <a:t> </a:t>
              </a:r>
              <a:r>
                <a:rPr kumimoji="1" lang="en-US" altLang="en-US" sz="2800" b="1" dirty="0" err="1">
                  <a:solidFill>
                    <a:srgbClr val="005740"/>
                  </a:solidFill>
                  <a:latin typeface="+mn-lt"/>
                </a:rPr>
                <a:t>proteção</a:t>
              </a:r>
              <a:r>
                <a:rPr kumimoji="1" lang="en-US" altLang="en-US" sz="2800" b="1" dirty="0">
                  <a:solidFill>
                    <a:srgbClr val="005740"/>
                  </a:solidFill>
                  <a:latin typeface="+mn-lt"/>
                </a:rPr>
                <a:t> à </a:t>
              </a:r>
              <a:r>
                <a:rPr kumimoji="1" lang="en-US" altLang="en-US" sz="2800" b="1" dirty="0" err="1" smtClean="0">
                  <a:solidFill>
                    <a:srgbClr val="005740"/>
                  </a:solidFill>
                  <a:latin typeface="+mn-lt"/>
                </a:rPr>
                <a:t>saúde</a:t>
              </a:r>
              <a:endParaRPr kumimoji="1" lang="en-US" altLang="en-US" sz="2800" b="1" dirty="0" smtClean="0">
                <a:solidFill>
                  <a:srgbClr val="005740"/>
                </a:solidFill>
                <a:latin typeface="+mn-lt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None/>
              </a:pPr>
              <a:endParaRPr kumimoji="1" lang="en-US" altLang="en-US" sz="2800" b="1" dirty="0">
                <a:solidFill>
                  <a:srgbClr val="005740"/>
                </a:solidFill>
                <a:latin typeface="+mn-lt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None/>
              </a:pPr>
              <a:endParaRPr kumimoji="1" lang="en-US" altLang="en-US" sz="2800" b="1" dirty="0">
                <a:solidFill>
                  <a:srgbClr val="005740"/>
                </a:solidFill>
                <a:latin typeface="+mn-lt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None/>
              </a:pPr>
              <a:r>
                <a:rPr kumimoji="1" lang="en-US" altLang="en-US" sz="2800" b="1" dirty="0" err="1" smtClean="0">
                  <a:solidFill>
                    <a:srgbClr val="005740"/>
                  </a:solidFill>
                  <a:latin typeface="+mn-lt"/>
                </a:rPr>
                <a:t>Ao</a:t>
              </a:r>
              <a:r>
                <a:rPr kumimoji="1" lang="en-US" altLang="en-US" sz="2800" b="1" dirty="0" smtClean="0">
                  <a:solidFill>
                    <a:srgbClr val="005740"/>
                  </a:solidFill>
                  <a:latin typeface="+mn-lt"/>
                </a:rPr>
                <a:t> </a:t>
              </a:r>
              <a:r>
                <a:rPr kumimoji="1" lang="en-US" altLang="en-US" sz="2800" b="1" dirty="0" err="1">
                  <a:solidFill>
                    <a:srgbClr val="005740"/>
                  </a:solidFill>
                  <a:latin typeface="+mn-lt"/>
                </a:rPr>
                <a:t>ser</a:t>
              </a:r>
              <a:r>
                <a:rPr kumimoji="1" lang="en-US" altLang="en-US" sz="2800" b="1" dirty="0">
                  <a:solidFill>
                    <a:srgbClr val="005740"/>
                  </a:solidFill>
                  <a:latin typeface="+mn-lt"/>
                </a:rPr>
                <a:t> </a:t>
              </a:r>
              <a:r>
                <a:rPr kumimoji="1" lang="en-US" altLang="en-US" sz="2800" b="1" dirty="0" err="1">
                  <a:solidFill>
                    <a:srgbClr val="005740"/>
                  </a:solidFill>
                  <a:latin typeface="+mn-lt"/>
                </a:rPr>
                <a:t>consumido</a:t>
              </a:r>
              <a:r>
                <a:rPr kumimoji="1" lang="en-US" altLang="en-US" sz="2800" b="1" dirty="0">
                  <a:solidFill>
                    <a:srgbClr val="005740"/>
                  </a:solidFill>
                  <a:latin typeface="+mn-lt"/>
                </a:rPr>
                <a:t>, o </a:t>
              </a:r>
              <a:r>
                <a:rPr kumimoji="1" lang="en-US" altLang="en-US" sz="2800" b="1" dirty="0" err="1">
                  <a:solidFill>
                    <a:srgbClr val="005740"/>
                  </a:solidFill>
                  <a:latin typeface="+mn-lt"/>
                </a:rPr>
                <a:t>alimento</a:t>
              </a:r>
              <a:r>
                <a:rPr kumimoji="1" lang="en-US" altLang="en-US" sz="2800" b="1" dirty="0">
                  <a:solidFill>
                    <a:srgbClr val="005740"/>
                  </a:solidFill>
                  <a:latin typeface="+mn-lt"/>
                </a:rPr>
                <a:t> </a:t>
              </a:r>
              <a:r>
                <a:rPr kumimoji="1" lang="en-US" altLang="en-US" sz="2800" b="1" dirty="0" err="1">
                  <a:solidFill>
                    <a:srgbClr val="005740"/>
                  </a:solidFill>
                  <a:latin typeface="+mn-lt"/>
                </a:rPr>
                <a:t>não</a:t>
              </a:r>
              <a:r>
                <a:rPr kumimoji="1" lang="en-US" altLang="en-US" sz="2800" b="1" dirty="0">
                  <a:solidFill>
                    <a:srgbClr val="005740"/>
                  </a:solidFill>
                  <a:latin typeface="+mn-lt"/>
                </a:rPr>
                <a:t> </a:t>
              </a:r>
              <a:r>
                <a:rPr kumimoji="1" lang="en-US" altLang="en-US" sz="2800" b="1" dirty="0" err="1">
                  <a:solidFill>
                    <a:srgbClr val="005740"/>
                  </a:solidFill>
                  <a:latin typeface="+mn-lt"/>
                </a:rPr>
                <a:t>pode</a:t>
              </a:r>
              <a:r>
                <a:rPr kumimoji="1" lang="en-US" altLang="en-US" sz="2800" b="1" dirty="0">
                  <a:solidFill>
                    <a:srgbClr val="005740"/>
                  </a:solidFill>
                  <a:latin typeface="+mn-lt"/>
                </a:rPr>
                <a:t> </a:t>
              </a:r>
              <a:r>
                <a:rPr kumimoji="1" lang="en-US" altLang="en-US" sz="2800" b="1" dirty="0" err="1">
                  <a:solidFill>
                    <a:srgbClr val="005740"/>
                  </a:solidFill>
                  <a:latin typeface="+mn-lt"/>
                </a:rPr>
                <a:t>ter</a:t>
              </a:r>
              <a:r>
                <a:rPr kumimoji="1" lang="en-US" altLang="en-US" sz="2800" b="1" dirty="0">
                  <a:solidFill>
                    <a:srgbClr val="005740"/>
                  </a:solidFill>
                  <a:latin typeface="+mn-lt"/>
                </a:rPr>
                <a:t> </a:t>
              </a:r>
              <a:r>
                <a:rPr kumimoji="1" lang="en-US" altLang="en-US" sz="2800" b="1" dirty="0" err="1">
                  <a:solidFill>
                    <a:srgbClr val="005740"/>
                  </a:solidFill>
                  <a:latin typeface="+mn-lt"/>
                </a:rPr>
                <a:t>mais</a:t>
              </a:r>
              <a:r>
                <a:rPr kumimoji="1" lang="en-US" altLang="en-US" sz="2800" b="1" dirty="0">
                  <a:solidFill>
                    <a:srgbClr val="005740"/>
                  </a:solidFill>
                  <a:latin typeface="+mn-lt"/>
                </a:rPr>
                <a:t> do </a:t>
              </a:r>
              <a:r>
                <a:rPr kumimoji="1" lang="en-US" altLang="en-US" sz="2800" b="1" dirty="0" err="1">
                  <a:solidFill>
                    <a:srgbClr val="005740"/>
                  </a:solidFill>
                  <a:latin typeface="+mn-lt"/>
                </a:rPr>
                <a:t>que</a:t>
              </a:r>
              <a:r>
                <a:rPr kumimoji="1" lang="en-US" altLang="en-US" sz="2800" b="1" dirty="0">
                  <a:solidFill>
                    <a:srgbClr val="005740"/>
                  </a:solidFill>
                  <a:latin typeface="+mn-lt"/>
                </a:rPr>
                <a:t> um </a:t>
              </a:r>
              <a:r>
                <a:rPr kumimoji="1" lang="en-US" altLang="en-US" sz="2800" b="1" dirty="0" err="1">
                  <a:solidFill>
                    <a:srgbClr val="005740"/>
                  </a:solidFill>
                  <a:latin typeface="+mn-lt"/>
                </a:rPr>
                <a:t>determinado</a:t>
              </a:r>
              <a:r>
                <a:rPr kumimoji="1" lang="en-US" altLang="en-US" sz="2800" b="1" dirty="0">
                  <a:solidFill>
                    <a:srgbClr val="005740"/>
                  </a:solidFill>
                  <a:latin typeface="+mn-lt"/>
                </a:rPr>
                <a:t> </a:t>
              </a:r>
              <a:r>
                <a:rPr kumimoji="1" lang="en-US" altLang="en-US" sz="2800" b="1" dirty="0" err="1">
                  <a:solidFill>
                    <a:srgbClr val="005740"/>
                  </a:solidFill>
                  <a:latin typeface="+mn-lt"/>
                </a:rPr>
                <a:t>nível</a:t>
              </a:r>
              <a:r>
                <a:rPr kumimoji="1" lang="en-US" altLang="en-US" sz="2800" b="1" dirty="0">
                  <a:solidFill>
                    <a:srgbClr val="005740"/>
                  </a:solidFill>
                  <a:latin typeface="+mn-lt"/>
                </a:rPr>
                <a:t> do </a:t>
              </a:r>
              <a:r>
                <a:rPr kumimoji="1" lang="en-US" altLang="en-US" sz="2800" b="1" dirty="0" err="1">
                  <a:solidFill>
                    <a:srgbClr val="005740"/>
                  </a:solidFill>
                  <a:latin typeface="+mn-lt"/>
                </a:rPr>
                <a:t>patógeno</a:t>
              </a:r>
              <a:r>
                <a:rPr kumimoji="1" lang="en-US" altLang="en-US" sz="2800" b="1" dirty="0">
                  <a:solidFill>
                    <a:srgbClr val="005740"/>
                  </a:solidFill>
                  <a:latin typeface="+mn-lt"/>
                </a:rPr>
                <a:t> </a:t>
              </a:r>
              <a:r>
                <a:rPr kumimoji="1" lang="en-US" altLang="en-US" sz="2800" b="1" dirty="0" err="1">
                  <a:solidFill>
                    <a:srgbClr val="005740"/>
                  </a:solidFill>
                  <a:latin typeface="+mn-lt"/>
                </a:rPr>
                <a:t>ou</a:t>
              </a:r>
              <a:r>
                <a:rPr kumimoji="1" lang="en-US" altLang="en-US" sz="2800" b="1" dirty="0">
                  <a:solidFill>
                    <a:srgbClr val="005740"/>
                  </a:solidFill>
                  <a:latin typeface="+mn-lt"/>
                </a:rPr>
                <a:t> </a:t>
              </a:r>
              <a:r>
                <a:rPr kumimoji="1" lang="en-US" altLang="en-US" sz="2800" b="1" dirty="0" err="1">
                  <a:solidFill>
                    <a:srgbClr val="005740"/>
                  </a:solidFill>
                  <a:latin typeface="+mn-lt"/>
                </a:rPr>
                <a:t>toxina</a:t>
              </a:r>
              <a:endParaRPr kumimoji="1" lang="en-US" altLang="en-US" sz="2800" b="1" dirty="0">
                <a:solidFill>
                  <a:srgbClr val="005740"/>
                </a:solidFill>
                <a:latin typeface="+mn-lt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None/>
              </a:pPr>
              <a:endParaRPr kumimoji="1" lang="en-US" altLang="en-US" sz="2800" b="1" dirty="0">
                <a:solidFill>
                  <a:srgbClr val="005740"/>
                </a:solidFill>
                <a:latin typeface="+mn-lt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None/>
              </a:pPr>
              <a:r>
                <a:rPr kumimoji="1" lang="en-US" altLang="en-US" sz="2800" b="1" dirty="0">
                  <a:solidFill>
                    <a:srgbClr val="005740"/>
                  </a:solidFill>
                  <a:latin typeface="+mn-lt"/>
                </a:rPr>
                <a:t> </a:t>
              </a:r>
            </a:p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None/>
              </a:pPr>
              <a:r>
                <a:rPr kumimoji="1" lang="en-US" altLang="en-US" sz="3200" b="1" dirty="0">
                  <a:solidFill>
                    <a:srgbClr val="00574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OBJETIVO DE INOCUIDADE ALIMENTAR </a:t>
              </a:r>
              <a:endParaRPr kumimoji="1" lang="en-US" altLang="en-US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  <a:p>
              <a:pPr algn="ctr" eaLnBrk="1" hangingPunct="1">
                <a:lnSpc>
                  <a:spcPct val="90000"/>
                </a:lnSpc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None/>
              </a:pPr>
              <a:r>
                <a:rPr kumimoji="1" lang="en-US" altLang="en-US" sz="3200" b="1" dirty="0" smtClean="0">
                  <a:solidFill>
                    <a:srgbClr val="005740"/>
                  </a:solidFill>
                  <a:latin typeface="+mn-lt"/>
                </a:rPr>
                <a:t>(FSO = Food Safety Objective)</a:t>
              </a:r>
              <a:endParaRPr kumimoji="1" lang="en-US" altLang="en-US" sz="3200" b="1" dirty="0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16" name="Seta para a direita 8"/>
            <p:cNvSpPr>
              <a:spLocks noChangeArrowheads="1"/>
            </p:cNvSpPr>
            <p:nvPr/>
          </p:nvSpPr>
          <p:spPr bwMode="auto">
            <a:xfrm rot="5400000">
              <a:off x="4321707" y="2402139"/>
              <a:ext cx="500583" cy="468356"/>
            </a:xfrm>
            <a:prstGeom prst="rightArrow">
              <a:avLst>
                <a:gd name="adj1" fmla="val 50000"/>
                <a:gd name="adj2" fmla="val 49826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Seta para a direita 8"/>
            <p:cNvSpPr>
              <a:spLocks noChangeArrowheads="1"/>
            </p:cNvSpPr>
            <p:nvPr/>
          </p:nvSpPr>
          <p:spPr bwMode="auto">
            <a:xfrm rot="5400000">
              <a:off x="4321707" y="4237202"/>
              <a:ext cx="500583" cy="468356"/>
            </a:xfrm>
            <a:prstGeom prst="rightArrow">
              <a:avLst>
                <a:gd name="adj1" fmla="val 50000"/>
                <a:gd name="adj2" fmla="val 49826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12" name="Picture 30" descr="http://teatrekker.files.wordpress.com/2012/02/man-eatin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58" y="420272"/>
            <a:ext cx="1730100" cy="246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59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>
            <a:grpSpLocks/>
          </p:cNvGrpSpPr>
          <p:nvPr/>
        </p:nvGrpSpPr>
        <p:grpSpPr bwMode="auto">
          <a:xfrm>
            <a:off x="503486" y="1916113"/>
            <a:ext cx="7816850" cy="3689507"/>
            <a:chOff x="863956" y="1993112"/>
            <a:chExt cx="8035922" cy="3808830"/>
          </a:xfrm>
        </p:grpSpPr>
        <p:sp>
          <p:nvSpPr>
            <p:cNvPr id="9" name="Line 3"/>
            <p:cNvSpPr>
              <a:spLocks noChangeShapeType="1"/>
            </p:cNvSpPr>
            <p:nvPr/>
          </p:nvSpPr>
          <p:spPr bwMode="auto">
            <a:xfrm>
              <a:off x="2879464" y="4990553"/>
              <a:ext cx="5951871" cy="0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" name="Line 4"/>
            <p:cNvSpPr>
              <a:spLocks noChangeShapeType="1"/>
            </p:cNvSpPr>
            <p:nvPr/>
          </p:nvSpPr>
          <p:spPr bwMode="auto">
            <a:xfrm flipV="1">
              <a:off x="2879464" y="4911888"/>
              <a:ext cx="3264" cy="7866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" name="Line 5"/>
            <p:cNvSpPr>
              <a:spLocks noChangeShapeType="1"/>
            </p:cNvSpPr>
            <p:nvPr/>
          </p:nvSpPr>
          <p:spPr bwMode="auto">
            <a:xfrm flipV="1">
              <a:off x="5580409" y="4911888"/>
              <a:ext cx="3264" cy="7866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2" name="Line 6"/>
            <p:cNvSpPr>
              <a:spLocks noChangeShapeType="1"/>
            </p:cNvSpPr>
            <p:nvPr/>
          </p:nvSpPr>
          <p:spPr bwMode="auto">
            <a:xfrm flipV="1">
              <a:off x="8291145" y="4911888"/>
              <a:ext cx="3264" cy="78664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2988808" y="4990553"/>
              <a:ext cx="114239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3103047" y="4990553"/>
              <a:ext cx="106079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3209126" y="4990553"/>
              <a:ext cx="10444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>
              <a:off x="3313574" y="4990553"/>
              <a:ext cx="10608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7" name="Freeform 11"/>
            <p:cNvSpPr>
              <a:spLocks/>
            </p:cNvSpPr>
            <p:nvPr/>
          </p:nvSpPr>
          <p:spPr bwMode="auto">
            <a:xfrm>
              <a:off x="3419653" y="4990553"/>
              <a:ext cx="114239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" y="0"/>
                </a:cxn>
                <a:cxn ang="0">
                  <a:pos x="53" y="0"/>
                </a:cxn>
              </a:cxnLst>
              <a:rect l="0" t="0" r="r" b="b"/>
              <a:pathLst>
                <a:path w="53">
                  <a:moveTo>
                    <a:pt x="0" y="0"/>
                  </a:moveTo>
                  <a:lnTo>
                    <a:pt x="27" y="0"/>
                  </a:lnTo>
                  <a:lnTo>
                    <a:pt x="53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8" name="Line 12"/>
            <p:cNvSpPr>
              <a:spLocks noChangeShapeType="1"/>
            </p:cNvSpPr>
            <p:nvPr/>
          </p:nvSpPr>
          <p:spPr bwMode="auto">
            <a:xfrm>
              <a:off x="3533893" y="4990553"/>
              <a:ext cx="106079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3639972" y="4990553"/>
              <a:ext cx="10444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3744419" y="4990553"/>
              <a:ext cx="10608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3850499" y="4990553"/>
              <a:ext cx="117503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" y="0"/>
                </a:cxn>
                <a:cxn ang="0">
                  <a:pos x="54" y="0"/>
                </a:cxn>
              </a:cxnLst>
              <a:rect l="0" t="0" r="r" b="b"/>
              <a:pathLst>
                <a:path w="54">
                  <a:moveTo>
                    <a:pt x="0" y="0"/>
                  </a:moveTo>
                  <a:lnTo>
                    <a:pt x="27" y="0"/>
                  </a:lnTo>
                  <a:lnTo>
                    <a:pt x="54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>
              <a:off x="3968002" y="4990553"/>
              <a:ext cx="106079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>
              <a:off x="4074081" y="4990553"/>
              <a:ext cx="10444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>
              <a:off x="4178529" y="4990553"/>
              <a:ext cx="10608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4284608" y="4990553"/>
              <a:ext cx="115871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" y="0"/>
                </a:cxn>
                <a:cxn ang="0">
                  <a:pos x="54" y="0"/>
                </a:cxn>
              </a:cxnLst>
              <a:rect l="0" t="0" r="r" b="b"/>
              <a:pathLst>
                <a:path w="54">
                  <a:moveTo>
                    <a:pt x="0" y="0"/>
                  </a:moveTo>
                  <a:lnTo>
                    <a:pt x="27" y="0"/>
                  </a:lnTo>
                  <a:lnTo>
                    <a:pt x="54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6" name="Line 20"/>
            <p:cNvSpPr>
              <a:spLocks noChangeShapeType="1"/>
            </p:cNvSpPr>
            <p:nvPr/>
          </p:nvSpPr>
          <p:spPr bwMode="auto">
            <a:xfrm>
              <a:off x="4400479" y="4990553"/>
              <a:ext cx="10444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7" name="Line 21"/>
            <p:cNvSpPr>
              <a:spLocks noChangeShapeType="1"/>
            </p:cNvSpPr>
            <p:nvPr/>
          </p:nvSpPr>
          <p:spPr bwMode="auto">
            <a:xfrm>
              <a:off x="4504927" y="4990553"/>
              <a:ext cx="10608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8" name="Line 22"/>
            <p:cNvSpPr>
              <a:spLocks noChangeShapeType="1"/>
            </p:cNvSpPr>
            <p:nvPr/>
          </p:nvSpPr>
          <p:spPr bwMode="auto">
            <a:xfrm>
              <a:off x="4611007" y="4990553"/>
              <a:ext cx="10444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4715454" y="4990553"/>
              <a:ext cx="11913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0"/>
                </a:cxn>
                <a:cxn ang="0">
                  <a:pos x="53" y="0"/>
                </a:cxn>
              </a:cxnLst>
              <a:rect l="0" t="0" r="r" b="b"/>
              <a:pathLst>
                <a:path w="53">
                  <a:moveTo>
                    <a:pt x="0" y="0"/>
                  </a:moveTo>
                  <a:lnTo>
                    <a:pt x="26" y="0"/>
                  </a:lnTo>
                  <a:lnTo>
                    <a:pt x="53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4834589" y="4990553"/>
              <a:ext cx="10444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>
              <a:off x="4939036" y="4990553"/>
              <a:ext cx="10608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5045116" y="4990553"/>
              <a:ext cx="10444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3" name="Freeform 27"/>
            <p:cNvSpPr>
              <a:spLocks/>
            </p:cNvSpPr>
            <p:nvPr/>
          </p:nvSpPr>
          <p:spPr bwMode="auto">
            <a:xfrm>
              <a:off x="5149564" y="4990553"/>
              <a:ext cx="115871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" y="0"/>
                </a:cxn>
                <a:cxn ang="0">
                  <a:pos x="54" y="0"/>
                </a:cxn>
              </a:cxnLst>
              <a:rect l="0" t="0" r="r" b="b"/>
              <a:pathLst>
                <a:path w="54">
                  <a:moveTo>
                    <a:pt x="0" y="0"/>
                  </a:moveTo>
                  <a:lnTo>
                    <a:pt x="27" y="0"/>
                  </a:lnTo>
                  <a:lnTo>
                    <a:pt x="54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4" name="Line 28"/>
            <p:cNvSpPr>
              <a:spLocks noChangeShapeType="1"/>
            </p:cNvSpPr>
            <p:nvPr/>
          </p:nvSpPr>
          <p:spPr bwMode="auto">
            <a:xfrm>
              <a:off x="5265434" y="4990553"/>
              <a:ext cx="10444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5" name="Line 29"/>
            <p:cNvSpPr>
              <a:spLocks noChangeShapeType="1"/>
            </p:cNvSpPr>
            <p:nvPr/>
          </p:nvSpPr>
          <p:spPr bwMode="auto">
            <a:xfrm>
              <a:off x="5369882" y="4990553"/>
              <a:ext cx="10608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6" name="Line 30"/>
            <p:cNvSpPr>
              <a:spLocks noChangeShapeType="1"/>
            </p:cNvSpPr>
            <p:nvPr/>
          </p:nvSpPr>
          <p:spPr bwMode="auto">
            <a:xfrm>
              <a:off x="5475962" y="4990553"/>
              <a:ext cx="10444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5580409" y="4990553"/>
              <a:ext cx="119135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" y="0"/>
                </a:cxn>
                <a:cxn ang="0">
                  <a:pos x="54" y="0"/>
                </a:cxn>
              </a:cxnLst>
              <a:rect l="0" t="0" r="r" b="b"/>
              <a:pathLst>
                <a:path w="54">
                  <a:moveTo>
                    <a:pt x="0" y="0"/>
                  </a:moveTo>
                  <a:lnTo>
                    <a:pt x="27" y="0"/>
                  </a:lnTo>
                  <a:lnTo>
                    <a:pt x="54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8" name="Line 32"/>
            <p:cNvSpPr>
              <a:spLocks noChangeShapeType="1"/>
            </p:cNvSpPr>
            <p:nvPr/>
          </p:nvSpPr>
          <p:spPr bwMode="auto">
            <a:xfrm>
              <a:off x="5699544" y="4990553"/>
              <a:ext cx="10444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39" name="Line 33"/>
            <p:cNvSpPr>
              <a:spLocks noChangeShapeType="1"/>
            </p:cNvSpPr>
            <p:nvPr/>
          </p:nvSpPr>
          <p:spPr bwMode="auto">
            <a:xfrm>
              <a:off x="5803991" y="4990553"/>
              <a:ext cx="106080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40" name="Line 34"/>
            <p:cNvSpPr>
              <a:spLocks noChangeShapeType="1"/>
            </p:cNvSpPr>
            <p:nvPr/>
          </p:nvSpPr>
          <p:spPr bwMode="auto">
            <a:xfrm>
              <a:off x="5910071" y="4990553"/>
              <a:ext cx="10444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6014519" y="4990553"/>
              <a:ext cx="115871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0"/>
                </a:cxn>
                <a:cxn ang="0">
                  <a:pos x="53" y="0"/>
                </a:cxn>
              </a:cxnLst>
              <a:rect l="0" t="0" r="r" b="b"/>
              <a:pathLst>
                <a:path w="53">
                  <a:moveTo>
                    <a:pt x="0" y="0"/>
                  </a:moveTo>
                  <a:lnTo>
                    <a:pt x="26" y="0"/>
                  </a:lnTo>
                  <a:lnTo>
                    <a:pt x="53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>
              <a:off x="6130389" y="4990553"/>
              <a:ext cx="104447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43" name="Line 37"/>
            <p:cNvSpPr>
              <a:spLocks noChangeShapeType="1"/>
            </p:cNvSpPr>
            <p:nvPr/>
          </p:nvSpPr>
          <p:spPr bwMode="auto">
            <a:xfrm flipV="1">
              <a:off x="6234837" y="4979081"/>
              <a:ext cx="106080" cy="114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flipV="1">
              <a:off x="6340917" y="4972526"/>
              <a:ext cx="104447" cy="655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45" name="Freeform 39"/>
            <p:cNvSpPr>
              <a:spLocks/>
            </p:cNvSpPr>
            <p:nvPr/>
          </p:nvSpPr>
          <p:spPr bwMode="auto">
            <a:xfrm>
              <a:off x="6445364" y="4959415"/>
              <a:ext cx="115871" cy="13111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7" y="6"/>
                </a:cxn>
                <a:cxn ang="0">
                  <a:pos x="53" y="0"/>
                </a:cxn>
              </a:cxnLst>
              <a:rect l="0" t="0" r="r" b="b"/>
              <a:pathLst>
                <a:path w="53" h="6">
                  <a:moveTo>
                    <a:pt x="0" y="6"/>
                  </a:moveTo>
                  <a:lnTo>
                    <a:pt x="27" y="6"/>
                  </a:lnTo>
                  <a:lnTo>
                    <a:pt x="53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46" name="Line 40"/>
            <p:cNvSpPr>
              <a:spLocks noChangeShapeType="1"/>
            </p:cNvSpPr>
            <p:nvPr/>
          </p:nvSpPr>
          <p:spPr bwMode="auto">
            <a:xfrm flipV="1">
              <a:off x="6561235" y="4943027"/>
              <a:ext cx="107711" cy="163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>
              <a:off x="6668946" y="4911888"/>
              <a:ext cx="102816" cy="31139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21" y="10"/>
                </a:cxn>
                <a:cxn ang="0">
                  <a:pos x="48" y="0"/>
                </a:cxn>
              </a:cxnLst>
              <a:rect l="0" t="0" r="r" b="b"/>
              <a:pathLst>
                <a:path w="48" h="16">
                  <a:moveTo>
                    <a:pt x="0" y="16"/>
                  </a:moveTo>
                  <a:lnTo>
                    <a:pt x="21" y="10"/>
                  </a:lnTo>
                  <a:lnTo>
                    <a:pt x="48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48" name="Freeform 42"/>
            <p:cNvSpPr>
              <a:spLocks/>
            </p:cNvSpPr>
            <p:nvPr/>
          </p:nvSpPr>
          <p:spPr bwMode="auto">
            <a:xfrm>
              <a:off x="6771762" y="4828308"/>
              <a:ext cx="104447" cy="83580"/>
            </a:xfrm>
            <a:custGeom>
              <a:avLst/>
              <a:gdLst/>
              <a:ahLst/>
              <a:cxnLst>
                <a:cxn ang="0">
                  <a:pos x="0" y="49"/>
                </a:cxn>
                <a:cxn ang="0">
                  <a:pos x="21" y="27"/>
                </a:cxn>
                <a:cxn ang="0">
                  <a:pos x="37" y="16"/>
                </a:cxn>
                <a:cxn ang="0">
                  <a:pos x="48" y="0"/>
                </a:cxn>
              </a:cxnLst>
              <a:rect l="0" t="0" r="r" b="b"/>
              <a:pathLst>
                <a:path w="48" h="49">
                  <a:moveTo>
                    <a:pt x="0" y="49"/>
                  </a:moveTo>
                  <a:lnTo>
                    <a:pt x="21" y="27"/>
                  </a:lnTo>
                  <a:lnTo>
                    <a:pt x="37" y="16"/>
                  </a:lnTo>
                  <a:lnTo>
                    <a:pt x="48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49" name="Freeform 43"/>
            <p:cNvSpPr>
              <a:spLocks/>
            </p:cNvSpPr>
            <p:nvPr/>
          </p:nvSpPr>
          <p:spPr bwMode="auto">
            <a:xfrm>
              <a:off x="6876210" y="4648035"/>
              <a:ext cx="119135" cy="180273"/>
            </a:xfrm>
            <a:custGeom>
              <a:avLst/>
              <a:gdLst/>
              <a:ahLst/>
              <a:cxnLst>
                <a:cxn ang="0">
                  <a:pos x="0" y="101"/>
                </a:cxn>
                <a:cxn ang="0">
                  <a:pos x="27" y="59"/>
                </a:cxn>
                <a:cxn ang="0">
                  <a:pos x="54" y="0"/>
                </a:cxn>
              </a:cxnLst>
              <a:rect l="0" t="0" r="r" b="b"/>
              <a:pathLst>
                <a:path w="54" h="101">
                  <a:moveTo>
                    <a:pt x="0" y="101"/>
                  </a:moveTo>
                  <a:lnTo>
                    <a:pt x="27" y="59"/>
                  </a:lnTo>
                  <a:lnTo>
                    <a:pt x="54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50" name="Freeform 44"/>
            <p:cNvSpPr>
              <a:spLocks/>
            </p:cNvSpPr>
            <p:nvPr/>
          </p:nvSpPr>
          <p:spPr bwMode="auto">
            <a:xfrm>
              <a:off x="6995345" y="4380904"/>
              <a:ext cx="104447" cy="267132"/>
            </a:xfrm>
            <a:custGeom>
              <a:avLst/>
              <a:gdLst/>
              <a:ahLst/>
              <a:cxnLst>
                <a:cxn ang="0">
                  <a:pos x="0" y="151"/>
                </a:cxn>
                <a:cxn ang="0">
                  <a:pos x="10" y="118"/>
                </a:cxn>
                <a:cxn ang="0">
                  <a:pos x="26" y="81"/>
                </a:cxn>
                <a:cxn ang="0">
                  <a:pos x="48" y="0"/>
                </a:cxn>
              </a:cxnLst>
              <a:rect l="0" t="0" r="r" b="b"/>
              <a:pathLst>
                <a:path w="48" h="151">
                  <a:moveTo>
                    <a:pt x="0" y="151"/>
                  </a:moveTo>
                  <a:lnTo>
                    <a:pt x="10" y="118"/>
                  </a:lnTo>
                  <a:lnTo>
                    <a:pt x="26" y="81"/>
                  </a:lnTo>
                  <a:lnTo>
                    <a:pt x="48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>
              <a:off x="7099792" y="4071163"/>
              <a:ext cx="106080" cy="309741"/>
            </a:xfrm>
            <a:custGeom>
              <a:avLst/>
              <a:gdLst/>
              <a:ahLst/>
              <a:cxnLst>
                <a:cxn ang="0">
                  <a:pos x="0" y="176"/>
                </a:cxn>
                <a:cxn ang="0">
                  <a:pos x="21" y="91"/>
                </a:cxn>
                <a:cxn ang="0">
                  <a:pos x="48" y="0"/>
                </a:cxn>
              </a:cxnLst>
              <a:rect l="0" t="0" r="r" b="b"/>
              <a:pathLst>
                <a:path w="48" h="176">
                  <a:moveTo>
                    <a:pt x="0" y="176"/>
                  </a:moveTo>
                  <a:lnTo>
                    <a:pt x="21" y="91"/>
                  </a:lnTo>
                  <a:lnTo>
                    <a:pt x="48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>
              <a:off x="7205872" y="3728645"/>
              <a:ext cx="104447" cy="342518"/>
            </a:xfrm>
            <a:custGeom>
              <a:avLst/>
              <a:gdLst/>
              <a:ahLst/>
              <a:cxnLst>
                <a:cxn ang="0">
                  <a:pos x="0" y="193"/>
                </a:cxn>
                <a:cxn ang="0">
                  <a:pos x="22" y="101"/>
                </a:cxn>
                <a:cxn ang="0">
                  <a:pos x="38" y="53"/>
                </a:cxn>
                <a:cxn ang="0">
                  <a:pos x="48" y="0"/>
                </a:cxn>
              </a:cxnLst>
              <a:rect l="0" t="0" r="r" b="b"/>
              <a:pathLst>
                <a:path w="48" h="193">
                  <a:moveTo>
                    <a:pt x="0" y="193"/>
                  </a:moveTo>
                  <a:lnTo>
                    <a:pt x="22" y="101"/>
                  </a:lnTo>
                  <a:lnTo>
                    <a:pt x="38" y="53"/>
                  </a:lnTo>
                  <a:lnTo>
                    <a:pt x="48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53" name="Freeform 47"/>
            <p:cNvSpPr>
              <a:spLocks/>
            </p:cNvSpPr>
            <p:nvPr/>
          </p:nvSpPr>
          <p:spPr bwMode="auto">
            <a:xfrm>
              <a:off x="7310319" y="3273047"/>
              <a:ext cx="115871" cy="455598"/>
            </a:xfrm>
            <a:custGeom>
              <a:avLst/>
              <a:gdLst/>
              <a:ahLst/>
              <a:cxnLst>
                <a:cxn ang="0">
                  <a:pos x="0" y="258"/>
                </a:cxn>
                <a:cxn ang="0">
                  <a:pos x="11" y="193"/>
                </a:cxn>
                <a:cxn ang="0">
                  <a:pos x="27" y="124"/>
                </a:cxn>
                <a:cxn ang="0">
                  <a:pos x="43" y="59"/>
                </a:cxn>
                <a:cxn ang="0">
                  <a:pos x="49" y="27"/>
                </a:cxn>
                <a:cxn ang="0">
                  <a:pos x="54" y="0"/>
                </a:cxn>
              </a:cxnLst>
              <a:rect l="0" t="0" r="r" b="b"/>
              <a:pathLst>
                <a:path w="54" h="258">
                  <a:moveTo>
                    <a:pt x="0" y="258"/>
                  </a:moveTo>
                  <a:lnTo>
                    <a:pt x="11" y="193"/>
                  </a:lnTo>
                  <a:lnTo>
                    <a:pt x="27" y="124"/>
                  </a:lnTo>
                  <a:lnTo>
                    <a:pt x="43" y="59"/>
                  </a:lnTo>
                  <a:lnTo>
                    <a:pt x="49" y="27"/>
                  </a:lnTo>
                  <a:lnTo>
                    <a:pt x="54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54" name="Freeform 48"/>
            <p:cNvSpPr>
              <a:spLocks/>
            </p:cNvSpPr>
            <p:nvPr/>
          </p:nvSpPr>
          <p:spPr bwMode="auto">
            <a:xfrm>
              <a:off x="7426190" y="3019027"/>
              <a:ext cx="107711" cy="254020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11" y="101"/>
                </a:cxn>
                <a:cxn ang="0">
                  <a:pos x="27" y="64"/>
                </a:cxn>
                <a:cxn ang="0">
                  <a:pos x="37" y="32"/>
                </a:cxn>
                <a:cxn ang="0">
                  <a:pos x="48" y="0"/>
                </a:cxn>
              </a:cxnLst>
              <a:rect l="0" t="0" r="r" b="b"/>
              <a:pathLst>
                <a:path w="48" h="144">
                  <a:moveTo>
                    <a:pt x="0" y="144"/>
                  </a:moveTo>
                  <a:lnTo>
                    <a:pt x="11" y="101"/>
                  </a:lnTo>
                  <a:lnTo>
                    <a:pt x="27" y="64"/>
                  </a:lnTo>
                  <a:lnTo>
                    <a:pt x="37" y="32"/>
                  </a:lnTo>
                  <a:lnTo>
                    <a:pt x="48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55" name="Freeform 49"/>
            <p:cNvSpPr>
              <a:spLocks/>
            </p:cNvSpPr>
            <p:nvPr/>
          </p:nvSpPr>
          <p:spPr bwMode="auto">
            <a:xfrm>
              <a:off x="7533901" y="2827282"/>
              <a:ext cx="102816" cy="191745"/>
            </a:xfrm>
            <a:custGeom>
              <a:avLst/>
              <a:gdLst/>
              <a:ahLst/>
              <a:cxnLst>
                <a:cxn ang="0">
                  <a:pos x="0" y="108"/>
                </a:cxn>
                <a:cxn ang="0">
                  <a:pos x="22" y="49"/>
                </a:cxn>
                <a:cxn ang="0">
                  <a:pos x="38" y="22"/>
                </a:cxn>
                <a:cxn ang="0">
                  <a:pos x="48" y="0"/>
                </a:cxn>
              </a:cxnLst>
              <a:rect l="0" t="0" r="r" b="b"/>
              <a:pathLst>
                <a:path w="48" h="108">
                  <a:moveTo>
                    <a:pt x="0" y="108"/>
                  </a:moveTo>
                  <a:lnTo>
                    <a:pt x="22" y="49"/>
                  </a:lnTo>
                  <a:lnTo>
                    <a:pt x="38" y="22"/>
                  </a:lnTo>
                  <a:lnTo>
                    <a:pt x="48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56" name="Freeform 50"/>
            <p:cNvSpPr>
              <a:spLocks/>
            </p:cNvSpPr>
            <p:nvPr/>
          </p:nvSpPr>
          <p:spPr bwMode="auto">
            <a:xfrm>
              <a:off x="7636717" y="2751895"/>
              <a:ext cx="107711" cy="75387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11" y="26"/>
                </a:cxn>
                <a:cxn ang="0">
                  <a:pos x="22" y="16"/>
                </a:cxn>
                <a:cxn ang="0">
                  <a:pos x="49" y="0"/>
                </a:cxn>
              </a:cxnLst>
              <a:rect l="0" t="0" r="r" b="b"/>
              <a:pathLst>
                <a:path w="49" h="42">
                  <a:moveTo>
                    <a:pt x="0" y="42"/>
                  </a:moveTo>
                  <a:lnTo>
                    <a:pt x="11" y="26"/>
                  </a:lnTo>
                  <a:lnTo>
                    <a:pt x="22" y="16"/>
                  </a:lnTo>
                  <a:lnTo>
                    <a:pt x="49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57" name="Freeform 51"/>
            <p:cNvSpPr>
              <a:spLocks/>
            </p:cNvSpPr>
            <p:nvPr/>
          </p:nvSpPr>
          <p:spPr bwMode="auto">
            <a:xfrm>
              <a:off x="7744429" y="2742062"/>
              <a:ext cx="115871" cy="9833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10" y="0"/>
                </a:cxn>
                <a:cxn ang="0">
                  <a:pos x="26" y="6"/>
                </a:cxn>
                <a:cxn ang="0">
                  <a:pos x="53" y="6"/>
                </a:cxn>
              </a:cxnLst>
              <a:rect l="0" t="0" r="r" b="b"/>
              <a:pathLst>
                <a:path w="53" h="6">
                  <a:moveTo>
                    <a:pt x="0" y="6"/>
                  </a:moveTo>
                  <a:lnTo>
                    <a:pt x="10" y="0"/>
                  </a:lnTo>
                  <a:lnTo>
                    <a:pt x="26" y="6"/>
                  </a:lnTo>
                  <a:lnTo>
                    <a:pt x="53" y="6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58" name="Line 52"/>
            <p:cNvSpPr>
              <a:spLocks noChangeShapeType="1"/>
            </p:cNvSpPr>
            <p:nvPr/>
          </p:nvSpPr>
          <p:spPr bwMode="auto">
            <a:xfrm>
              <a:off x="7860300" y="2751895"/>
              <a:ext cx="106080" cy="327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59" name="Line 53"/>
            <p:cNvSpPr>
              <a:spLocks noChangeShapeType="1"/>
            </p:cNvSpPr>
            <p:nvPr/>
          </p:nvSpPr>
          <p:spPr bwMode="auto">
            <a:xfrm>
              <a:off x="7966379" y="2751895"/>
              <a:ext cx="104447" cy="327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60" name="Line 54"/>
            <p:cNvSpPr>
              <a:spLocks noChangeShapeType="1"/>
            </p:cNvSpPr>
            <p:nvPr/>
          </p:nvSpPr>
          <p:spPr bwMode="auto">
            <a:xfrm>
              <a:off x="8070827" y="2751895"/>
              <a:ext cx="106079" cy="327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61" name="Freeform 55"/>
            <p:cNvSpPr>
              <a:spLocks/>
            </p:cNvSpPr>
            <p:nvPr/>
          </p:nvSpPr>
          <p:spPr bwMode="auto">
            <a:xfrm>
              <a:off x="8176906" y="2751895"/>
              <a:ext cx="114239" cy="3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" y="0"/>
                </a:cxn>
                <a:cxn ang="0">
                  <a:pos x="53" y="0"/>
                </a:cxn>
              </a:cxnLst>
              <a:rect l="0" t="0" r="r" b="b"/>
              <a:pathLst>
                <a:path w="53">
                  <a:moveTo>
                    <a:pt x="0" y="0"/>
                  </a:moveTo>
                  <a:lnTo>
                    <a:pt x="27" y="0"/>
                  </a:lnTo>
                  <a:lnTo>
                    <a:pt x="53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62" name="Line 56"/>
            <p:cNvSpPr>
              <a:spLocks noChangeShapeType="1"/>
            </p:cNvSpPr>
            <p:nvPr/>
          </p:nvSpPr>
          <p:spPr bwMode="auto">
            <a:xfrm>
              <a:off x="8291145" y="2751895"/>
              <a:ext cx="106080" cy="327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63" name="Line 57"/>
            <p:cNvSpPr>
              <a:spLocks noChangeShapeType="1"/>
            </p:cNvSpPr>
            <p:nvPr/>
          </p:nvSpPr>
          <p:spPr bwMode="auto">
            <a:xfrm>
              <a:off x="8397225" y="2751895"/>
              <a:ext cx="104447" cy="327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64" name="Line 58"/>
            <p:cNvSpPr>
              <a:spLocks noChangeShapeType="1"/>
            </p:cNvSpPr>
            <p:nvPr/>
          </p:nvSpPr>
          <p:spPr bwMode="auto">
            <a:xfrm>
              <a:off x="8501672" y="2751895"/>
              <a:ext cx="106079" cy="327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65" name="Freeform 59"/>
            <p:cNvSpPr>
              <a:spLocks/>
            </p:cNvSpPr>
            <p:nvPr/>
          </p:nvSpPr>
          <p:spPr bwMode="auto">
            <a:xfrm>
              <a:off x="8607751" y="2751895"/>
              <a:ext cx="117503" cy="32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" y="0"/>
                </a:cxn>
                <a:cxn ang="0">
                  <a:pos x="54" y="0"/>
                </a:cxn>
              </a:cxnLst>
              <a:rect l="0" t="0" r="r" b="b"/>
              <a:pathLst>
                <a:path w="54">
                  <a:moveTo>
                    <a:pt x="0" y="0"/>
                  </a:moveTo>
                  <a:lnTo>
                    <a:pt x="27" y="0"/>
                  </a:lnTo>
                  <a:lnTo>
                    <a:pt x="54" y="0"/>
                  </a:lnTo>
                </a:path>
              </a:pathLst>
            </a:custGeom>
            <a:noFill/>
            <a:ln w="254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66" name="Line 60"/>
            <p:cNvSpPr>
              <a:spLocks noChangeShapeType="1"/>
            </p:cNvSpPr>
            <p:nvPr/>
          </p:nvSpPr>
          <p:spPr bwMode="auto">
            <a:xfrm>
              <a:off x="8725255" y="2751895"/>
              <a:ext cx="106080" cy="327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67" name="Freeform 61"/>
            <p:cNvSpPr>
              <a:spLocks/>
            </p:cNvSpPr>
            <p:nvPr/>
          </p:nvSpPr>
          <p:spPr bwMode="auto">
            <a:xfrm>
              <a:off x="2915368" y="4931555"/>
              <a:ext cx="141984" cy="116358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65" y="33"/>
                </a:cxn>
                <a:cxn ang="0">
                  <a:pos x="33" y="65"/>
                </a:cxn>
                <a:cxn ang="0">
                  <a:pos x="0" y="33"/>
                </a:cxn>
                <a:cxn ang="0">
                  <a:pos x="33" y="0"/>
                </a:cxn>
              </a:cxnLst>
              <a:rect l="0" t="0" r="r" b="b"/>
              <a:pathLst>
                <a:path w="65" h="65">
                  <a:moveTo>
                    <a:pt x="33" y="0"/>
                  </a:moveTo>
                  <a:lnTo>
                    <a:pt x="65" y="33"/>
                  </a:lnTo>
                  <a:lnTo>
                    <a:pt x="33" y="65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68" name="Freeform 62"/>
            <p:cNvSpPr>
              <a:spLocks/>
            </p:cNvSpPr>
            <p:nvPr/>
          </p:nvSpPr>
          <p:spPr bwMode="auto">
            <a:xfrm>
              <a:off x="3034504" y="4931555"/>
              <a:ext cx="138719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69" name="Freeform 63"/>
            <p:cNvSpPr>
              <a:spLocks/>
            </p:cNvSpPr>
            <p:nvPr/>
          </p:nvSpPr>
          <p:spPr bwMode="auto">
            <a:xfrm>
              <a:off x="3137319" y="4931555"/>
              <a:ext cx="140351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5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5" h="65">
                  <a:moveTo>
                    <a:pt x="32" y="0"/>
                  </a:moveTo>
                  <a:lnTo>
                    <a:pt x="65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70" name="Freeform 64"/>
            <p:cNvSpPr>
              <a:spLocks/>
            </p:cNvSpPr>
            <p:nvPr/>
          </p:nvSpPr>
          <p:spPr bwMode="auto">
            <a:xfrm>
              <a:off x="3241766" y="4931555"/>
              <a:ext cx="141984" cy="116358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65" y="33"/>
                </a:cxn>
                <a:cxn ang="0">
                  <a:pos x="33" y="65"/>
                </a:cxn>
                <a:cxn ang="0">
                  <a:pos x="0" y="33"/>
                </a:cxn>
                <a:cxn ang="0">
                  <a:pos x="33" y="0"/>
                </a:cxn>
              </a:cxnLst>
              <a:rect l="0" t="0" r="r" b="b"/>
              <a:pathLst>
                <a:path w="65" h="65">
                  <a:moveTo>
                    <a:pt x="33" y="0"/>
                  </a:moveTo>
                  <a:lnTo>
                    <a:pt x="65" y="33"/>
                  </a:lnTo>
                  <a:lnTo>
                    <a:pt x="33" y="65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71" name="Freeform 65"/>
            <p:cNvSpPr>
              <a:spLocks/>
            </p:cNvSpPr>
            <p:nvPr/>
          </p:nvSpPr>
          <p:spPr bwMode="auto">
            <a:xfrm>
              <a:off x="3351110" y="4931555"/>
              <a:ext cx="137087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72" name="Freeform 66"/>
            <p:cNvSpPr>
              <a:spLocks/>
            </p:cNvSpPr>
            <p:nvPr/>
          </p:nvSpPr>
          <p:spPr bwMode="auto">
            <a:xfrm>
              <a:off x="3465349" y="4931555"/>
              <a:ext cx="141983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5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5" h="65">
                  <a:moveTo>
                    <a:pt x="32" y="0"/>
                  </a:moveTo>
                  <a:lnTo>
                    <a:pt x="65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73" name="Freeform 67"/>
            <p:cNvSpPr>
              <a:spLocks/>
            </p:cNvSpPr>
            <p:nvPr/>
          </p:nvSpPr>
          <p:spPr bwMode="auto">
            <a:xfrm>
              <a:off x="3571428" y="4931555"/>
              <a:ext cx="140351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74" name="Freeform 68"/>
            <p:cNvSpPr>
              <a:spLocks/>
            </p:cNvSpPr>
            <p:nvPr/>
          </p:nvSpPr>
          <p:spPr bwMode="auto">
            <a:xfrm>
              <a:off x="3675875" y="4931555"/>
              <a:ext cx="138720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75" name="Freeform 69"/>
            <p:cNvSpPr>
              <a:spLocks/>
            </p:cNvSpPr>
            <p:nvPr/>
          </p:nvSpPr>
          <p:spPr bwMode="auto">
            <a:xfrm>
              <a:off x="3781955" y="4931555"/>
              <a:ext cx="140351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76" name="Freeform 70"/>
            <p:cNvSpPr>
              <a:spLocks/>
            </p:cNvSpPr>
            <p:nvPr/>
          </p:nvSpPr>
          <p:spPr bwMode="auto">
            <a:xfrm>
              <a:off x="3899459" y="4931555"/>
              <a:ext cx="138719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77" name="Freeform 71"/>
            <p:cNvSpPr>
              <a:spLocks/>
            </p:cNvSpPr>
            <p:nvPr/>
          </p:nvSpPr>
          <p:spPr bwMode="auto">
            <a:xfrm>
              <a:off x="4002274" y="4931555"/>
              <a:ext cx="140351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78" name="Freeform 72"/>
            <p:cNvSpPr>
              <a:spLocks/>
            </p:cNvSpPr>
            <p:nvPr/>
          </p:nvSpPr>
          <p:spPr bwMode="auto">
            <a:xfrm>
              <a:off x="4109985" y="4931555"/>
              <a:ext cx="138720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79" name="Freeform 73"/>
            <p:cNvSpPr>
              <a:spLocks/>
            </p:cNvSpPr>
            <p:nvPr/>
          </p:nvSpPr>
          <p:spPr bwMode="auto">
            <a:xfrm>
              <a:off x="4212801" y="4931555"/>
              <a:ext cx="140351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5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5" h="65">
                  <a:moveTo>
                    <a:pt x="32" y="0"/>
                  </a:moveTo>
                  <a:lnTo>
                    <a:pt x="65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80" name="Freeform 74"/>
            <p:cNvSpPr>
              <a:spLocks/>
            </p:cNvSpPr>
            <p:nvPr/>
          </p:nvSpPr>
          <p:spPr bwMode="auto">
            <a:xfrm>
              <a:off x="4330304" y="4931555"/>
              <a:ext cx="141983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81" name="Freeform 75"/>
            <p:cNvSpPr>
              <a:spLocks/>
            </p:cNvSpPr>
            <p:nvPr/>
          </p:nvSpPr>
          <p:spPr bwMode="auto">
            <a:xfrm>
              <a:off x="4436383" y="4931555"/>
              <a:ext cx="137087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82" name="Freeform 76"/>
            <p:cNvSpPr>
              <a:spLocks/>
            </p:cNvSpPr>
            <p:nvPr/>
          </p:nvSpPr>
          <p:spPr bwMode="auto">
            <a:xfrm>
              <a:off x="4540831" y="4931555"/>
              <a:ext cx="141984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5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5" h="65">
                  <a:moveTo>
                    <a:pt x="32" y="0"/>
                  </a:moveTo>
                  <a:lnTo>
                    <a:pt x="65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83" name="Freeform 77"/>
            <p:cNvSpPr>
              <a:spLocks/>
            </p:cNvSpPr>
            <p:nvPr/>
          </p:nvSpPr>
          <p:spPr bwMode="auto">
            <a:xfrm>
              <a:off x="4646910" y="4931555"/>
              <a:ext cx="140351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84" name="Freeform 78"/>
            <p:cNvSpPr>
              <a:spLocks/>
            </p:cNvSpPr>
            <p:nvPr/>
          </p:nvSpPr>
          <p:spPr bwMode="auto">
            <a:xfrm>
              <a:off x="4761150" y="4931555"/>
              <a:ext cx="141983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85" name="Freeform 79"/>
            <p:cNvSpPr>
              <a:spLocks/>
            </p:cNvSpPr>
            <p:nvPr/>
          </p:nvSpPr>
          <p:spPr bwMode="auto">
            <a:xfrm>
              <a:off x="4867229" y="4931555"/>
              <a:ext cx="140351" cy="116358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65" y="33"/>
                </a:cxn>
                <a:cxn ang="0">
                  <a:pos x="33" y="65"/>
                </a:cxn>
                <a:cxn ang="0">
                  <a:pos x="0" y="33"/>
                </a:cxn>
                <a:cxn ang="0">
                  <a:pos x="33" y="0"/>
                </a:cxn>
              </a:cxnLst>
              <a:rect l="0" t="0" r="r" b="b"/>
              <a:pathLst>
                <a:path w="65" h="65">
                  <a:moveTo>
                    <a:pt x="33" y="0"/>
                  </a:moveTo>
                  <a:lnTo>
                    <a:pt x="65" y="33"/>
                  </a:lnTo>
                  <a:lnTo>
                    <a:pt x="33" y="65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86" name="Freeform 80"/>
            <p:cNvSpPr>
              <a:spLocks/>
            </p:cNvSpPr>
            <p:nvPr/>
          </p:nvSpPr>
          <p:spPr bwMode="auto">
            <a:xfrm>
              <a:off x="4974940" y="4931555"/>
              <a:ext cx="138720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87" name="Freeform 81"/>
            <p:cNvSpPr>
              <a:spLocks/>
            </p:cNvSpPr>
            <p:nvPr/>
          </p:nvSpPr>
          <p:spPr bwMode="auto">
            <a:xfrm>
              <a:off x="5077756" y="4931555"/>
              <a:ext cx="140351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88" name="Freeform 82"/>
            <p:cNvSpPr>
              <a:spLocks/>
            </p:cNvSpPr>
            <p:nvPr/>
          </p:nvSpPr>
          <p:spPr bwMode="auto">
            <a:xfrm>
              <a:off x="5195259" y="4931555"/>
              <a:ext cx="141983" cy="116358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65" y="33"/>
                </a:cxn>
                <a:cxn ang="0">
                  <a:pos x="33" y="65"/>
                </a:cxn>
                <a:cxn ang="0">
                  <a:pos x="0" y="33"/>
                </a:cxn>
                <a:cxn ang="0">
                  <a:pos x="33" y="0"/>
                </a:cxn>
              </a:cxnLst>
              <a:rect l="0" t="0" r="r" b="b"/>
              <a:pathLst>
                <a:path w="65" h="65">
                  <a:moveTo>
                    <a:pt x="33" y="0"/>
                  </a:moveTo>
                  <a:lnTo>
                    <a:pt x="65" y="33"/>
                  </a:lnTo>
                  <a:lnTo>
                    <a:pt x="33" y="65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89" name="Freeform 83"/>
            <p:cNvSpPr>
              <a:spLocks/>
            </p:cNvSpPr>
            <p:nvPr/>
          </p:nvSpPr>
          <p:spPr bwMode="auto">
            <a:xfrm>
              <a:off x="5301338" y="4931555"/>
              <a:ext cx="137087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90" name="Freeform 84"/>
            <p:cNvSpPr>
              <a:spLocks/>
            </p:cNvSpPr>
            <p:nvPr/>
          </p:nvSpPr>
          <p:spPr bwMode="auto">
            <a:xfrm>
              <a:off x="5405786" y="4931555"/>
              <a:ext cx="138720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91" name="Freeform 85"/>
            <p:cNvSpPr>
              <a:spLocks/>
            </p:cNvSpPr>
            <p:nvPr/>
          </p:nvSpPr>
          <p:spPr bwMode="auto">
            <a:xfrm>
              <a:off x="5508601" y="4931555"/>
              <a:ext cx="140351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92" name="Freeform 86"/>
            <p:cNvSpPr>
              <a:spLocks/>
            </p:cNvSpPr>
            <p:nvPr/>
          </p:nvSpPr>
          <p:spPr bwMode="auto">
            <a:xfrm>
              <a:off x="5626105" y="4931555"/>
              <a:ext cx="141983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93" name="Freeform 87"/>
            <p:cNvSpPr>
              <a:spLocks/>
            </p:cNvSpPr>
            <p:nvPr/>
          </p:nvSpPr>
          <p:spPr bwMode="auto">
            <a:xfrm>
              <a:off x="5732184" y="4931555"/>
              <a:ext cx="141984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94" name="Freeform 88"/>
            <p:cNvSpPr>
              <a:spLocks/>
            </p:cNvSpPr>
            <p:nvPr/>
          </p:nvSpPr>
          <p:spPr bwMode="auto">
            <a:xfrm>
              <a:off x="5836631" y="4931555"/>
              <a:ext cx="141984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95" name="Freeform 89"/>
            <p:cNvSpPr>
              <a:spLocks/>
            </p:cNvSpPr>
            <p:nvPr/>
          </p:nvSpPr>
          <p:spPr bwMode="auto">
            <a:xfrm>
              <a:off x="5942711" y="4931555"/>
              <a:ext cx="141983" cy="116358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65" y="33"/>
                </a:cxn>
                <a:cxn ang="0">
                  <a:pos x="33" y="65"/>
                </a:cxn>
                <a:cxn ang="0">
                  <a:pos x="0" y="33"/>
                </a:cxn>
                <a:cxn ang="0">
                  <a:pos x="33" y="0"/>
                </a:cxn>
              </a:cxnLst>
              <a:rect l="0" t="0" r="r" b="b"/>
              <a:pathLst>
                <a:path w="65" h="65">
                  <a:moveTo>
                    <a:pt x="33" y="0"/>
                  </a:moveTo>
                  <a:lnTo>
                    <a:pt x="65" y="33"/>
                  </a:lnTo>
                  <a:lnTo>
                    <a:pt x="33" y="65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96" name="Freeform 90"/>
            <p:cNvSpPr>
              <a:spLocks/>
            </p:cNvSpPr>
            <p:nvPr/>
          </p:nvSpPr>
          <p:spPr bwMode="auto">
            <a:xfrm>
              <a:off x="6060214" y="4931555"/>
              <a:ext cx="138719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97" name="Freeform 91"/>
            <p:cNvSpPr>
              <a:spLocks/>
            </p:cNvSpPr>
            <p:nvPr/>
          </p:nvSpPr>
          <p:spPr bwMode="auto">
            <a:xfrm>
              <a:off x="6166293" y="4931555"/>
              <a:ext cx="138720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98" name="Freeform 92"/>
            <p:cNvSpPr>
              <a:spLocks/>
            </p:cNvSpPr>
            <p:nvPr/>
          </p:nvSpPr>
          <p:spPr bwMode="auto">
            <a:xfrm>
              <a:off x="6270741" y="4921721"/>
              <a:ext cx="141984" cy="113081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65" y="32"/>
                </a:cxn>
                <a:cxn ang="0">
                  <a:pos x="33" y="64"/>
                </a:cxn>
                <a:cxn ang="0">
                  <a:pos x="0" y="32"/>
                </a:cxn>
                <a:cxn ang="0">
                  <a:pos x="33" y="0"/>
                </a:cxn>
              </a:cxnLst>
              <a:rect l="0" t="0" r="r" b="b"/>
              <a:pathLst>
                <a:path w="65" h="64">
                  <a:moveTo>
                    <a:pt x="33" y="0"/>
                  </a:moveTo>
                  <a:lnTo>
                    <a:pt x="65" y="32"/>
                  </a:lnTo>
                  <a:lnTo>
                    <a:pt x="33" y="64"/>
                  </a:lnTo>
                  <a:lnTo>
                    <a:pt x="0" y="3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99" name="Freeform 93"/>
            <p:cNvSpPr>
              <a:spLocks/>
            </p:cNvSpPr>
            <p:nvPr/>
          </p:nvSpPr>
          <p:spPr bwMode="auto">
            <a:xfrm>
              <a:off x="6376821" y="4911888"/>
              <a:ext cx="138719" cy="113081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2"/>
                </a:cxn>
                <a:cxn ang="0">
                  <a:pos x="32" y="64"/>
                </a:cxn>
                <a:cxn ang="0">
                  <a:pos x="0" y="32"/>
                </a:cxn>
                <a:cxn ang="0">
                  <a:pos x="32" y="0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lnTo>
                    <a:pt x="64" y="32"/>
                  </a:lnTo>
                  <a:lnTo>
                    <a:pt x="32" y="64"/>
                  </a:lnTo>
                  <a:lnTo>
                    <a:pt x="0" y="3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0" name="Freeform 94"/>
            <p:cNvSpPr>
              <a:spLocks/>
            </p:cNvSpPr>
            <p:nvPr/>
          </p:nvSpPr>
          <p:spPr bwMode="auto">
            <a:xfrm>
              <a:off x="6492691" y="4903695"/>
              <a:ext cx="140351" cy="114719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5" y="32"/>
                </a:cxn>
                <a:cxn ang="0">
                  <a:pos x="32" y="65"/>
                </a:cxn>
                <a:cxn ang="0">
                  <a:pos x="0" y="32"/>
                </a:cxn>
                <a:cxn ang="0">
                  <a:pos x="32" y="0"/>
                </a:cxn>
              </a:cxnLst>
              <a:rect l="0" t="0" r="r" b="b"/>
              <a:pathLst>
                <a:path w="65" h="65">
                  <a:moveTo>
                    <a:pt x="32" y="0"/>
                  </a:moveTo>
                  <a:lnTo>
                    <a:pt x="65" y="32"/>
                  </a:lnTo>
                  <a:lnTo>
                    <a:pt x="32" y="65"/>
                  </a:lnTo>
                  <a:lnTo>
                    <a:pt x="0" y="3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1" name="Freeform 95"/>
            <p:cNvSpPr>
              <a:spLocks/>
            </p:cNvSpPr>
            <p:nvPr/>
          </p:nvSpPr>
          <p:spPr bwMode="auto">
            <a:xfrm>
              <a:off x="6597139" y="4884029"/>
              <a:ext cx="141984" cy="116357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65" y="32"/>
                </a:cxn>
                <a:cxn ang="0">
                  <a:pos x="33" y="64"/>
                </a:cxn>
                <a:cxn ang="0">
                  <a:pos x="0" y="32"/>
                </a:cxn>
                <a:cxn ang="0">
                  <a:pos x="33" y="0"/>
                </a:cxn>
              </a:cxnLst>
              <a:rect l="0" t="0" r="r" b="b"/>
              <a:pathLst>
                <a:path w="65" h="64">
                  <a:moveTo>
                    <a:pt x="33" y="0"/>
                  </a:moveTo>
                  <a:lnTo>
                    <a:pt x="65" y="32"/>
                  </a:lnTo>
                  <a:lnTo>
                    <a:pt x="33" y="64"/>
                  </a:lnTo>
                  <a:lnTo>
                    <a:pt x="0" y="32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2" name="Freeform 96"/>
            <p:cNvSpPr>
              <a:spLocks/>
            </p:cNvSpPr>
            <p:nvPr/>
          </p:nvSpPr>
          <p:spPr bwMode="auto">
            <a:xfrm>
              <a:off x="6703219" y="4856168"/>
              <a:ext cx="140351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3" name="Freeform 97"/>
            <p:cNvSpPr>
              <a:spLocks/>
            </p:cNvSpPr>
            <p:nvPr/>
          </p:nvSpPr>
          <p:spPr bwMode="auto">
            <a:xfrm>
              <a:off x="6807666" y="4770948"/>
              <a:ext cx="138719" cy="113081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2"/>
                </a:cxn>
                <a:cxn ang="0">
                  <a:pos x="32" y="65"/>
                </a:cxn>
                <a:cxn ang="0">
                  <a:pos x="0" y="32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2"/>
                  </a:lnTo>
                  <a:lnTo>
                    <a:pt x="32" y="65"/>
                  </a:lnTo>
                  <a:lnTo>
                    <a:pt x="0" y="3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4" name="Freeform 98"/>
            <p:cNvSpPr>
              <a:spLocks/>
            </p:cNvSpPr>
            <p:nvPr/>
          </p:nvSpPr>
          <p:spPr bwMode="auto">
            <a:xfrm>
              <a:off x="6926801" y="4592315"/>
              <a:ext cx="137087" cy="113080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5" name="Freeform 99"/>
            <p:cNvSpPr>
              <a:spLocks/>
            </p:cNvSpPr>
            <p:nvPr/>
          </p:nvSpPr>
          <p:spPr bwMode="auto">
            <a:xfrm>
              <a:off x="7031248" y="4325183"/>
              <a:ext cx="138720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2"/>
                </a:cxn>
                <a:cxn ang="0">
                  <a:pos x="32" y="65"/>
                </a:cxn>
                <a:cxn ang="0">
                  <a:pos x="0" y="32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2"/>
                  </a:lnTo>
                  <a:lnTo>
                    <a:pt x="32" y="65"/>
                  </a:lnTo>
                  <a:lnTo>
                    <a:pt x="0" y="3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6" name="Freeform 100"/>
            <p:cNvSpPr>
              <a:spLocks/>
            </p:cNvSpPr>
            <p:nvPr/>
          </p:nvSpPr>
          <p:spPr bwMode="auto">
            <a:xfrm>
              <a:off x="7134064" y="4013803"/>
              <a:ext cx="140351" cy="113081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7" name="Freeform 101"/>
            <p:cNvSpPr>
              <a:spLocks/>
            </p:cNvSpPr>
            <p:nvPr/>
          </p:nvSpPr>
          <p:spPr bwMode="auto">
            <a:xfrm>
              <a:off x="7241776" y="3669646"/>
              <a:ext cx="141983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5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5" h="65">
                  <a:moveTo>
                    <a:pt x="32" y="0"/>
                  </a:moveTo>
                  <a:lnTo>
                    <a:pt x="65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8" name="Freeform 102"/>
            <p:cNvSpPr>
              <a:spLocks/>
            </p:cNvSpPr>
            <p:nvPr/>
          </p:nvSpPr>
          <p:spPr bwMode="auto">
            <a:xfrm>
              <a:off x="7357646" y="3214048"/>
              <a:ext cx="140351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2"/>
                </a:cxn>
                <a:cxn ang="0">
                  <a:pos x="32" y="65"/>
                </a:cxn>
                <a:cxn ang="0">
                  <a:pos x="0" y="32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2"/>
                  </a:lnTo>
                  <a:lnTo>
                    <a:pt x="32" y="65"/>
                  </a:lnTo>
                  <a:lnTo>
                    <a:pt x="0" y="3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09" name="Freeform 103"/>
            <p:cNvSpPr>
              <a:spLocks/>
            </p:cNvSpPr>
            <p:nvPr/>
          </p:nvSpPr>
          <p:spPr bwMode="auto">
            <a:xfrm>
              <a:off x="7462094" y="2960029"/>
              <a:ext cx="141984" cy="113080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0" name="Freeform 104"/>
            <p:cNvSpPr>
              <a:spLocks/>
            </p:cNvSpPr>
            <p:nvPr/>
          </p:nvSpPr>
          <p:spPr bwMode="auto">
            <a:xfrm>
              <a:off x="7568174" y="2771561"/>
              <a:ext cx="140351" cy="116358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5" y="32"/>
                </a:cxn>
                <a:cxn ang="0">
                  <a:pos x="32" y="65"/>
                </a:cxn>
                <a:cxn ang="0">
                  <a:pos x="0" y="32"/>
                </a:cxn>
                <a:cxn ang="0">
                  <a:pos x="32" y="0"/>
                </a:cxn>
              </a:cxnLst>
              <a:rect l="0" t="0" r="r" b="b"/>
              <a:pathLst>
                <a:path w="65" h="65">
                  <a:moveTo>
                    <a:pt x="32" y="0"/>
                  </a:moveTo>
                  <a:lnTo>
                    <a:pt x="65" y="32"/>
                  </a:lnTo>
                  <a:lnTo>
                    <a:pt x="32" y="65"/>
                  </a:lnTo>
                  <a:lnTo>
                    <a:pt x="0" y="3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1" name="Freeform 105"/>
            <p:cNvSpPr>
              <a:spLocks/>
            </p:cNvSpPr>
            <p:nvPr/>
          </p:nvSpPr>
          <p:spPr bwMode="auto">
            <a:xfrm>
              <a:off x="7672621" y="2696175"/>
              <a:ext cx="141983" cy="113081"/>
            </a:xfrm>
            <a:custGeom>
              <a:avLst/>
              <a:gdLst/>
              <a:ahLst/>
              <a:cxnLst>
                <a:cxn ang="0">
                  <a:pos x="33" y="0"/>
                </a:cxn>
                <a:cxn ang="0">
                  <a:pos x="65" y="33"/>
                </a:cxn>
                <a:cxn ang="0">
                  <a:pos x="33" y="65"/>
                </a:cxn>
                <a:cxn ang="0">
                  <a:pos x="0" y="33"/>
                </a:cxn>
                <a:cxn ang="0">
                  <a:pos x="33" y="0"/>
                </a:cxn>
              </a:cxnLst>
              <a:rect l="0" t="0" r="r" b="b"/>
              <a:pathLst>
                <a:path w="65" h="65">
                  <a:moveTo>
                    <a:pt x="33" y="0"/>
                  </a:moveTo>
                  <a:lnTo>
                    <a:pt x="65" y="33"/>
                  </a:lnTo>
                  <a:lnTo>
                    <a:pt x="33" y="65"/>
                  </a:lnTo>
                  <a:lnTo>
                    <a:pt x="0" y="3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2" name="Freeform 106"/>
            <p:cNvSpPr>
              <a:spLocks/>
            </p:cNvSpPr>
            <p:nvPr/>
          </p:nvSpPr>
          <p:spPr bwMode="auto">
            <a:xfrm>
              <a:off x="7791756" y="2696175"/>
              <a:ext cx="137087" cy="113081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3" name="Freeform 107"/>
            <p:cNvSpPr>
              <a:spLocks/>
            </p:cNvSpPr>
            <p:nvPr/>
          </p:nvSpPr>
          <p:spPr bwMode="auto">
            <a:xfrm>
              <a:off x="7892939" y="2696175"/>
              <a:ext cx="141984" cy="113081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5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5" h="65">
                  <a:moveTo>
                    <a:pt x="32" y="0"/>
                  </a:moveTo>
                  <a:lnTo>
                    <a:pt x="65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4" name="Freeform 108"/>
            <p:cNvSpPr>
              <a:spLocks/>
            </p:cNvSpPr>
            <p:nvPr/>
          </p:nvSpPr>
          <p:spPr bwMode="auto">
            <a:xfrm>
              <a:off x="8002283" y="2696175"/>
              <a:ext cx="137087" cy="113081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5" name="Freeform 109"/>
            <p:cNvSpPr>
              <a:spLocks/>
            </p:cNvSpPr>
            <p:nvPr/>
          </p:nvSpPr>
          <p:spPr bwMode="auto">
            <a:xfrm>
              <a:off x="8106731" y="2696175"/>
              <a:ext cx="138719" cy="113081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6" name="Freeform 110"/>
            <p:cNvSpPr>
              <a:spLocks/>
            </p:cNvSpPr>
            <p:nvPr/>
          </p:nvSpPr>
          <p:spPr bwMode="auto">
            <a:xfrm>
              <a:off x="8222601" y="2696175"/>
              <a:ext cx="140351" cy="113081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5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5" h="65">
                  <a:moveTo>
                    <a:pt x="32" y="0"/>
                  </a:moveTo>
                  <a:lnTo>
                    <a:pt x="65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7" name="Freeform 111"/>
            <p:cNvSpPr>
              <a:spLocks/>
            </p:cNvSpPr>
            <p:nvPr/>
          </p:nvSpPr>
          <p:spPr bwMode="auto">
            <a:xfrm>
              <a:off x="8327049" y="2696175"/>
              <a:ext cx="141984" cy="113081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8" name="Freeform 112"/>
            <p:cNvSpPr>
              <a:spLocks/>
            </p:cNvSpPr>
            <p:nvPr/>
          </p:nvSpPr>
          <p:spPr bwMode="auto">
            <a:xfrm>
              <a:off x="8433129" y="2696175"/>
              <a:ext cx="137087" cy="113081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19" name="Freeform 113"/>
            <p:cNvSpPr>
              <a:spLocks/>
            </p:cNvSpPr>
            <p:nvPr/>
          </p:nvSpPr>
          <p:spPr bwMode="auto">
            <a:xfrm>
              <a:off x="8537576" y="2696175"/>
              <a:ext cx="141983" cy="113081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20" name="Freeform 114"/>
            <p:cNvSpPr>
              <a:spLocks/>
            </p:cNvSpPr>
            <p:nvPr/>
          </p:nvSpPr>
          <p:spPr bwMode="auto">
            <a:xfrm>
              <a:off x="8656711" y="2696175"/>
              <a:ext cx="137087" cy="113081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21" name="Freeform 115"/>
            <p:cNvSpPr>
              <a:spLocks/>
            </p:cNvSpPr>
            <p:nvPr/>
          </p:nvSpPr>
          <p:spPr bwMode="auto">
            <a:xfrm>
              <a:off x="8757894" y="2696175"/>
              <a:ext cx="141984" cy="113081"/>
            </a:xfrm>
            <a:custGeom>
              <a:avLst/>
              <a:gdLst/>
              <a:ahLst/>
              <a:cxnLst>
                <a:cxn ang="0">
                  <a:pos x="32" y="0"/>
                </a:cxn>
                <a:cxn ang="0">
                  <a:pos x="64" y="33"/>
                </a:cxn>
                <a:cxn ang="0">
                  <a:pos x="32" y="65"/>
                </a:cxn>
                <a:cxn ang="0">
                  <a:pos x="0" y="33"/>
                </a:cxn>
                <a:cxn ang="0">
                  <a:pos x="32" y="0"/>
                </a:cxn>
              </a:cxnLst>
              <a:rect l="0" t="0" r="r" b="b"/>
              <a:pathLst>
                <a:path w="64" h="65">
                  <a:moveTo>
                    <a:pt x="32" y="0"/>
                  </a:moveTo>
                  <a:lnTo>
                    <a:pt x="64" y="33"/>
                  </a:lnTo>
                  <a:lnTo>
                    <a:pt x="32" y="65"/>
                  </a:lnTo>
                  <a:lnTo>
                    <a:pt x="0" y="33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0000"/>
            </a:solidFill>
            <a:ln w="793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22" name="Line 116"/>
            <p:cNvSpPr>
              <a:spLocks noChangeShapeType="1"/>
            </p:cNvSpPr>
            <p:nvPr/>
          </p:nvSpPr>
          <p:spPr bwMode="auto">
            <a:xfrm>
              <a:off x="2879464" y="2419211"/>
              <a:ext cx="0" cy="254676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23" name="Text Box 117"/>
            <p:cNvSpPr txBox="1">
              <a:spLocks noChangeArrowheads="1"/>
            </p:cNvSpPr>
            <p:nvPr/>
          </p:nvSpPr>
          <p:spPr bwMode="auto">
            <a:xfrm>
              <a:off x="863956" y="1993112"/>
              <a:ext cx="3034964" cy="347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>
                  <a:srgbClr val="9933FF"/>
                </a:buClr>
                <a:buSzPct val="90000"/>
                <a:buFont typeface="Wingdings" panose="05000000000000000000" pitchFamily="2" charset="2"/>
                <a:buNone/>
              </a:pPr>
              <a:r>
                <a:rPr lang="en-GB" altLang="en-US" sz="1600" b="1" dirty="0" err="1">
                  <a:solidFill>
                    <a:srgbClr val="005740"/>
                  </a:solidFill>
                  <a:latin typeface="+mn-lt"/>
                </a:rPr>
                <a:t>Casos</a:t>
              </a:r>
              <a:r>
                <a:rPr lang="en-GB" altLang="en-US" sz="1600" b="1" dirty="0">
                  <a:solidFill>
                    <a:srgbClr val="005740"/>
                  </a:solidFill>
                  <a:latin typeface="+mn-lt"/>
                </a:rPr>
                <a:t>/100.000 </a:t>
              </a:r>
              <a:r>
                <a:rPr lang="en-GB" altLang="en-US" sz="1600" b="1" dirty="0" err="1">
                  <a:solidFill>
                    <a:srgbClr val="005740"/>
                  </a:solidFill>
                  <a:latin typeface="+mn-lt"/>
                </a:rPr>
                <a:t>hab</a:t>
              </a:r>
              <a:endParaRPr lang="en-GB" altLang="en-US" sz="1600" b="1" dirty="0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124" name="Line 119"/>
            <p:cNvSpPr>
              <a:spLocks noChangeShapeType="1"/>
            </p:cNvSpPr>
            <p:nvPr/>
          </p:nvSpPr>
          <p:spPr bwMode="auto">
            <a:xfrm>
              <a:off x="1555920" y="4929916"/>
              <a:ext cx="731132" cy="0"/>
            </a:xfrm>
            <a:prstGeom prst="line">
              <a:avLst/>
            </a:prstGeom>
            <a:noFill/>
            <a:ln w="50800">
              <a:solidFill>
                <a:schemeClr val="tx2"/>
              </a:solidFill>
              <a:round/>
              <a:headEnd/>
              <a:tailEnd type="triangle" w="med" len="med"/>
            </a:ln>
            <a:effectLst/>
          </p:spPr>
          <p:txBody>
            <a:bodyPr wrap="none" lIns="90488" tIns="44450" rIns="90488" bIns="44450" anchor="ctr"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25" name="Rectangle 116"/>
            <p:cNvSpPr>
              <a:spLocks noChangeArrowheads="1"/>
            </p:cNvSpPr>
            <p:nvPr/>
          </p:nvSpPr>
          <p:spPr bwMode="auto">
            <a:xfrm>
              <a:off x="5098523" y="5547758"/>
              <a:ext cx="3390645" cy="254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b="1" dirty="0">
                  <a:solidFill>
                    <a:srgbClr val="005740"/>
                  </a:solidFill>
                  <a:latin typeface="+mn-lt"/>
                </a:rPr>
                <a:t>Log </a:t>
              </a:r>
              <a:r>
                <a:rPr lang="en-GB" altLang="en-US" sz="1600" b="1" i="1" smtClean="0">
                  <a:solidFill>
                    <a:srgbClr val="005740"/>
                  </a:solidFill>
                  <a:latin typeface="+mn-lt"/>
                </a:rPr>
                <a:t>L. </a:t>
              </a:r>
              <a:r>
                <a:rPr lang="en-GB" altLang="en-US" sz="1600" b="1" i="1" dirty="0" smtClean="0">
                  <a:solidFill>
                    <a:srgbClr val="005740"/>
                  </a:solidFill>
                  <a:latin typeface="+mn-lt"/>
                </a:rPr>
                <a:t>monocytogenes</a:t>
              </a:r>
              <a:r>
                <a:rPr lang="en-GB" altLang="en-US" sz="1600" b="1" dirty="0" smtClean="0">
                  <a:solidFill>
                    <a:srgbClr val="005740"/>
                  </a:solidFill>
                  <a:latin typeface="+mn-lt"/>
                </a:rPr>
                <a:t>/</a:t>
              </a:r>
              <a:r>
                <a:rPr lang="en-GB" altLang="en-US" sz="1600" b="1" dirty="0" err="1" smtClean="0">
                  <a:solidFill>
                    <a:srgbClr val="005740"/>
                  </a:solidFill>
                  <a:latin typeface="+mn-lt"/>
                </a:rPr>
                <a:t>porção</a:t>
              </a:r>
              <a:r>
                <a:rPr lang="en-GB" altLang="en-US" sz="1600" b="1" dirty="0" smtClean="0">
                  <a:solidFill>
                    <a:srgbClr val="005740"/>
                  </a:solidFill>
                  <a:latin typeface="+mn-lt"/>
                </a:rPr>
                <a:t> </a:t>
              </a:r>
              <a:r>
                <a:rPr lang="en-GB" altLang="en-US" sz="1600" b="1" dirty="0" err="1">
                  <a:solidFill>
                    <a:srgbClr val="005740"/>
                  </a:solidFill>
                  <a:latin typeface="+mn-lt"/>
                </a:rPr>
                <a:t>ingerida</a:t>
              </a:r>
              <a:endParaRPr lang="en-GB" altLang="en-US" sz="1600" b="1" dirty="0">
                <a:solidFill>
                  <a:srgbClr val="005740"/>
                </a:solidFill>
                <a:latin typeface="+mn-lt"/>
              </a:endParaRPr>
            </a:p>
          </p:txBody>
        </p:sp>
        <p:sp>
          <p:nvSpPr>
            <p:cNvPr id="128" name="Rectangle 107"/>
            <p:cNvSpPr>
              <a:spLocks noChangeArrowheads="1"/>
            </p:cNvSpPr>
            <p:nvPr/>
          </p:nvSpPr>
          <p:spPr bwMode="auto">
            <a:xfrm>
              <a:off x="3862076" y="5116001"/>
              <a:ext cx="128538" cy="254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b="1" dirty="0" smtClean="0">
                  <a:solidFill>
                    <a:srgbClr val="005740"/>
                  </a:solidFill>
                  <a:latin typeface="Comic Sans MS" panose="030F0702030302020204" pitchFamily="66" charset="0"/>
                </a:rPr>
                <a:t>0</a:t>
              </a:r>
              <a:endParaRPr lang="en-GB" altLang="en-US" sz="1600" b="1" dirty="0">
                <a:solidFill>
                  <a:srgbClr val="00574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29" name="Rectangle 108"/>
            <p:cNvSpPr>
              <a:spLocks noChangeArrowheads="1"/>
            </p:cNvSpPr>
            <p:nvPr/>
          </p:nvSpPr>
          <p:spPr bwMode="auto">
            <a:xfrm>
              <a:off x="4566970" y="5116001"/>
              <a:ext cx="128538" cy="254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b="1" dirty="0" smtClean="0">
                  <a:solidFill>
                    <a:srgbClr val="005740"/>
                  </a:solidFill>
                  <a:latin typeface="Comic Sans MS" panose="030F0702030302020204" pitchFamily="66" charset="0"/>
                </a:rPr>
                <a:t>1</a:t>
              </a:r>
              <a:endParaRPr lang="en-GB" altLang="en-US" sz="1600" b="1" dirty="0">
                <a:solidFill>
                  <a:srgbClr val="00574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0" name="Rectangle 109"/>
            <p:cNvSpPr>
              <a:spLocks noChangeArrowheads="1"/>
            </p:cNvSpPr>
            <p:nvPr/>
          </p:nvSpPr>
          <p:spPr bwMode="auto">
            <a:xfrm>
              <a:off x="5265434" y="5124919"/>
              <a:ext cx="134967" cy="254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b="1" dirty="0" smtClean="0">
                  <a:solidFill>
                    <a:srgbClr val="005740"/>
                  </a:solidFill>
                  <a:latin typeface="Comic Sans MS" panose="030F0702030302020204" pitchFamily="66" charset="0"/>
                </a:rPr>
                <a:t>2</a:t>
              </a:r>
              <a:endParaRPr lang="en-GB" altLang="en-US" sz="1600" b="1" dirty="0">
                <a:solidFill>
                  <a:srgbClr val="00574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1" name="Rectangle 110"/>
            <p:cNvSpPr>
              <a:spLocks noChangeArrowheads="1"/>
            </p:cNvSpPr>
            <p:nvPr/>
          </p:nvSpPr>
          <p:spPr bwMode="auto">
            <a:xfrm>
              <a:off x="5929880" y="5124919"/>
              <a:ext cx="186841" cy="254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b="1" dirty="0" smtClean="0">
                  <a:solidFill>
                    <a:srgbClr val="005740"/>
                  </a:solidFill>
                  <a:latin typeface="Comic Sans MS" panose="030F0702030302020204" pitchFamily="66" charset="0"/>
                </a:rPr>
                <a:t>3</a:t>
              </a:r>
              <a:endParaRPr lang="en-GB" altLang="en-US" sz="1600" b="1" dirty="0">
                <a:solidFill>
                  <a:srgbClr val="00574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2" name="Rectangle 111"/>
            <p:cNvSpPr>
              <a:spLocks noChangeArrowheads="1"/>
            </p:cNvSpPr>
            <p:nvPr/>
          </p:nvSpPr>
          <p:spPr bwMode="auto">
            <a:xfrm>
              <a:off x="6597139" y="5101974"/>
              <a:ext cx="79255" cy="254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b="1" dirty="0" smtClean="0">
                  <a:solidFill>
                    <a:srgbClr val="005740"/>
                  </a:solidFill>
                  <a:latin typeface="Comic Sans MS" panose="030F0702030302020204" pitchFamily="66" charset="0"/>
                </a:rPr>
                <a:t>4</a:t>
              </a:r>
              <a:endParaRPr lang="en-GB" altLang="en-US" sz="1600" b="1" dirty="0">
                <a:solidFill>
                  <a:srgbClr val="00574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3" name="Text Box 121"/>
            <p:cNvSpPr txBox="1">
              <a:spLocks noChangeArrowheads="1"/>
            </p:cNvSpPr>
            <p:nvPr/>
          </p:nvSpPr>
          <p:spPr bwMode="auto">
            <a:xfrm>
              <a:off x="6030682" y="3866223"/>
              <a:ext cx="1024708" cy="349058"/>
            </a:xfrm>
            <a:prstGeom prst="rect">
              <a:avLst/>
            </a:prstGeom>
            <a:noFill/>
            <a:ln w="12700">
              <a:solidFill>
                <a:srgbClr val="00467A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defTabSz="7620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7620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7620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7620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7620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1600" b="1">
                  <a:solidFill>
                    <a:srgbClr val="005740"/>
                  </a:solidFill>
                  <a:latin typeface="Comic Sans MS" panose="030F0702030302020204" pitchFamily="66" charset="0"/>
                </a:rPr>
                <a:t>FSO</a:t>
              </a:r>
            </a:p>
          </p:txBody>
        </p:sp>
        <p:sp>
          <p:nvSpPr>
            <p:cNvPr id="134" name="Line 122"/>
            <p:cNvSpPr>
              <a:spLocks noChangeShapeType="1"/>
            </p:cNvSpPr>
            <p:nvPr/>
          </p:nvSpPr>
          <p:spPr bwMode="auto">
            <a:xfrm>
              <a:off x="6597139" y="4226853"/>
              <a:ext cx="35904" cy="69978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  <p:sp>
          <p:nvSpPr>
            <p:cNvPr id="135" name="Rectangle 91"/>
            <p:cNvSpPr>
              <a:spLocks noChangeArrowheads="1"/>
            </p:cNvSpPr>
            <p:nvPr/>
          </p:nvSpPr>
          <p:spPr bwMode="auto">
            <a:xfrm>
              <a:off x="2596823" y="4652830"/>
              <a:ext cx="128515" cy="254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b="1">
                  <a:solidFill>
                    <a:srgbClr val="005740"/>
                  </a:solidFill>
                  <a:latin typeface="Comic Sans MS" panose="030F0702030302020204" pitchFamily="66" charset="0"/>
                </a:rPr>
                <a:t>0</a:t>
              </a:r>
            </a:p>
          </p:txBody>
        </p:sp>
        <p:sp>
          <p:nvSpPr>
            <p:cNvPr id="136" name="Rectangle 92"/>
            <p:cNvSpPr>
              <a:spLocks noChangeArrowheads="1"/>
            </p:cNvSpPr>
            <p:nvPr/>
          </p:nvSpPr>
          <p:spPr bwMode="auto">
            <a:xfrm>
              <a:off x="2356962" y="4215280"/>
              <a:ext cx="349299" cy="254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b="1">
                  <a:solidFill>
                    <a:srgbClr val="005740"/>
                  </a:solidFill>
                  <a:latin typeface="Comic Sans MS" panose="030F0702030302020204" pitchFamily="66" charset="0"/>
                </a:rPr>
                <a:t>0.2</a:t>
              </a:r>
            </a:p>
          </p:txBody>
        </p:sp>
        <p:sp>
          <p:nvSpPr>
            <p:cNvPr id="137" name="Rectangle 93"/>
            <p:cNvSpPr>
              <a:spLocks noChangeArrowheads="1"/>
            </p:cNvSpPr>
            <p:nvPr/>
          </p:nvSpPr>
          <p:spPr bwMode="auto">
            <a:xfrm>
              <a:off x="2356962" y="3643349"/>
              <a:ext cx="349299" cy="254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b="1">
                  <a:solidFill>
                    <a:srgbClr val="005740"/>
                  </a:solidFill>
                  <a:latin typeface="Comic Sans MS" panose="030F0702030302020204" pitchFamily="66" charset="0"/>
                </a:rPr>
                <a:t>0.4</a:t>
              </a:r>
            </a:p>
          </p:txBody>
        </p:sp>
        <p:sp>
          <p:nvSpPr>
            <p:cNvPr id="138" name="Rectangle 94"/>
            <p:cNvSpPr>
              <a:spLocks noChangeArrowheads="1"/>
            </p:cNvSpPr>
            <p:nvPr/>
          </p:nvSpPr>
          <p:spPr bwMode="auto">
            <a:xfrm>
              <a:off x="2356962" y="3071420"/>
              <a:ext cx="349299" cy="254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b="1">
                  <a:solidFill>
                    <a:srgbClr val="005740"/>
                  </a:solidFill>
                  <a:latin typeface="Comic Sans MS" panose="030F0702030302020204" pitchFamily="66" charset="0"/>
                </a:rPr>
                <a:t>0.6</a:t>
              </a:r>
            </a:p>
          </p:txBody>
        </p:sp>
        <p:sp>
          <p:nvSpPr>
            <p:cNvPr id="139" name="Rectangle 95"/>
            <p:cNvSpPr>
              <a:spLocks noChangeArrowheads="1"/>
            </p:cNvSpPr>
            <p:nvPr/>
          </p:nvSpPr>
          <p:spPr bwMode="auto">
            <a:xfrm>
              <a:off x="2356962" y="2499490"/>
              <a:ext cx="349299" cy="254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b="1" dirty="0">
                  <a:solidFill>
                    <a:srgbClr val="005740"/>
                  </a:solidFill>
                  <a:latin typeface="Comic Sans MS" panose="030F0702030302020204" pitchFamily="66" charset="0"/>
                </a:rPr>
                <a:t>0.8</a:t>
              </a:r>
            </a:p>
          </p:txBody>
        </p:sp>
        <p:sp>
          <p:nvSpPr>
            <p:cNvPr id="140" name="Botão de ação: Ajuda 139">
              <a:hlinkClick r:id="" action="ppaction://noaction" highlightClick="1"/>
            </p:cNvPr>
            <p:cNvSpPr/>
            <p:nvPr/>
          </p:nvSpPr>
          <p:spPr bwMode="auto">
            <a:xfrm>
              <a:off x="984723" y="4644758"/>
              <a:ext cx="545085" cy="570317"/>
            </a:xfrm>
            <a:prstGeom prst="actionButtonHelp">
              <a:avLst/>
            </a:prstGeom>
            <a:noFill/>
            <a:ln w="38100" cap="flat" cmpd="sng" algn="ctr">
              <a:solidFill>
                <a:schemeClr val="tx2">
                  <a:lumMod val="9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t-BR" sz="1600" b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sp>
        <p:nvSpPr>
          <p:cNvPr id="141" name="Rectangle 125"/>
          <p:cNvSpPr>
            <a:spLocks noChangeArrowheads="1"/>
          </p:cNvSpPr>
          <p:nvPr/>
        </p:nvSpPr>
        <p:spPr bwMode="auto">
          <a:xfrm>
            <a:off x="408236" y="212725"/>
            <a:ext cx="8459787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0" tIns="190500" rIns="381000" bIns="190500" anchor="ctr"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pt-BR" altLang="en-US" sz="2800" b="1" i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Listeria monocytogenes </a:t>
            </a:r>
            <a:r>
              <a:rPr kumimoji="1" lang="pt-BR" altLang="en-US" sz="28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em </a:t>
            </a:r>
            <a:r>
              <a:rPr kumimoji="1" lang="pt-BR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alimentos prontos para </a:t>
            </a:r>
            <a:r>
              <a:rPr kumimoji="1" lang="pt-BR" altLang="en-US" sz="28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consumo - FAO/WHO</a:t>
            </a:r>
            <a:endParaRPr kumimoji="1" lang="en-US" altLang="en-US" sz="28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42" name="Text Box 121"/>
          <p:cNvSpPr txBox="1">
            <a:spLocks noChangeArrowheads="1"/>
          </p:cNvSpPr>
          <p:nvPr/>
        </p:nvSpPr>
        <p:spPr bwMode="auto">
          <a:xfrm>
            <a:off x="6904286" y="4076700"/>
            <a:ext cx="996950" cy="338138"/>
          </a:xfrm>
          <a:prstGeom prst="rect">
            <a:avLst/>
          </a:prstGeom>
          <a:noFill/>
          <a:ln w="38100">
            <a:solidFill>
              <a:srgbClr val="FF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600" b="1">
                <a:solidFill>
                  <a:srgbClr val="FF33CC"/>
                </a:solidFill>
                <a:latin typeface="Comic Sans MS" panose="030F0702030302020204" pitchFamily="66" charset="0"/>
              </a:rPr>
              <a:t>FSO</a:t>
            </a:r>
          </a:p>
        </p:txBody>
      </p:sp>
      <p:sp>
        <p:nvSpPr>
          <p:cNvPr id="143" name="Line 122"/>
          <p:cNvSpPr>
            <a:spLocks noChangeShapeType="1"/>
          </p:cNvSpPr>
          <p:nvPr/>
        </p:nvSpPr>
        <p:spPr bwMode="auto">
          <a:xfrm flipH="1">
            <a:off x="6751886" y="4433888"/>
            <a:ext cx="269875" cy="363537"/>
          </a:xfrm>
          <a:prstGeom prst="line">
            <a:avLst/>
          </a:prstGeom>
          <a:noFill/>
          <a:ln w="76200">
            <a:solidFill>
              <a:srgbClr val="FF33CC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pt-BR" sz="1600" b="1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4" name="Rectangle 111"/>
          <p:cNvSpPr>
            <a:spLocks noChangeArrowheads="1"/>
          </p:cNvSpPr>
          <p:nvPr/>
        </p:nvSpPr>
        <p:spPr bwMode="auto">
          <a:xfrm>
            <a:off x="6672511" y="4927581"/>
            <a:ext cx="30442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600" b="1" dirty="0" smtClean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5</a:t>
            </a:r>
            <a:endParaRPr lang="en-GB" altLang="en-US" sz="1600" b="1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5" name="Line 119"/>
          <p:cNvSpPr>
            <a:spLocks noChangeShapeType="1"/>
          </p:cNvSpPr>
          <p:nvPr/>
        </p:nvSpPr>
        <p:spPr bwMode="auto">
          <a:xfrm>
            <a:off x="1136898" y="3657600"/>
            <a:ext cx="711200" cy="0"/>
          </a:xfrm>
          <a:prstGeom prst="line">
            <a:avLst/>
          </a:prstGeom>
          <a:noFill/>
          <a:ln w="50800">
            <a:solidFill>
              <a:srgbClr val="FF33CC"/>
            </a:solidFill>
            <a:round/>
            <a:headEnd/>
            <a:tailEnd type="triangle" w="med" len="med"/>
          </a:ln>
          <a:effectLst/>
        </p:spPr>
        <p:txBody>
          <a:bodyPr wrap="none" lIns="90488" tIns="44450" rIns="90488" bIns="44450" anchor="ctr"/>
          <a:lstStyle/>
          <a:p>
            <a:pPr>
              <a:defRPr/>
            </a:pPr>
            <a:endParaRPr lang="pt-BR" sz="1600" b="1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46" name="Botão de ação: Ajuda 145">
            <a:hlinkClick r:id="" action="ppaction://noaction" highlightClick="1"/>
          </p:cNvPr>
          <p:cNvSpPr/>
          <p:nvPr/>
        </p:nvSpPr>
        <p:spPr bwMode="auto">
          <a:xfrm>
            <a:off x="581273" y="3381375"/>
            <a:ext cx="530225" cy="552450"/>
          </a:xfrm>
          <a:prstGeom prst="actionButtonHelp">
            <a:avLst/>
          </a:prstGeom>
          <a:noFill/>
          <a:ln w="38100" cap="flat" cmpd="sng" algn="ctr">
            <a:solidFill>
              <a:srgbClr val="FF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t-BR" sz="1600" b="1">
              <a:solidFill>
                <a:srgbClr val="0046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cxnSp>
        <p:nvCxnSpPr>
          <p:cNvPr id="147" name="Conector reto 146"/>
          <p:cNvCxnSpPr/>
          <p:nvPr/>
        </p:nvCxnSpPr>
        <p:spPr>
          <a:xfrm>
            <a:off x="2498973" y="3638550"/>
            <a:ext cx="4252913" cy="19050"/>
          </a:xfrm>
          <a:prstGeom prst="line">
            <a:avLst/>
          </a:prstGeom>
          <a:ln w="38100">
            <a:solidFill>
              <a:srgbClr val="FF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Conector reto 147"/>
          <p:cNvCxnSpPr>
            <a:endCxn id="143" idx="1"/>
          </p:cNvCxnSpPr>
          <p:nvPr/>
        </p:nvCxnSpPr>
        <p:spPr>
          <a:xfrm>
            <a:off x="6751886" y="3730625"/>
            <a:ext cx="0" cy="1066800"/>
          </a:xfrm>
          <a:prstGeom prst="line">
            <a:avLst/>
          </a:prstGeom>
          <a:ln w="38100">
            <a:solidFill>
              <a:srgbClr val="FF33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60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6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683418" y="822819"/>
            <a:ext cx="77771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en-US" altLang="en-US" sz="2800" b="1" dirty="0">
                <a:solidFill>
                  <a:srgbClr val="005740"/>
                </a:solidFill>
                <a:latin typeface="+mn-lt"/>
              </a:rPr>
              <a:t>O FSO </a:t>
            </a:r>
            <a:r>
              <a:rPr kumimoji="1" lang="en-US" altLang="en-US" sz="2800" b="1" dirty="0" err="1">
                <a:solidFill>
                  <a:srgbClr val="005740"/>
                </a:solidFill>
                <a:latin typeface="+mn-lt"/>
              </a:rPr>
              <a:t>estabelece</a:t>
            </a:r>
            <a:r>
              <a:rPr kumimoji="1" lang="en-US" altLang="en-US" sz="2800" b="1" dirty="0">
                <a:solidFill>
                  <a:srgbClr val="005740"/>
                </a:solidFill>
                <a:latin typeface="+mn-lt"/>
              </a:rPr>
              <a:t> o </a:t>
            </a:r>
            <a:r>
              <a:rPr kumimoji="1" lang="en-US" altLang="en-US" sz="2800" b="1" dirty="0" err="1">
                <a:solidFill>
                  <a:srgbClr val="005740"/>
                </a:solidFill>
                <a:latin typeface="+mn-lt"/>
              </a:rPr>
              <a:t>nível</a:t>
            </a:r>
            <a:r>
              <a:rPr kumimoji="1" lang="en-US" altLang="en-US" sz="2800" b="1" dirty="0">
                <a:solidFill>
                  <a:srgbClr val="005740"/>
                </a:solidFill>
                <a:latin typeface="+mn-lt"/>
              </a:rPr>
              <a:t> do </a:t>
            </a:r>
            <a:r>
              <a:rPr kumimoji="1" lang="en-US" altLang="en-US" sz="2800" b="1" dirty="0" err="1">
                <a:solidFill>
                  <a:srgbClr val="005740"/>
                </a:solidFill>
                <a:latin typeface="+mn-lt"/>
              </a:rPr>
              <a:t>perigo</a:t>
            </a:r>
            <a:r>
              <a:rPr kumimoji="1" lang="en-US" altLang="en-US" sz="2800" b="1" dirty="0">
                <a:solidFill>
                  <a:srgbClr val="005740"/>
                </a:solidFill>
                <a:latin typeface="+mn-lt"/>
              </a:rPr>
              <a:t> no </a:t>
            </a:r>
            <a:r>
              <a:rPr kumimoji="1" lang="en-US" altLang="en-US" sz="2800" b="1" dirty="0" err="1">
                <a:solidFill>
                  <a:srgbClr val="005740"/>
                </a:solidFill>
                <a:latin typeface="+mn-lt"/>
              </a:rPr>
              <a:t>momento</a:t>
            </a:r>
            <a:r>
              <a:rPr kumimoji="1" lang="en-US" altLang="en-US" sz="2800" b="1" dirty="0">
                <a:solidFill>
                  <a:srgbClr val="005740"/>
                </a:solidFill>
                <a:latin typeface="+mn-lt"/>
              </a:rPr>
              <a:t> da </a:t>
            </a:r>
            <a:r>
              <a:rPr kumimoji="1" lang="en-US" altLang="en-US" sz="2800" b="1" dirty="0" err="1">
                <a:solidFill>
                  <a:srgbClr val="005740"/>
                </a:solidFill>
                <a:latin typeface="+mn-lt"/>
              </a:rPr>
              <a:t>ingestão</a:t>
            </a:r>
            <a:endParaRPr kumimoji="1" lang="en-US" altLang="en-US" sz="2800" b="1" dirty="0">
              <a:solidFill>
                <a:srgbClr val="005740"/>
              </a:solidFill>
              <a:latin typeface="+mn-lt"/>
            </a:endParaRPr>
          </a:p>
          <a:p>
            <a:pPr algn="ctr" eaLnBrk="1" hangingPunct="1">
              <a:lnSpc>
                <a:spcPct val="110000"/>
              </a:lnSpc>
              <a:buClr>
                <a:schemeClr val="folHlink"/>
              </a:buClr>
              <a:buSzPct val="75000"/>
              <a:buFont typeface="Monotype Sorts" pitchFamily="2" charset="2"/>
              <a:buNone/>
            </a:pPr>
            <a:endParaRPr kumimoji="1" lang="en-US" altLang="en-US" sz="2800" b="1" dirty="0">
              <a:solidFill>
                <a:srgbClr val="005740"/>
              </a:solidFill>
              <a:latin typeface="+mn-lt"/>
            </a:endParaRPr>
          </a:p>
          <a:p>
            <a:pPr algn="ctr" eaLnBrk="1" hangingPunct="1">
              <a:lnSpc>
                <a:spcPct val="110000"/>
              </a:lnSpc>
              <a:buClr>
                <a:schemeClr val="folHlink"/>
              </a:buClr>
              <a:buSzPct val="75000"/>
              <a:buFont typeface="Monotype Sorts" pitchFamily="2" charset="2"/>
              <a:buNone/>
            </a:pPr>
            <a:endParaRPr kumimoji="1" lang="en-US" altLang="en-US" sz="2800" b="1" dirty="0">
              <a:solidFill>
                <a:srgbClr val="005740"/>
              </a:solidFill>
              <a:latin typeface="+mn-lt"/>
            </a:endParaRPr>
          </a:p>
          <a:p>
            <a:pPr algn="ctr" eaLnBrk="1" hangingPunct="1">
              <a:lnSpc>
                <a:spcPct val="110000"/>
              </a:lnSpc>
              <a:buClr>
                <a:schemeClr val="folHlink"/>
              </a:buClr>
              <a:buSzPct val="75000"/>
              <a:buFont typeface="Monotype Sorts" pitchFamily="2" charset="2"/>
              <a:buNone/>
            </a:pPr>
            <a:endParaRPr kumimoji="1" lang="en-US" altLang="en-US" sz="2800" b="1" dirty="0">
              <a:solidFill>
                <a:srgbClr val="005740"/>
              </a:solidFill>
              <a:latin typeface="+mn-lt"/>
            </a:endParaRPr>
          </a:p>
        </p:txBody>
      </p:sp>
      <p:pic>
        <p:nvPicPr>
          <p:cNvPr id="9" name="Picture 17" descr="C:\Users\FCF-USP\AppData\Local\Microsoft\Windows\Temporary Internet Files\Content.IE5\UTH1CMEM\MCj03112800000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36" y="1357313"/>
            <a:ext cx="1639887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ângulo 12"/>
          <p:cNvSpPr>
            <a:spLocks noChangeArrowheads="1"/>
          </p:cNvSpPr>
          <p:nvPr/>
        </p:nvSpPr>
        <p:spPr bwMode="auto">
          <a:xfrm>
            <a:off x="800348" y="4462463"/>
            <a:ext cx="7643813" cy="151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en-US" altLang="en-US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OBJETIVO DE DESEMPENHO </a:t>
            </a:r>
            <a:endParaRPr kumimoji="1" lang="en-US" altLang="en-US" sz="3200" b="1" dirty="0" smtClean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eaLnBrk="1" hangingPunct="1">
              <a:lnSpc>
                <a:spcPct val="110000"/>
              </a:lnSpc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en-US" altLang="en-US" sz="3200" b="1" dirty="0" smtClean="0">
                <a:solidFill>
                  <a:srgbClr val="005740"/>
                </a:solidFill>
                <a:latin typeface="+mn-lt"/>
              </a:rPr>
              <a:t>(PO = Performance Objective)</a:t>
            </a:r>
            <a:endParaRPr kumimoji="1" lang="en-US" altLang="en-US" sz="3200" b="1" dirty="0">
              <a:solidFill>
                <a:srgbClr val="005740"/>
              </a:solidFill>
              <a:latin typeface="+mn-lt"/>
            </a:endParaRPr>
          </a:p>
          <a:p>
            <a:pPr algn="ctr" eaLnBrk="1" hangingPunct="1">
              <a:lnSpc>
                <a:spcPct val="110000"/>
              </a:lnSpc>
              <a:buClr>
                <a:schemeClr val="folHlink"/>
              </a:buClr>
              <a:buSzPct val="75000"/>
              <a:buFont typeface="Monotype Sorts" pitchFamily="2" charset="2"/>
              <a:buNone/>
            </a:pPr>
            <a:r>
              <a:rPr kumimoji="1" lang="en-US" altLang="en-US" sz="2000" dirty="0" err="1" smtClean="0">
                <a:solidFill>
                  <a:srgbClr val="005740"/>
                </a:solidFill>
                <a:latin typeface="+mn-lt"/>
              </a:rPr>
              <a:t>nível</a:t>
            </a:r>
            <a:r>
              <a:rPr kumimoji="1" lang="en-US" altLang="en-US" sz="2000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dirty="0">
                <a:solidFill>
                  <a:srgbClr val="005740"/>
                </a:solidFill>
                <a:latin typeface="+mn-lt"/>
              </a:rPr>
              <a:t>do </a:t>
            </a:r>
            <a:r>
              <a:rPr kumimoji="1" lang="en-US" altLang="en-US" sz="2000" dirty="0" err="1">
                <a:solidFill>
                  <a:srgbClr val="005740"/>
                </a:solidFill>
                <a:latin typeface="+mn-lt"/>
              </a:rPr>
              <a:t>perigo</a:t>
            </a:r>
            <a:r>
              <a:rPr kumimoji="1" lang="en-US" altLang="en-US" sz="2000" dirty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dirty="0" err="1">
                <a:solidFill>
                  <a:srgbClr val="005740"/>
                </a:solidFill>
                <a:latin typeface="+mn-lt"/>
              </a:rPr>
              <a:t>estabelecido</a:t>
            </a:r>
            <a:r>
              <a:rPr kumimoji="1" lang="en-US" altLang="en-US" sz="2000" dirty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dirty="0" err="1">
                <a:solidFill>
                  <a:srgbClr val="005740"/>
                </a:solidFill>
                <a:latin typeface="+mn-lt"/>
              </a:rPr>
              <a:t>em</a:t>
            </a:r>
            <a:r>
              <a:rPr kumimoji="1" lang="en-US" altLang="en-US" sz="2000" dirty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dirty="0" smtClean="0">
                <a:solidFill>
                  <a:srgbClr val="005740"/>
                </a:solidFill>
                <a:latin typeface="+mn-lt"/>
              </a:rPr>
              <a:t>um </a:t>
            </a:r>
            <a:r>
              <a:rPr kumimoji="1" lang="en-US" altLang="en-US" sz="2000" dirty="0" err="1">
                <a:solidFill>
                  <a:srgbClr val="005740"/>
                </a:solidFill>
                <a:latin typeface="+mn-lt"/>
              </a:rPr>
              <a:t>ponto</a:t>
            </a:r>
            <a:r>
              <a:rPr kumimoji="1" lang="en-US" altLang="en-US" sz="2000" dirty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000" dirty="0" smtClean="0">
                <a:solidFill>
                  <a:srgbClr val="005740"/>
                </a:solidFill>
                <a:latin typeface="+mn-lt"/>
              </a:rPr>
              <a:t>do </a:t>
            </a:r>
            <a:r>
              <a:rPr kumimoji="1" lang="en-US" altLang="en-US" sz="2000" dirty="0" err="1" smtClean="0">
                <a:solidFill>
                  <a:srgbClr val="005740"/>
                </a:solidFill>
                <a:latin typeface="+mn-lt"/>
              </a:rPr>
              <a:t>processamento</a:t>
            </a:r>
            <a:endParaRPr kumimoji="1" lang="en-US" altLang="en-US" sz="2000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11" name="Retângulo 11"/>
          <p:cNvSpPr>
            <a:spLocks noChangeArrowheads="1"/>
          </p:cNvSpPr>
          <p:nvPr/>
        </p:nvSpPr>
        <p:spPr bwMode="auto">
          <a:xfrm>
            <a:off x="395536" y="2654300"/>
            <a:ext cx="8208962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  <a:buClr>
                <a:srgbClr val="0066FF"/>
              </a:buClr>
              <a:buSzPct val="75000"/>
            </a:pPr>
            <a:r>
              <a:rPr kumimoji="1" lang="en-US" altLang="en-US" sz="2800" dirty="0">
                <a:solidFill>
                  <a:srgbClr val="005740"/>
                </a:solidFill>
                <a:latin typeface="+mn-lt"/>
              </a:rPr>
              <a:t>E o </a:t>
            </a:r>
            <a:r>
              <a:rPr kumimoji="1" lang="en-US" altLang="en-US" sz="2800" dirty="0" err="1">
                <a:solidFill>
                  <a:srgbClr val="005740"/>
                </a:solidFill>
                <a:latin typeface="+mn-lt"/>
              </a:rPr>
              <a:t>produtor</a:t>
            </a:r>
            <a:r>
              <a:rPr kumimoji="1" lang="en-US" altLang="en-US" sz="2800" dirty="0">
                <a:solidFill>
                  <a:srgbClr val="005740"/>
                </a:solidFill>
                <a:latin typeface="+mn-lt"/>
              </a:rPr>
              <a:t>, </a:t>
            </a:r>
            <a:r>
              <a:rPr kumimoji="1" lang="en-US" altLang="en-US" sz="2800" dirty="0" err="1">
                <a:solidFill>
                  <a:srgbClr val="005740"/>
                </a:solidFill>
                <a:latin typeface="+mn-lt"/>
              </a:rPr>
              <a:t>como</a:t>
            </a:r>
            <a:r>
              <a:rPr kumimoji="1" lang="en-US" altLang="en-US" sz="2800" dirty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800" dirty="0" err="1">
                <a:solidFill>
                  <a:srgbClr val="005740"/>
                </a:solidFill>
                <a:latin typeface="+mn-lt"/>
              </a:rPr>
              <a:t>pode</a:t>
            </a:r>
            <a:r>
              <a:rPr kumimoji="1" lang="en-US" altLang="en-US" sz="2800" dirty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800" dirty="0" err="1">
                <a:solidFill>
                  <a:srgbClr val="005740"/>
                </a:solidFill>
                <a:latin typeface="+mn-lt"/>
              </a:rPr>
              <a:t>assegurar</a:t>
            </a:r>
            <a:r>
              <a:rPr kumimoji="1" lang="en-US" altLang="en-US" sz="2800" dirty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800" dirty="0" err="1">
                <a:solidFill>
                  <a:srgbClr val="005740"/>
                </a:solidFill>
                <a:latin typeface="+mn-lt"/>
              </a:rPr>
              <a:t>isso</a:t>
            </a:r>
            <a:r>
              <a:rPr kumimoji="1" lang="en-US" altLang="en-US" sz="2800" dirty="0">
                <a:solidFill>
                  <a:srgbClr val="005740"/>
                </a:solidFill>
                <a:latin typeface="+mn-lt"/>
              </a:rPr>
              <a:t> para o </a:t>
            </a:r>
            <a:r>
              <a:rPr kumimoji="1" lang="en-US" altLang="en-US" sz="2800" dirty="0" err="1">
                <a:solidFill>
                  <a:srgbClr val="005740"/>
                </a:solidFill>
                <a:latin typeface="+mn-lt"/>
              </a:rPr>
              <a:t>seu</a:t>
            </a:r>
            <a:r>
              <a:rPr kumimoji="1" lang="en-US" altLang="en-US" sz="2800" dirty="0">
                <a:solidFill>
                  <a:srgbClr val="005740"/>
                </a:solidFill>
                <a:latin typeface="+mn-lt"/>
              </a:rPr>
              <a:t> </a:t>
            </a:r>
            <a:r>
              <a:rPr kumimoji="1" lang="en-US" altLang="en-US" sz="2800" dirty="0" err="1">
                <a:solidFill>
                  <a:srgbClr val="005740"/>
                </a:solidFill>
                <a:latin typeface="+mn-lt"/>
              </a:rPr>
              <a:t>produto</a:t>
            </a:r>
            <a:r>
              <a:rPr kumimoji="1" lang="en-US" altLang="en-US" sz="2800" dirty="0">
                <a:solidFill>
                  <a:srgbClr val="005740"/>
                </a:solidFill>
                <a:latin typeface="+mn-lt"/>
              </a:rPr>
              <a:t>?</a:t>
            </a:r>
          </a:p>
        </p:txBody>
      </p:sp>
      <p:sp>
        <p:nvSpPr>
          <p:cNvPr id="14" name="Seta para a direita 8"/>
          <p:cNvSpPr>
            <a:spLocks noChangeArrowheads="1"/>
          </p:cNvSpPr>
          <p:nvPr/>
        </p:nvSpPr>
        <p:spPr bwMode="auto">
          <a:xfrm rot="5400000">
            <a:off x="4438463" y="2050207"/>
            <a:ext cx="500583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" name="Seta para a direita 8"/>
          <p:cNvSpPr>
            <a:spLocks noChangeArrowheads="1"/>
          </p:cNvSpPr>
          <p:nvPr/>
        </p:nvSpPr>
        <p:spPr bwMode="auto">
          <a:xfrm rot="5400000">
            <a:off x="4470361" y="3844110"/>
            <a:ext cx="500583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32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61"/>
          <p:cNvSpPr txBox="1">
            <a:spLocks noChangeArrowheads="1"/>
          </p:cNvSpPr>
          <p:nvPr/>
        </p:nvSpPr>
        <p:spPr bwMode="auto">
          <a:xfrm>
            <a:off x="0" y="612628"/>
            <a:ext cx="9121097" cy="584200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GB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Como </a:t>
            </a:r>
            <a:r>
              <a:rPr lang="en-GB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tudo</a:t>
            </a:r>
            <a:r>
              <a:rPr lang="en-GB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</a:t>
            </a:r>
            <a:r>
              <a:rPr lang="en-GB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isso</a:t>
            </a:r>
            <a:r>
              <a:rPr lang="en-GB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 se </a:t>
            </a:r>
            <a:r>
              <a:rPr lang="en-GB" sz="32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interliga</a:t>
            </a:r>
            <a:r>
              <a:rPr lang="en-GB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ahoma" pitchFamily="34" charset="0"/>
              </a:rPr>
              <a:t>?</a:t>
            </a:r>
          </a:p>
        </p:txBody>
      </p:sp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3591929"/>
              </p:ext>
            </p:extLst>
          </p:nvPr>
        </p:nvGraphicFramePr>
        <p:xfrm>
          <a:off x="2410892" y="1412851"/>
          <a:ext cx="4038600" cy="4017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08" name="Drawing" r:id="rId5" imgW="1239229" imgH="1230430" progId="FLW3Drawing">
                  <p:embed/>
                </p:oleObj>
              </mc:Choice>
              <mc:Fallback>
                <p:oleObj name="Drawing" r:id="rId5" imgW="1239229" imgH="1230430" progId="FLW3Drawing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0892" y="1412851"/>
                        <a:ext cx="4038600" cy="4017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959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182608" y="1215277"/>
            <a:ext cx="6697662" cy="4455032"/>
            <a:chOff x="1043484" y="846176"/>
            <a:chExt cx="6697662" cy="4455032"/>
          </a:xfrm>
        </p:grpSpPr>
        <p:sp>
          <p:nvSpPr>
            <p:cNvPr id="5" name="Text Box 61"/>
            <p:cNvSpPr txBox="1">
              <a:spLocks noChangeArrowheads="1"/>
            </p:cNvSpPr>
            <p:nvPr/>
          </p:nvSpPr>
          <p:spPr bwMode="auto">
            <a:xfrm>
              <a:off x="2997697" y="1012158"/>
              <a:ext cx="2296965" cy="461665"/>
            </a:xfrm>
            <a:prstGeom prst="rect">
              <a:avLst/>
            </a:prstGeom>
            <a:noFill/>
            <a:ln w="9525">
              <a:solidFill>
                <a:schemeClr val="bg1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3200" b="1" i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3200" b="1" i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3200" b="1" i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3200" b="1" i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3200" b="1" i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GB" sz="2000" i="0" dirty="0" smtClean="0">
                  <a:solidFill>
                    <a:srgbClr val="005740"/>
                  </a:solidFill>
                  <a:latin typeface="+mn-lt"/>
                  <a:cs typeface="Tahoma" pitchFamily="34" charset="0"/>
                </a:rPr>
                <a:t>METAS DE SAÚDE</a:t>
              </a:r>
              <a:r>
                <a:rPr lang="en-GB" sz="2400" i="0" dirty="0" smtClean="0">
                  <a:solidFill>
                    <a:srgbClr val="005740"/>
                  </a:solidFill>
                  <a:latin typeface="+mn-lt"/>
                  <a:cs typeface="Tahoma" pitchFamily="34" charset="0"/>
                </a:rPr>
                <a:t> </a:t>
              </a:r>
            </a:p>
          </p:txBody>
        </p:sp>
        <p:grpSp>
          <p:nvGrpSpPr>
            <p:cNvPr id="8" name="Group 102"/>
            <p:cNvGrpSpPr>
              <a:grpSpLocks/>
            </p:cNvGrpSpPr>
            <p:nvPr/>
          </p:nvGrpSpPr>
          <p:grpSpPr bwMode="auto">
            <a:xfrm>
              <a:off x="1187624" y="846176"/>
              <a:ext cx="1146497" cy="1165588"/>
              <a:chOff x="793" y="572"/>
              <a:chExt cx="1090" cy="1134"/>
            </a:xfrm>
          </p:grpSpPr>
          <p:pic>
            <p:nvPicPr>
              <p:cNvPr id="9" name="Picture 8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3" y="572"/>
                <a:ext cx="1081" cy="11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87"/>
              <p:cNvSpPr>
                <a:spLocks noChangeArrowheads="1"/>
              </p:cNvSpPr>
              <p:nvPr/>
            </p:nvSpPr>
            <p:spPr bwMode="auto">
              <a:xfrm>
                <a:off x="839" y="981"/>
                <a:ext cx="46" cy="47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solidFill>
                    <a:srgbClr val="005740"/>
                  </a:solidFill>
                  <a:cs typeface="Tahoma" pitchFamily="34" charset="0"/>
                </a:endParaRPr>
              </a:p>
            </p:txBody>
          </p:sp>
          <p:sp>
            <p:nvSpPr>
              <p:cNvPr id="11" name="Rectangle 88"/>
              <p:cNvSpPr>
                <a:spLocks noChangeArrowheads="1"/>
              </p:cNvSpPr>
              <p:nvPr/>
            </p:nvSpPr>
            <p:spPr bwMode="auto">
              <a:xfrm>
                <a:off x="1654" y="1344"/>
                <a:ext cx="45" cy="46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solidFill>
                    <a:srgbClr val="005740"/>
                  </a:solidFill>
                  <a:cs typeface="Tahoma" pitchFamily="34" charset="0"/>
                </a:endParaRPr>
              </a:p>
            </p:txBody>
          </p:sp>
          <p:sp>
            <p:nvSpPr>
              <p:cNvPr id="12" name="Rectangle 89"/>
              <p:cNvSpPr>
                <a:spLocks noChangeArrowheads="1"/>
              </p:cNvSpPr>
              <p:nvPr/>
            </p:nvSpPr>
            <p:spPr bwMode="auto">
              <a:xfrm>
                <a:off x="1610" y="1298"/>
                <a:ext cx="46" cy="43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solidFill>
                    <a:srgbClr val="005740"/>
                  </a:solidFill>
                  <a:cs typeface="Tahoma" pitchFamily="34" charset="0"/>
                </a:endParaRPr>
              </a:p>
            </p:txBody>
          </p:sp>
          <p:sp>
            <p:nvSpPr>
              <p:cNvPr id="13" name="Rectangle 90"/>
              <p:cNvSpPr>
                <a:spLocks noChangeArrowheads="1"/>
              </p:cNvSpPr>
              <p:nvPr/>
            </p:nvSpPr>
            <p:spPr bwMode="auto">
              <a:xfrm>
                <a:off x="1473" y="1390"/>
                <a:ext cx="45" cy="44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solidFill>
                    <a:srgbClr val="005740"/>
                  </a:solidFill>
                  <a:cs typeface="Tahoma" pitchFamily="34" charset="0"/>
                </a:endParaRPr>
              </a:p>
            </p:txBody>
          </p:sp>
          <p:sp>
            <p:nvSpPr>
              <p:cNvPr id="14" name="Rectangle 91"/>
              <p:cNvSpPr>
                <a:spLocks noChangeArrowheads="1"/>
              </p:cNvSpPr>
              <p:nvPr/>
            </p:nvSpPr>
            <p:spPr bwMode="auto">
              <a:xfrm>
                <a:off x="1384" y="1525"/>
                <a:ext cx="45" cy="46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solidFill>
                    <a:srgbClr val="005740"/>
                  </a:solidFill>
                  <a:cs typeface="Tahoma" pitchFamily="34" charset="0"/>
                </a:endParaRPr>
              </a:p>
            </p:txBody>
          </p:sp>
          <p:sp>
            <p:nvSpPr>
              <p:cNvPr id="15" name="Rectangle 92"/>
              <p:cNvSpPr>
                <a:spLocks noChangeArrowheads="1"/>
              </p:cNvSpPr>
              <p:nvPr/>
            </p:nvSpPr>
            <p:spPr bwMode="auto">
              <a:xfrm>
                <a:off x="1473" y="1162"/>
                <a:ext cx="45" cy="47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solidFill>
                    <a:srgbClr val="005740"/>
                  </a:solidFill>
                  <a:cs typeface="Tahoma" pitchFamily="34" charset="0"/>
                </a:endParaRPr>
              </a:p>
            </p:txBody>
          </p:sp>
          <p:sp>
            <p:nvSpPr>
              <p:cNvPr id="16" name="Rectangle 93"/>
              <p:cNvSpPr>
                <a:spLocks noChangeArrowheads="1"/>
              </p:cNvSpPr>
              <p:nvPr/>
            </p:nvSpPr>
            <p:spPr bwMode="auto">
              <a:xfrm>
                <a:off x="1701" y="1117"/>
                <a:ext cx="46" cy="43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solidFill>
                    <a:srgbClr val="005740"/>
                  </a:solidFill>
                  <a:cs typeface="Tahoma" pitchFamily="34" charset="0"/>
                </a:endParaRPr>
              </a:p>
            </p:txBody>
          </p:sp>
          <p:sp>
            <p:nvSpPr>
              <p:cNvPr id="17" name="Rectangle 94"/>
              <p:cNvSpPr>
                <a:spLocks noChangeArrowheads="1"/>
              </p:cNvSpPr>
              <p:nvPr/>
            </p:nvSpPr>
            <p:spPr bwMode="auto">
              <a:xfrm>
                <a:off x="1837" y="890"/>
                <a:ext cx="46" cy="47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solidFill>
                    <a:srgbClr val="005740"/>
                  </a:solidFill>
                  <a:cs typeface="Tahoma" pitchFamily="34" charset="0"/>
                </a:endParaRPr>
              </a:p>
            </p:txBody>
          </p:sp>
          <p:sp>
            <p:nvSpPr>
              <p:cNvPr id="18" name="Rectangle 95"/>
              <p:cNvSpPr>
                <a:spLocks noChangeArrowheads="1"/>
              </p:cNvSpPr>
              <p:nvPr/>
            </p:nvSpPr>
            <p:spPr bwMode="auto">
              <a:xfrm>
                <a:off x="1746" y="845"/>
                <a:ext cx="46" cy="43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solidFill>
                    <a:srgbClr val="005740"/>
                  </a:solidFill>
                  <a:cs typeface="Tahoma" pitchFamily="34" charset="0"/>
                </a:endParaRPr>
              </a:p>
            </p:txBody>
          </p:sp>
          <p:sp>
            <p:nvSpPr>
              <p:cNvPr id="19" name="Rectangle 96"/>
              <p:cNvSpPr>
                <a:spLocks noChangeArrowheads="1"/>
              </p:cNvSpPr>
              <p:nvPr/>
            </p:nvSpPr>
            <p:spPr bwMode="auto">
              <a:xfrm>
                <a:off x="1610" y="935"/>
                <a:ext cx="46" cy="44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solidFill>
                    <a:srgbClr val="005740"/>
                  </a:solidFill>
                  <a:cs typeface="Tahoma" pitchFamily="34" charset="0"/>
                </a:endParaRPr>
              </a:p>
            </p:txBody>
          </p:sp>
          <p:sp>
            <p:nvSpPr>
              <p:cNvPr id="20" name="Rectangle 97"/>
              <p:cNvSpPr>
                <a:spLocks noChangeArrowheads="1"/>
              </p:cNvSpPr>
              <p:nvPr/>
            </p:nvSpPr>
            <p:spPr bwMode="auto">
              <a:xfrm>
                <a:off x="1473" y="1479"/>
                <a:ext cx="45" cy="46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solidFill>
                    <a:srgbClr val="005740"/>
                  </a:solidFill>
                  <a:cs typeface="Tahoma" pitchFamily="34" charset="0"/>
                </a:endParaRPr>
              </a:p>
            </p:txBody>
          </p:sp>
          <p:sp>
            <p:nvSpPr>
              <p:cNvPr id="21" name="Rectangle 98"/>
              <p:cNvSpPr>
                <a:spLocks noChangeArrowheads="1"/>
              </p:cNvSpPr>
              <p:nvPr/>
            </p:nvSpPr>
            <p:spPr bwMode="auto">
              <a:xfrm>
                <a:off x="1429" y="1298"/>
                <a:ext cx="46" cy="43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solidFill>
                    <a:srgbClr val="005740"/>
                  </a:solidFill>
                  <a:cs typeface="Tahoma" pitchFamily="34" charset="0"/>
                </a:endParaRPr>
              </a:p>
            </p:txBody>
          </p:sp>
          <p:sp>
            <p:nvSpPr>
              <p:cNvPr id="22" name="Rectangle 99"/>
              <p:cNvSpPr>
                <a:spLocks noChangeArrowheads="1"/>
              </p:cNvSpPr>
              <p:nvPr/>
            </p:nvSpPr>
            <p:spPr bwMode="auto">
              <a:xfrm>
                <a:off x="1203" y="845"/>
                <a:ext cx="45" cy="43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solidFill>
                    <a:srgbClr val="005740"/>
                  </a:solidFill>
                  <a:cs typeface="Tahoma" pitchFamily="34" charset="0"/>
                </a:endParaRPr>
              </a:p>
            </p:txBody>
          </p:sp>
          <p:sp>
            <p:nvSpPr>
              <p:cNvPr id="23" name="Rectangle 100"/>
              <p:cNvSpPr>
                <a:spLocks noChangeArrowheads="1"/>
              </p:cNvSpPr>
              <p:nvPr/>
            </p:nvSpPr>
            <p:spPr bwMode="auto">
              <a:xfrm>
                <a:off x="1429" y="799"/>
                <a:ext cx="45" cy="47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solidFill>
                    <a:srgbClr val="005740"/>
                  </a:solidFill>
                  <a:cs typeface="Tahoma" pitchFamily="34" charset="0"/>
                </a:endParaRPr>
              </a:p>
            </p:txBody>
          </p:sp>
          <p:sp>
            <p:nvSpPr>
              <p:cNvPr id="24" name="Rectangle 101"/>
              <p:cNvSpPr>
                <a:spLocks noChangeArrowheads="1"/>
              </p:cNvSpPr>
              <p:nvPr/>
            </p:nvSpPr>
            <p:spPr bwMode="auto">
              <a:xfrm>
                <a:off x="1247" y="1026"/>
                <a:ext cx="45" cy="43"/>
              </a:xfrm>
              <a:prstGeom prst="rect">
                <a:avLst/>
              </a:prstGeom>
              <a:solidFill>
                <a:srgbClr val="FF0000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pt-BR">
                  <a:solidFill>
                    <a:srgbClr val="005740"/>
                  </a:solidFill>
                  <a:cs typeface="Tahoma" pitchFamily="34" charset="0"/>
                </a:endParaRPr>
              </a:p>
            </p:txBody>
          </p:sp>
        </p:grpSp>
        <p:sp>
          <p:nvSpPr>
            <p:cNvPr id="25" name="Text Box 61"/>
            <p:cNvSpPr txBox="1">
              <a:spLocks noChangeArrowheads="1"/>
            </p:cNvSpPr>
            <p:nvPr/>
          </p:nvSpPr>
          <p:spPr bwMode="auto">
            <a:xfrm>
              <a:off x="5745478" y="927257"/>
              <a:ext cx="929005" cy="588963"/>
            </a:xfrm>
            <a:prstGeom prst="rect">
              <a:avLst/>
            </a:prstGeom>
            <a:noFill/>
            <a:ln w="9525">
              <a:solidFill>
                <a:schemeClr val="bg1">
                  <a:lumMod val="20000"/>
                  <a:lumOff val="80000"/>
                </a:schemeClr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 sz="3200" b="1" i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>
                <a:defRPr sz="3200" b="1" i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>
                <a:defRPr sz="3200" b="1" i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>
                <a:defRPr sz="3200" b="1" i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defRPr sz="3200" b="1" i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 i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GB" i="0" dirty="0" smtClean="0">
                  <a:solidFill>
                    <a:srgbClr val="005740"/>
                  </a:solidFill>
                  <a:latin typeface="+mn-lt"/>
                  <a:cs typeface="Tahoma" pitchFamily="34" charset="0"/>
                </a:rPr>
                <a:t>FSO </a:t>
              </a:r>
            </a:p>
          </p:txBody>
        </p:sp>
        <p:sp>
          <p:nvSpPr>
            <p:cNvPr id="27" name="Rectangle 8"/>
            <p:cNvSpPr>
              <a:spLocks noChangeArrowheads="1"/>
            </p:cNvSpPr>
            <p:nvPr/>
          </p:nvSpPr>
          <p:spPr bwMode="auto">
            <a:xfrm>
              <a:off x="2190020" y="4941346"/>
              <a:ext cx="1871662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80000"/>
                </a:spcBef>
                <a:buClr>
                  <a:srgbClr val="002AC6"/>
                </a:buClr>
                <a:buSzPct val="60000"/>
                <a:buFont typeface="Monotype Sorts" pitchFamily="2" charset="2"/>
                <a:buNone/>
              </a:pPr>
              <a:r>
                <a:rPr kumimoji="1" lang="en-GB" altLang="en-US" sz="2000" b="1" dirty="0">
                  <a:solidFill>
                    <a:srgbClr val="005740"/>
                  </a:solidFill>
                  <a:latin typeface="+mn-lt"/>
                  <a:cs typeface="Tahoma" panose="020B0604030504040204" pitchFamily="34" charset="0"/>
                </a:rPr>
                <a:t>BPH e HACCP</a:t>
              </a:r>
            </a:p>
          </p:txBody>
        </p:sp>
        <p:sp>
          <p:nvSpPr>
            <p:cNvPr id="28" name="Rectangle 9"/>
            <p:cNvSpPr>
              <a:spLocks noChangeArrowheads="1"/>
            </p:cNvSpPr>
            <p:nvPr/>
          </p:nvSpPr>
          <p:spPr bwMode="auto">
            <a:xfrm>
              <a:off x="5334496" y="4955685"/>
              <a:ext cx="2376488" cy="345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8" tIns="44450" rIns="90488" bIns="44450"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80000"/>
                </a:spcBef>
                <a:buClr>
                  <a:srgbClr val="002AC6"/>
                </a:buClr>
                <a:buSzPct val="60000"/>
                <a:buFont typeface="Monotype Sorts" pitchFamily="2" charset="2"/>
                <a:buNone/>
              </a:pPr>
              <a:r>
                <a:rPr kumimoji="1" lang="en-GB" altLang="en-US" sz="2000" b="1" dirty="0" err="1">
                  <a:solidFill>
                    <a:srgbClr val="005740"/>
                  </a:solidFill>
                  <a:latin typeface="+mn-lt"/>
                  <a:cs typeface="Tahoma" panose="020B0604030504040204" pitchFamily="34" charset="0"/>
                </a:rPr>
                <a:t>Código</a:t>
              </a:r>
              <a:r>
                <a:rPr kumimoji="1" lang="en-GB" altLang="en-US" sz="2000" b="1" dirty="0">
                  <a:solidFill>
                    <a:srgbClr val="005740"/>
                  </a:solidFill>
                  <a:latin typeface="+mn-lt"/>
                  <a:cs typeface="Tahoma" panose="020B0604030504040204" pitchFamily="34" charset="0"/>
                </a:rPr>
                <a:t> de </a:t>
              </a:r>
              <a:r>
                <a:rPr kumimoji="1" lang="en-GB" altLang="en-US" sz="2000" b="1" dirty="0" err="1">
                  <a:solidFill>
                    <a:srgbClr val="005740"/>
                  </a:solidFill>
                  <a:latin typeface="+mn-lt"/>
                  <a:cs typeface="Tahoma" panose="020B0604030504040204" pitchFamily="34" charset="0"/>
                </a:rPr>
                <a:t>práticas</a:t>
              </a:r>
              <a:endParaRPr kumimoji="1" lang="en-GB" altLang="en-US" sz="2000" b="1" dirty="0">
                <a:solidFill>
                  <a:srgbClr val="005740"/>
                </a:solidFill>
                <a:latin typeface="+mn-lt"/>
                <a:cs typeface="Tahoma" panose="020B0604030504040204" pitchFamily="34" charset="0"/>
              </a:endParaRPr>
            </a:p>
          </p:txBody>
        </p:sp>
        <p:graphicFrame>
          <p:nvGraphicFramePr>
            <p:cNvPr id="29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58513111"/>
                </p:ext>
              </p:extLst>
            </p:nvPr>
          </p:nvGraphicFramePr>
          <p:xfrm>
            <a:off x="3840660" y="3841304"/>
            <a:ext cx="1373187" cy="9318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546" name="Clip" r:id="rId4" imgW="5905500" imgH="3697288" progId="MS_ClipArt_Gallery.2">
                    <p:embed/>
                  </p:oleObj>
                </mc:Choice>
                <mc:Fallback>
                  <p:oleObj name="Clip" r:id="rId4" imgW="5905500" imgH="3697288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40660" y="3841304"/>
                          <a:ext cx="1373187" cy="9318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63401853"/>
                </p:ext>
              </p:extLst>
            </p:nvPr>
          </p:nvGraphicFramePr>
          <p:xfrm>
            <a:off x="5226549" y="3971479"/>
            <a:ext cx="900112" cy="758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547" name="Clip" r:id="rId6" imgW="2285086" imgH="1780337" progId="MS_ClipArt_Gallery.2">
                    <p:embed/>
                  </p:oleObj>
                </mc:Choice>
                <mc:Fallback>
                  <p:oleObj name="Clip" r:id="rId6" imgW="2285086" imgH="1780337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26549" y="3971479"/>
                          <a:ext cx="900112" cy="758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4067603"/>
                </p:ext>
              </p:extLst>
            </p:nvPr>
          </p:nvGraphicFramePr>
          <p:xfrm>
            <a:off x="1237690" y="3955190"/>
            <a:ext cx="836612" cy="857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548" name="Clip" r:id="rId8" imgW="810158" imgH="769010" progId="MS_ClipArt_Gallery.2">
                    <p:embed/>
                  </p:oleObj>
                </mc:Choice>
                <mc:Fallback>
                  <p:oleObj name="Clip" r:id="rId8" imgW="810158" imgH="769010" progId="MS_ClipArt_Gallery.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7690" y="3955190"/>
                          <a:ext cx="836612" cy="857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AutoShape 67"/>
            <p:cNvSpPr>
              <a:spLocks/>
            </p:cNvSpPr>
            <p:nvPr/>
          </p:nvSpPr>
          <p:spPr bwMode="auto">
            <a:xfrm rot="16200000" flipV="1">
              <a:off x="4355008" y="-48296"/>
              <a:ext cx="431800" cy="6270625"/>
            </a:xfrm>
            <a:prstGeom prst="rightBrace">
              <a:avLst>
                <a:gd name="adj1" fmla="val 121017"/>
                <a:gd name="adj2" fmla="val 50000"/>
              </a:avLst>
            </a:prstGeom>
            <a:noFill/>
            <a:ln w="381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pt-BR">
                <a:solidFill>
                  <a:srgbClr val="005740"/>
                </a:solidFill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37" name="Chave direita 36"/>
            <p:cNvSpPr>
              <a:spLocks/>
            </p:cNvSpPr>
            <p:nvPr/>
          </p:nvSpPr>
          <p:spPr bwMode="auto">
            <a:xfrm rot="5400000">
              <a:off x="2879428" y="2859340"/>
              <a:ext cx="360362" cy="4032250"/>
            </a:xfrm>
            <a:prstGeom prst="rightBrace">
              <a:avLst>
                <a:gd name="adj1" fmla="val 8340"/>
                <a:gd name="adj2" fmla="val 50000"/>
              </a:avLst>
            </a:prstGeom>
            <a:noFill/>
            <a:ln w="9525" algn="ctr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pPr algn="ctr">
                <a:defRPr/>
              </a:pPr>
              <a:endParaRPr lang="pt-BR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8" name="Chave direita 37"/>
            <p:cNvSpPr>
              <a:spLocks/>
            </p:cNvSpPr>
            <p:nvPr/>
          </p:nvSpPr>
          <p:spPr bwMode="auto">
            <a:xfrm rot="5400000">
              <a:off x="6308427" y="3607593"/>
              <a:ext cx="344487" cy="2520950"/>
            </a:xfrm>
            <a:prstGeom prst="rightBrace">
              <a:avLst>
                <a:gd name="adj1" fmla="val 8316"/>
                <a:gd name="adj2" fmla="val 50000"/>
              </a:avLst>
            </a:prstGeom>
            <a:noFill/>
            <a:ln w="9525" algn="ctr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/>
            <a:lstStyle/>
            <a:p>
              <a:pPr algn="ctr">
                <a:defRPr/>
              </a:pPr>
              <a:endParaRPr lang="pt-BR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42" name="Picture 14" descr="http://1.bp.blogspot.com/_9wMEL6q4nwY/SLbnEN9U7QI/AAAAAAAAAcE/XQhLXlBNh-0/s1600/ist2_2901953_cartoon_cow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089" y="3971479"/>
              <a:ext cx="944563" cy="80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11" descr="The Chicken Artes e ilustraÃ§Ãµes vetoriais livres de royalties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486" y="3879473"/>
              <a:ext cx="833437" cy="820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13" descr="http://www.cheapskates.com.au/pics/homepage_images_saving_money/gourmet_budget_cook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4233" y="3879472"/>
              <a:ext cx="696913" cy="820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19" descr="http://www.bogota.gov.co/portel/libreria/jpg/supermercado.jp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5002" y="3911948"/>
              <a:ext cx="622300" cy="920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Seta para a direita 8"/>
            <p:cNvSpPr>
              <a:spLocks noChangeArrowheads="1"/>
            </p:cNvSpPr>
            <p:nvPr/>
          </p:nvSpPr>
          <p:spPr bwMode="auto">
            <a:xfrm>
              <a:off x="5153968" y="2187713"/>
              <a:ext cx="500583" cy="468356"/>
            </a:xfrm>
            <a:prstGeom prst="rightArrow">
              <a:avLst>
                <a:gd name="adj1" fmla="val 50000"/>
                <a:gd name="adj2" fmla="val 49826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>
                <a:solidFill>
                  <a:srgbClr val="00574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6" name="Seta para a direita 8"/>
            <p:cNvSpPr>
              <a:spLocks noChangeArrowheads="1"/>
            </p:cNvSpPr>
            <p:nvPr/>
          </p:nvSpPr>
          <p:spPr bwMode="auto">
            <a:xfrm>
              <a:off x="2537651" y="1027980"/>
              <a:ext cx="500583" cy="468356"/>
            </a:xfrm>
            <a:prstGeom prst="rightArrow">
              <a:avLst>
                <a:gd name="adj1" fmla="val 50000"/>
                <a:gd name="adj2" fmla="val 49826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>
                <a:solidFill>
                  <a:srgbClr val="00574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Seta para a direita 8"/>
            <p:cNvSpPr>
              <a:spLocks noChangeArrowheads="1"/>
            </p:cNvSpPr>
            <p:nvPr/>
          </p:nvSpPr>
          <p:spPr bwMode="auto">
            <a:xfrm>
              <a:off x="5220196" y="1004911"/>
              <a:ext cx="500583" cy="468356"/>
            </a:xfrm>
            <a:prstGeom prst="rightArrow">
              <a:avLst>
                <a:gd name="adj1" fmla="val 50000"/>
                <a:gd name="adj2" fmla="val 49826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>
                <a:solidFill>
                  <a:srgbClr val="00574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Text Box 68"/>
            <p:cNvSpPr txBox="1">
              <a:spLocks noChangeArrowheads="1"/>
            </p:cNvSpPr>
            <p:nvPr/>
          </p:nvSpPr>
          <p:spPr bwMode="auto">
            <a:xfrm>
              <a:off x="4066084" y="2187713"/>
              <a:ext cx="1009650" cy="588963"/>
            </a:xfrm>
            <a:prstGeom prst="rect">
              <a:avLst/>
            </a:prstGeom>
            <a:noFill/>
            <a:ln w="9525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GB" altLang="en-US" sz="3200" b="1">
                  <a:solidFill>
                    <a:srgbClr val="005740"/>
                  </a:solidFill>
                  <a:latin typeface="+mn-lt"/>
                  <a:cs typeface="Tahoma" panose="020B0604030504040204" pitchFamily="34" charset="0"/>
                </a:rPr>
                <a:t>PO</a:t>
              </a:r>
            </a:p>
          </p:txBody>
        </p:sp>
        <p:sp>
          <p:nvSpPr>
            <p:cNvPr id="59" name="Seta para a direita 8"/>
            <p:cNvSpPr>
              <a:spLocks noChangeArrowheads="1"/>
            </p:cNvSpPr>
            <p:nvPr/>
          </p:nvSpPr>
          <p:spPr bwMode="auto">
            <a:xfrm rot="5400000">
              <a:off x="5987988" y="1437229"/>
              <a:ext cx="500583" cy="468356"/>
            </a:xfrm>
            <a:prstGeom prst="rightArrow">
              <a:avLst>
                <a:gd name="adj1" fmla="val 50000"/>
                <a:gd name="adj2" fmla="val 49826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>
                <a:solidFill>
                  <a:srgbClr val="00574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Seta para a direita 8"/>
            <p:cNvSpPr>
              <a:spLocks noChangeArrowheads="1"/>
            </p:cNvSpPr>
            <p:nvPr/>
          </p:nvSpPr>
          <p:spPr bwMode="auto">
            <a:xfrm rot="5400000">
              <a:off x="1396305" y="3387240"/>
              <a:ext cx="500583" cy="344637"/>
            </a:xfrm>
            <a:prstGeom prst="rightArrow">
              <a:avLst>
                <a:gd name="adj1" fmla="val 50000"/>
                <a:gd name="adj2" fmla="val 49826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>
                <a:solidFill>
                  <a:srgbClr val="00574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Seta para a direita 8"/>
            <p:cNvSpPr>
              <a:spLocks noChangeArrowheads="1"/>
            </p:cNvSpPr>
            <p:nvPr/>
          </p:nvSpPr>
          <p:spPr bwMode="auto">
            <a:xfrm rot="5400000">
              <a:off x="2351684" y="3374244"/>
              <a:ext cx="500583" cy="344637"/>
            </a:xfrm>
            <a:prstGeom prst="rightArrow">
              <a:avLst>
                <a:gd name="adj1" fmla="val 50000"/>
                <a:gd name="adj2" fmla="val 49826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>
                <a:solidFill>
                  <a:srgbClr val="00574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Seta para a direita 8"/>
            <p:cNvSpPr>
              <a:spLocks noChangeArrowheads="1"/>
            </p:cNvSpPr>
            <p:nvPr/>
          </p:nvSpPr>
          <p:spPr bwMode="auto">
            <a:xfrm rot="5400000">
              <a:off x="3314862" y="3380888"/>
              <a:ext cx="500583" cy="344637"/>
            </a:xfrm>
            <a:prstGeom prst="rightArrow">
              <a:avLst>
                <a:gd name="adj1" fmla="val 50000"/>
                <a:gd name="adj2" fmla="val 49826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>
                <a:solidFill>
                  <a:srgbClr val="00574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Seta para a direita 8"/>
            <p:cNvSpPr>
              <a:spLocks noChangeArrowheads="1"/>
            </p:cNvSpPr>
            <p:nvPr/>
          </p:nvSpPr>
          <p:spPr bwMode="auto">
            <a:xfrm rot="5400000">
              <a:off x="4346092" y="3380889"/>
              <a:ext cx="500583" cy="344637"/>
            </a:xfrm>
            <a:prstGeom prst="rightArrow">
              <a:avLst>
                <a:gd name="adj1" fmla="val 50000"/>
                <a:gd name="adj2" fmla="val 49826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>
                <a:solidFill>
                  <a:srgbClr val="00574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5" name="Seta para a direita 8"/>
            <p:cNvSpPr>
              <a:spLocks noChangeArrowheads="1"/>
            </p:cNvSpPr>
            <p:nvPr/>
          </p:nvSpPr>
          <p:spPr bwMode="auto">
            <a:xfrm rot="5400000">
              <a:off x="5392514" y="3380890"/>
              <a:ext cx="500583" cy="344637"/>
            </a:xfrm>
            <a:prstGeom prst="rightArrow">
              <a:avLst>
                <a:gd name="adj1" fmla="val 50000"/>
                <a:gd name="adj2" fmla="val 49826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>
                <a:solidFill>
                  <a:srgbClr val="00574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6" name="Seta para a direita 8"/>
            <p:cNvSpPr>
              <a:spLocks noChangeArrowheads="1"/>
            </p:cNvSpPr>
            <p:nvPr/>
          </p:nvSpPr>
          <p:spPr bwMode="auto">
            <a:xfrm rot="5400000">
              <a:off x="6272448" y="3396965"/>
              <a:ext cx="500583" cy="344637"/>
            </a:xfrm>
            <a:prstGeom prst="rightArrow">
              <a:avLst>
                <a:gd name="adj1" fmla="val 50000"/>
                <a:gd name="adj2" fmla="val 49826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>
                <a:solidFill>
                  <a:srgbClr val="00574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Seta para a direita 8"/>
            <p:cNvSpPr>
              <a:spLocks noChangeArrowheads="1"/>
            </p:cNvSpPr>
            <p:nvPr/>
          </p:nvSpPr>
          <p:spPr bwMode="auto">
            <a:xfrm rot="5400000">
              <a:off x="7047148" y="3371654"/>
              <a:ext cx="500583" cy="344637"/>
            </a:xfrm>
            <a:prstGeom prst="rightArrow">
              <a:avLst>
                <a:gd name="adj1" fmla="val 50000"/>
                <a:gd name="adj2" fmla="val 49826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000">
                <a:solidFill>
                  <a:srgbClr val="00574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68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9" name="Conector reto 68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Picture 2" descr="USP Logotip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tângulo 70"/>
          <p:cNvSpPr/>
          <p:nvPr/>
        </p:nvSpPr>
        <p:spPr>
          <a:xfrm>
            <a:off x="107376" y="246423"/>
            <a:ext cx="903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Abordagem </a:t>
            </a:r>
            <a:r>
              <a:rPr lang="pt-BR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sistêmica da cadeia produtiva</a:t>
            </a:r>
            <a:endParaRPr lang="en-GB" sz="2800" dirty="0">
              <a:solidFill>
                <a:srgbClr val="005740"/>
              </a:solidFill>
            </a:endParaRPr>
          </a:p>
        </p:txBody>
      </p:sp>
      <p:pic>
        <p:nvPicPr>
          <p:cNvPr id="144414" name="Picture 30" descr="http://teatrekker.files.wordpress.com/2012/02/man-eating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906" y="2356458"/>
            <a:ext cx="694242" cy="98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84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-5354" y="4357969"/>
            <a:ext cx="9144000" cy="1098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</a14:hiddenFill>
            </a:ext>
          </a:extLst>
        </p:spPr>
        <p:txBody>
          <a:bodyPr lIns="91429" tIns="45714" rIns="91429" bIns="45714"/>
          <a:lstStyle>
            <a:lvl1pPr marL="342900" indent="-342900" eaLnBrk="0" hangingPunct="0">
              <a:spcAft>
                <a:spcPct val="20000"/>
              </a:spcAft>
              <a:buClr>
                <a:schemeClr val="hlink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80BA64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ct val="2000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ct val="20000"/>
              </a:spcAft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GB" altLang="en-US" sz="4000" b="1" i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GB" altLang="en-US" sz="40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[</a:t>
            </a:r>
            <a:r>
              <a:rPr lang="en-GB" altLang="en-US" sz="40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perigo</a:t>
            </a:r>
            <a:r>
              <a:rPr lang="en-GB" altLang="en-US" sz="40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] no </a:t>
            </a:r>
            <a:r>
              <a:rPr lang="en-GB" altLang="en-US" sz="40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produto</a:t>
            </a:r>
            <a:r>
              <a:rPr lang="en-GB" altLang="en-US" sz="40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&lt; FSO</a:t>
            </a:r>
            <a:endParaRPr lang="en-GB" altLang="en-US" sz="4000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32" name="Grupo 31"/>
          <p:cNvGrpSpPr/>
          <p:nvPr/>
        </p:nvGrpSpPr>
        <p:grpSpPr>
          <a:xfrm>
            <a:off x="7082003" y="363585"/>
            <a:ext cx="1362403" cy="1945743"/>
            <a:chOff x="7128839" y="1675817"/>
            <a:chExt cx="1362403" cy="1945743"/>
          </a:xfrm>
        </p:grpSpPr>
        <p:sp>
          <p:nvSpPr>
            <p:cNvPr id="33" name="Rectangle 4"/>
            <p:cNvSpPr>
              <a:spLocks noChangeArrowheads="1"/>
            </p:cNvSpPr>
            <p:nvPr/>
          </p:nvSpPr>
          <p:spPr bwMode="auto">
            <a:xfrm>
              <a:off x="7159602" y="2962748"/>
              <a:ext cx="1331640" cy="65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>
                  <a:schemeClr val="folHlink"/>
                </a:buClr>
                <a:buSzPct val="75000"/>
                <a:buFont typeface="Monotype Sorts" pitchFamily="2" charset="2"/>
                <a:buNone/>
              </a:pPr>
              <a:r>
                <a:rPr kumimoji="1" lang="es-ES_tradnl" altLang="en-US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ICMSF</a:t>
              </a:r>
              <a:r>
                <a:rPr kumimoji="1" lang="en-GB" altLang="en-US" sz="24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	</a:t>
              </a:r>
              <a:endParaRPr kumimoji="1" lang="it-IT" alt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pic>
          <p:nvPicPr>
            <p:cNvPr id="34" name="Picture 13" descr="new ICMSF logo Oct_200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839" y="1675817"/>
              <a:ext cx="1362403" cy="126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 Box 61"/>
          <p:cNvSpPr txBox="1">
            <a:spLocks noChangeArrowheads="1"/>
          </p:cNvSpPr>
          <p:nvPr/>
        </p:nvSpPr>
        <p:spPr bwMode="auto">
          <a:xfrm>
            <a:off x="1182608" y="827692"/>
            <a:ext cx="6274055" cy="646331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 b="1" i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3200" b="1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3600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CONCEITO FSO </a:t>
            </a:r>
          </a:p>
        </p:txBody>
      </p:sp>
      <p:sp>
        <p:nvSpPr>
          <p:cNvPr id="35" name="Text Box 61"/>
          <p:cNvSpPr txBox="1">
            <a:spLocks noChangeArrowheads="1"/>
          </p:cNvSpPr>
          <p:nvPr/>
        </p:nvSpPr>
        <p:spPr bwMode="auto">
          <a:xfrm>
            <a:off x="1151451" y="2375774"/>
            <a:ext cx="7056784" cy="1077218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 b="1" i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3200" b="1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FSO é o </a:t>
            </a:r>
            <a:r>
              <a:rPr lang="en-GB" i="0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limite</a:t>
            </a:r>
            <a:r>
              <a:rPr lang="en-GB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 do </a:t>
            </a:r>
            <a:r>
              <a:rPr lang="en-GB" i="0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perigo</a:t>
            </a:r>
            <a:r>
              <a:rPr lang="en-GB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 no </a:t>
            </a:r>
            <a:r>
              <a:rPr lang="en-GB" i="0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produto</a:t>
            </a:r>
            <a:r>
              <a:rPr lang="en-GB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 no </a:t>
            </a:r>
            <a:r>
              <a:rPr lang="en-GB" i="0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momento</a:t>
            </a:r>
            <a:r>
              <a:rPr lang="en-GB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 do </a:t>
            </a:r>
            <a:r>
              <a:rPr lang="en-GB" i="0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consumo</a:t>
            </a:r>
            <a:r>
              <a:rPr lang="en-GB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343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0" y="1952147"/>
            <a:ext cx="9144000" cy="1098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</a14:hiddenFill>
            </a:ext>
          </a:extLst>
        </p:spPr>
        <p:txBody>
          <a:bodyPr lIns="91429" tIns="45714" rIns="91429" bIns="45714"/>
          <a:lstStyle>
            <a:lvl1pPr marL="342900" indent="-342900" eaLnBrk="0" hangingPunct="0">
              <a:spcAft>
                <a:spcPct val="20000"/>
              </a:spcAft>
              <a:buClr>
                <a:schemeClr val="hlink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80BA64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ct val="2000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ct val="20000"/>
              </a:spcAft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 algn="ctr">
              <a:buNone/>
            </a:pPr>
            <a:r>
              <a:rPr lang="en-GB" altLang="en-US" sz="40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</a:t>
            </a:r>
            <a:r>
              <a:rPr lang="en-GB" altLang="en-US" sz="4000" b="1" baseline="-25000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</a:t>
            </a:r>
            <a:r>
              <a:rPr lang="en-GB" altLang="en-US" sz="40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</a:t>
            </a:r>
            <a:r>
              <a:rPr lang="en-GB" altLang="en-US" sz="40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R + </a:t>
            </a:r>
            <a:r>
              <a:rPr lang="en-GB" altLang="en-US" sz="40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I </a:t>
            </a:r>
            <a:r>
              <a:rPr lang="en-GB" altLang="en-US" sz="40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&lt; FSO</a:t>
            </a:r>
            <a:endParaRPr lang="en-GB" altLang="en-US" sz="4000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>
              <a:buFont typeface="Wingdings" pitchFamily="2" charset="2"/>
              <a:buNone/>
            </a:pPr>
            <a:endParaRPr lang="en-GB" altLang="en-US" sz="4000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1331640" y="3050697"/>
            <a:ext cx="69127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en-US" sz="28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GB" altLang="en-US" sz="2800" b="1" baseline="-25000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GB" altLang="en-US" sz="2800" b="1" baseline="-2500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GB" altLang="en-US" sz="28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contagem</a:t>
            </a:r>
            <a:r>
              <a:rPr lang="en-GB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sz="28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microbiana</a:t>
            </a:r>
            <a:r>
              <a:rPr lang="en-GB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sz="28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GB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altLang="en-US" sz="28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matéria</a:t>
            </a:r>
            <a:r>
              <a:rPr lang="en-GB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prima</a:t>
            </a:r>
          </a:p>
          <a:p>
            <a:pPr>
              <a:lnSpc>
                <a:spcPct val="150000"/>
              </a:lnSpc>
            </a:pPr>
            <a:r>
              <a:rPr lang="en-GB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R = </a:t>
            </a:r>
            <a:r>
              <a:rPr lang="en-GB" altLang="en-US" sz="28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reduç</a:t>
            </a:r>
            <a:r>
              <a:rPr lang="en-US" altLang="en-US" sz="28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ões</a:t>
            </a:r>
            <a:r>
              <a:rPr lang="en-US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en-US" altLang="en-US" sz="28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na</a:t>
            </a:r>
            <a:r>
              <a:rPr lang="en-US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en-US" altLang="en-US" sz="28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contagem</a:t>
            </a:r>
            <a:r>
              <a:rPr lang="en-GB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, </a:t>
            </a:r>
            <a:r>
              <a:rPr lang="en-GB" altLang="en-US" sz="28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até</a:t>
            </a:r>
            <a:r>
              <a:rPr lang="en-GB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o </a:t>
            </a:r>
            <a:r>
              <a:rPr lang="en-GB" altLang="en-US" sz="28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consumo</a:t>
            </a:r>
            <a:endParaRPr lang="en-GB" altLang="en-US" sz="2800" b="1" dirty="0" smtClean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  <a:p>
            <a:pPr>
              <a:lnSpc>
                <a:spcPct val="150000"/>
              </a:lnSpc>
            </a:pPr>
            <a:r>
              <a:rPr lang="en-GB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I = </a:t>
            </a:r>
            <a:r>
              <a:rPr lang="en-GB" altLang="en-US" sz="28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aumentos</a:t>
            </a:r>
            <a:r>
              <a:rPr lang="en-GB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en-GB" altLang="en-US" sz="28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na</a:t>
            </a:r>
            <a:r>
              <a:rPr lang="en-GB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r>
              <a:rPr lang="en-GB" altLang="en-US" sz="28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contagem</a:t>
            </a:r>
            <a:r>
              <a:rPr lang="en-GB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, </a:t>
            </a:r>
            <a:r>
              <a:rPr lang="en-GB" altLang="en-US" sz="28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até</a:t>
            </a:r>
            <a:r>
              <a:rPr lang="en-GB" altLang="en-US" sz="28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o </a:t>
            </a:r>
            <a:r>
              <a:rPr lang="en-GB" altLang="en-US" sz="2800" b="1" dirty="0" err="1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consumo</a:t>
            </a:r>
            <a:endParaRPr lang="en-US" sz="28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7082003" y="363585"/>
            <a:ext cx="1362403" cy="1945743"/>
            <a:chOff x="7128839" y="1675817"/>
            <a:chExt cx="1362403" cy="1945743"/>
          </a:xfrm>
        </p:grpSpPr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7159602" y="2962748"/>
              <a:ext cx="1331640" cy="65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>
                  <a:schemeClr val="folHlink"/>
                </a:buClr>
                <a:buSzPct val="75000"/>
                <a:buFont typeface="Monotype Sorts" pitchFamily="2" charset="2"/>
                <a:buNone/>
              </a:pPr>
              <a:r>
                <a:rPr kumimoji="1" lang="es-ES_tradnl" altLang="en-US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ICMSF</a:t>
              </a:r>
              <a:r>
                <a:rPr kumimoji="1" lang="en-GB" altLang="en-US" sz="24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	</a:t>
              </a:r>
              <a:endParaRPr kumimoji="1" lang="it-IT" alt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pic>
          <p:nvPicPr>
            <p:cNvPr id="13" name="Picture 13" descr="new ICMSF logo Oct_200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839" y="1675817"/>
              <a:ext cx="1362403" cy="126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 Box 61"/>
          <p:cNvSpPr txBox="1">
            <a:spLocks noChangeArrowheads="1"/>
          </p:cNvSpPr>
          <p:nvPr/>
        </p:nvSpPr>
        <p:spPr bwMode="auto">
          <a:xfrm>
            <a:off x="1182608" y="827692"/>
            <a:ext cx="6274055" cy="646331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 b="1" i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3200" b="1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3600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CONCEITO FSO </a:t>
            </a:r>
          </a:p>
        </p:txBody>
      </p:sp>
      <p:sp>
        <p:nvSpPr>
          <p:cNvPr id="2" name="Retângulo 1"/>
          <p:cNvSpPr/>
          <p:nvPr/>
        </p:nvSpPr>
        <p:spPr>
          <a:xfrm>
            <a:off x="1954331" y="5359614"/>
            <a:ext cx="56673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28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</a:t>
            </a:r>
            <a:r>
              <a:rPr lang="en-GB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I = </a:t>
            </a:r>
            <a:r>
              <a:rPr lang="en-GB" altLang="en-US" sz="28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multiplica</a:t>
            </a:r>
            <a:r>
              <a:rPr lang="en-US" altLang="en-US" sz="28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ção</a:t>
            </a:r>
            <a:r>
              <a:rPr lang="en-US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+ </a:t>
            </a:r>
            <a:r>
              <a:rPr lang="en-US" altLang="en-US" sz="28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recontaminação</a:t>
            </a:r>
            <a:r>
              <a:rPr lang="en-GB" altLang="en-US" sz="28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7360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o 16"/>
          <p:cNvGrpSpPr/>
          <p:nvPr/>
        </p:nvGrpSpPr>
        <p:grpSpPr>
          <a:xfrm>
            <a:off x="1403648" y="1737197"/>
            <a:ext cx="6336704" cy="3993913"/>
            <a:chOff x="-122198" y="2216993"/>
            <a:chExt cx="4700721" cy="3390382"/>
          </a:xfrm>
        </p:grpSpPr>
        <p:grpSp>
          <p:nvGrpSpPr>
            <p:cNvPr id="18" name="Grupo 17"/>
            <p:cNvGrpSpPr/>
            <p:nvPr/>
          </p:nvGrpSpPr>
          <p:grpSpPr>
            <a:xfrm>
              <a:off x="-122198" y="2216993"/>
              <a:ext cx="4110608" cy="2822482"/>
              <a:chOff x="1137477" y="2337948"/>
              <a:chExt cx="6330123" cy="2667000"/>
            </a:xfrm>
          </p:grpSpPr>
          <p:sp>
            <p:nvSpPr>
              <p:cNvPr id="22" name="Line 4"/>
              <p:cNvSpPr>
                <a:spLocks noChangeShapeType="1"/>
              </p:cNvSpPr>
              <p:nvPr/>
            </p:nvSpPr>
            <p:spPr bwMode="auto">
              <a:xfrm>
                <a:off x="1905000" y="2337948"/>
                <a:ext cx="0" cy="2667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5740"/>
                  </a:solidFill>
                </a:endParaRPr>
              </a:p>
            </p:txBody>
          </p:sp>
          <p:sp>
            <p:nvSpPr>
              <p:cNvPr id="23" name="Line 5"/>
              <p:cNvSpPr>
                <a:spLocks noChangeShapeType="1"/>
              </p:cNvSpPr>
              <p:nvPr/>
            </p:nvSpPr>
            <p:spPr bwMode="auto">
              <a:xfrm>
                <a:off x="1905000" y="5004948"/>
                <a:ext cx="5486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5740"/>
                  </a:solidFill>
                </a:endParaRPr>
              </a:p>
            </p:txBody>
          </p:sp>
          <p:grpSp>
            <p:nvGrpSpPr>
              <p:cNvPr id="24" name="Grupo 23"/>
              <p:cNvGrpSpPr/>
              <p:nvPr/>
            </p:nvGrpSpPr>
            <p:grpSpPr>
              <a:xfrm>
                <a:off x="1137477" y="2485585"/>
                <a:ext cx="6330123" cy="2060302"/>
                <a:chOff x="1137477" y="2485585"/>
                <a:chExt cx="6330123" cy="2060302"/>
              </a:xfrm>
            </p:grpSpPr>
            <p:sp>
              <p:nvSpPr>
                <p:cNvPr id="25" name="Line 6"/>
                <p:cNvSpPr>
                  <a:spLocks noChangeShapeType="1"/>
                </p:cNvSpPr>
                <p:nvPr/>
              </p:nvSpPr>
              <p:spPr bwMode="auto">
                <a:xfrm>
                  <a:off x="1905000" y="2871348"/>
                  <a:ext cx="5562600" cy="0"/>
                </a:xfrm>
                <a:prstGeom prst="line">
                  <a:avLst/>
                </a:prstGeom>
                <a:noFill/>
                <a:ln w="57150">
                  <a:solidFill>
                    <a:schemeClr val="accent3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26" name="Line 7"/>
                <p:cNvSpPr>
                  <a:spLocks noChangeShapeType="1"/>
                </p:cNvSpPr>
                <p:nvPr/>
              </p:nvSpPr>
              <p:spPr bwMode="auto">
                <a:xfrm>
                  <a:off x="1905000" y="3480948"/>
                  <a:ext cx="2362200" cy="91440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27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4267200" y="3252348"/>
                  <a:ext cx="3048000" cy="1143000"/>
                </a:xfrm>
                <a:prstGeom prst="line">
                  <a:avLst/>
                </a:prstGeom>
                <a:noFill/>
                <a:ln w="57150">
                  <a:solidFill>
                    <a:srgbClr val="002060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28" name="Rectangle 9"/>
                <p:cNvSpPr>
                  <a:spLocks noChangeArrowheads="1"/>
                </p:cNvSpPr>
                <p:nvPr/>
              </p:nvSpPr>
              <p:spPr bwMode="auto">
                <a:xfrm>
                  <a:off x="5714999" y="2485585"/>
                  <a:ext cx="1459810" cy="5381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hlink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9" tIns="45714" rIns="91429" bIns="45714"/>
                <a:lstStyle>
                  <a:lvl1pPr marL="342900" indent="-342900" eaLnBrk="0" hangingPunct="0">
                    <a:spcAft>
                      <a:spcPct val="20000"/>
                    </a:spcAft>
                    <a:buClr>
                      <a:schemeClr val="hlink"/>
                    </a:buClr>
                    <a:buSzPct val="75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Aft>
                      <a:spcPct val="20000"/>
                    </a:spcAft>
                    <a:buClr>
                      <a:srgbClr val="80BA64"/>
                    </a:buClr>
                    <a:buSzPct val="75000"/>
                    <a:buFont typeface="Wingdings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Aft>
                      <a:spcPct val="20000"/>
                    </a:spcAft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Aft>
                      <a:spcPct val="2000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GB" altLang="en-US" b="1" dirty="0">
                      <a:solidFill>
                        <a:srgbClr val="005740"/>
                      </a:solidFill>
                    </a:rPr>
                    <a:t>FSO</a:t>
                  </a:r>
                </a:p>
              </p:txBody>
            </p:sp>
            <p:sp>
              <p:nvSpPr>
                <p:cNvPr id="29" name="Rectangle 10"/>
                <p:cNvSpPr>
                  <a:spLocks noChangeArrowheads="1"/>
                </p:cNvSpPr>
                <p:nvPr/>
              </p:nvSpPr>
              <p:spPr bwMode="auto">
                <a:xfrm>
                  <a:off x="2386503" y="4007725"/>
                  <a:ext cx="838200" cy="5381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9" tIns="45714" rIns="91429" bIns="45714"/>
                <a:lstStyle>
                  <a:lvl1pPr marL="342900" indent="-342900" eaLnBrk="0" hangingPunct="0">
                    <a:spcAft>
                      <a:spcPct val="20000"/>
                    </a:spcAft>
                    <a:buClr>
                      <a:schemeClr val="hlink"/>
                    </a:buClr>
                    <a:buSzPct val="75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Aft>
                      <a:spcPct val="20000"/>
                    </a:spcAft>
                    <a:buClr>
                      <a:srgbClr val="80BA64"/>
                    </a:buClr>
                    <a:buSzPct val="75000"/>
                    <a:buFont typeface="Wingdings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Aft>
                      <a:spcPct val="20000"/>
                    </a:spcAft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Aft>
                      <a:spcPct val="2000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GB" altLang="en-US" b="1">
                      <a:solidFill>
                        <a:srgbClr val="005740"/>
                      </a:solidFill>
                      <a:sym typeface="Symbol" pitchFamily="18" charset="2"/>
                    </a:rPr>
                    <a:t></a:t>
                  </a:r>
                  <a:r>
                    <a:rPr lang="en-GB" altLang="en-US" b="1" smtClean="0">
                      <a:solidFill>
                        <a:srgbClr val="005740"/>
                      </a:solidFill>
                    </a:rPr>
                    <a:t>R</a:t>
                  </a:r>
                  <a:endParaRPr lang="en-GB" altLang="en-US" b="1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30" name="Rectangle 11"/>
                <p:cNvSpPr>
                  <a:spLocks noChangeArrowheads="1"/>
                </p:cNvSpPr>
                <p:nvPr/>
              </p:nvSpPr>
              <p:spPr bwMode="auto">
                <a:xfrm>
                  <a:off x="1137477" y="3335064"/>
                  <a:ext cx="838200" cy="685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9" tIns="45714" rIns="91429" bIns="45714"/>
                <a:lstStyle>
                  <a:lvl1pPr marL="342900" indent="-342900" eaLnBrk="0" hangingPunct="0">
                    <a:spcAft>
                      <a:spcPct val="20000"/>
                    </a:spcAft>
                    <a:buClr>
                      <a:schemeClr val="hlink"/>
                    </a:buClr>
                    <a:buSzPct val="75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Aft>
                      <a:spcPct val="20000"/>
                    </a:spcAft>
                    <a:buClr>
                      <a:srgbClr val="80BA64"/>
                    </a:buClr>
                    <a:buSzPct val="75000"/>
                    <a:buFont typeface="Wingdings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Aft>
                      <a:spcPct val="20000"/>
                    </a:spcAft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Aft>
                      <a:spcPct val="2000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GB" altLang="en-US" b="1" i="1" dirty="0" err="1">
                      <a:solidFill>
                        <a:srgbClr val="005740"/>
                      </a:solidFill>
                    </a:rPr>
                    <a:t>H</a:t>
                  </a:r>
                  <a:r>
                    <a:rPr lang="en-GB" altLang="en-US" b="1" i="1" baseline="-25000" dirty="0" err="1">
                      <a:solidFill>
                        <a:srgbClr val="005740"/>
                      </a:solidFill>
                    </a:rPr>
                    <a:t>o</a:t>
                  </a:r>
                  <a:endParaRPr lang="en-GB" altLang="en-US" b="1" i="1" dirty="0">
                    <a:solidFill>
                      <a:srgbClr val="005740"/>
                    </a:solidFill>
                  </a:endParaRPr>
                </a:p>
              </p:txBody>
            </p:sp>
          </p:grpSp>
        </p:grpSp>
        <p:grpSp>
          <p:nvGrpSpPr>
            <p:cNvPr id="19" name="Grupo 18"/>
            <p:cNvGrpSpPr/>
            <p:nvPr/>
          </p:nvGrpSpPr>
          <p:grpSpPr>
            <a:xfrm>
              <a:off x="1981532" y="5037838"/>
              <a:ext cx="2596991" cy="569537"/>
              <a:chOff x="1981532" y="5037838"/>
              <a:chExt cx="2596991" cy="569537"/>
            </a:xfrm>
          </p:grpSpPr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1981532" y="5037838"/>
                <a:ext cx="2596991" cy="569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00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9" tIns="45714" rIns="91429" bIns="45714"/>
              <a:lstStyle>
                <a:lvl1pPr marL="342900" indent="-342900" eaLnBrk="0" hangingPunct="0">
                  <a:spcAft>
                    <a:spcPct val="20000"/>
                  </a:spcAft>
                  <a:buClr>
                    <a:schemeClr val="hlink"/>
                  </a:buClr>
                  <a:buSzPct val="75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Aft>
                    <a:spcPct val="20000"/>
                  </a:spcAft>
                  <a:buClr>
                    <a:srgbClr val="80BA64"/>
                  </a:buClr>
                  <a:buSzPct val="75000"/>
                  <a:buFont typeface="Wingdings" pitchFamily="2" charset="2"/>
                  <a:buChar char="l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Aft>
                    <a:spcPct val="20000"/>
                  </a:spcAft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Aft>
                    <a:spcPct val="20000"/>
                  </a:spcAft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9pPr>
              </a:lstStyle>
              <a:p>
                <a:pPr algn="ctr">
                  <a:buFont typeface="Wingdings" pitchFamily="2" charset="2"/>
                  <a:buNone/>
                </a:pPr>
                <a:r>
                  <a:rPr lang="en-GB" altLang="en-US" sz="1800" b="1" dirty="0" err="1" smtClean="0">
                    <a:solidFill>
                      <a:srgbClr val="005740"/>
                    </a:solidFill>
                    <a:latin typeface="+mn-lt"/>
                  </a:rPr>
                  <a:t>Cadeia</a:t>
                </a:r>
                <a:r>
                  <a:rPr lang="en-GB" altLang="en-US" sz="1800" b="1" dirty="0" smtClean="0">
                    <a:solidFill>
                      <a:srgbClr val="005740"/>
                    </a:solidFill>
                    <a:latin typeface="+mn-lt"/>
                  </a:rPr>
                  <a:t> do </a:t>
                </a:r>
                <a:r>
                  <a:rPr lang="en-GB" altLang="en-US" sz="1800" b="1" dirty="0" err="1" smtClean="0">
                    <a:solidFill>
                      <a:srgbClr val="005740"/>
                    </a:solidFill>
                    <a:latin typeface="+mn-lt"/>
                  </a:rPr>
                  <a:t>alimento</a:t>
                </a:r>
                <a:r>
                  <a:rPr lang="en-GB" altLang="en-US" sz="1800" b="1" dirty="0" smtClean="0">
                    <a:solidFill>
                      <a:srgbClr val="005740"/>
                    </a:solidFill>
                    <a:latin typeface="+mn-lt"/>
                  </a:rPr>
                  <a:t> at</a:t>
                </a:r>
                <a:r>
                  <a:rPr lang="en-US" altLang="en-US" sz="1800" b="1" dirty="0" err="1" smtClean="0">
                    <a:solidFill>
                      <a:srgbClr val="005740"/>
                    </a:solidFill>
                    <a:latin typeface="+mn-lt"/>
                  </a:rPr>
                  <a:t>é</a:t>
                </a:r>
                <a:r>
                  <a:rPr lang="en-US" altLang="en-US" sz="1800" b="1" dirty="0" smtClean="0">
                    <a:solidFill>
                      <a:srgbClr val="005740"/>
                    </a:solidFill>
                    <a:latin typeface="+mn-lt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5740"/>
                    </a:solidFill>
                    <a:latin typeface="+mn-lt"/>
                  </a:rPr>
                  <a:t>consumo</a:t>
                </a:r>
                <a:endParaRPr lang="en-GB" altLang="en-US" sz="1800" b="1" dirty="0">
                  <a:solidFill>
                    <a:srgbClr val="005740"/>
                  </a:solidFill>
                  <a:latin typeface="+mn-lt"/>
                </a:endParaRPr>
              </a:p>
            </p:txBody>
          </p:sp>
          <p:cxnSp>
            <p:nvCxnSpPr>
              <p:cNvPr id="21" name="Conector de seta reta 20"/>
              <p:cNvCxnSpPr/>
              <p:nvPr/>
            </p:nvCxnSpPr>
            <p:spPr>
              <a:xfrm>
                <a:off x="3119775" y="5408399"/>
                <a:ext cx="79208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5285544" y="3832879"/>
            <a:ext cx="2310792" cy="56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 eaLnBrk="0" hangingPunct="0">
              <a:spcAft>
                <a:spcPct val="20000"/>
              </a:spcAft>
              <a:buClr>
                <a:schemeClr val="hlink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80BA64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ct val="2000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ct val="20000"/>
              </a:spcAft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sym typeface="Symbol" pitchFamily="18" charset="2"/>
              </a:rPr>
              <a:t>I =</a:t>
            </a: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sym typeface="Symbol" pitchFamily="18" charset="2"/>
              </a:rPr>
              <a:t>G</a:t>
            </a: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</a:rPr>
              <a:t> + </a:t>
            </a: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sym typeface="Symbol" pitchFamily="18" charset="2"/>
              </a:rPr>
              <a:t></a:t>
            </a: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</a:rPr>
              <a:t>C</a:t>
            </a:r>
          </a:p>
        </p:txBody>
      </p:sp>
      <p:grpSp>
        <p:nvGrpSpPr>
          <p:cNvPr id="31" name="Grupo 30"/>
          <p:cNvGrpSpPr/>
          <p:nvPr/>
        </p:nvGrpSpPr>
        <p:grpSpPr>
          <a:xfrm>
            <a:off x="7082003" y="363585"/>
            <a:ext cx="1362403" cy="1945743"/>
            <a:chOff x="7128839" y="1675817"/>
            <a:chExt cx="1362403" cy="1945743"/>
          </a:xfrm>
        </p:grpSpPr>
        <p:sp>
          <p:nvSpPr>
            <p:cNvPr id="34" name="Rectangle 4"/>
            <p:cNvSpPr>
              <a:spLocks noChangeArrowheads="1"/>
            </p:cNvSpPr>
            <p:nvPr/>
          </p:nvSpPr>
          <p:spPr bwMode="auto">
            <a:xfrm>
              <a:off x="7159602" y="2962748"/>
              <a:ext cx="1331640" cy="65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>
                  <a:schemeClr val="folHlink"/>
                </a:buClr>
                <a:buSzPct val="75000"/>
                <a:buFont typeface="Monotype Sorts" pitchFamily="2" charset="2"/>
                <a:buNone/>
              </a:pPr>
              <a:r>
                <a:rPr kumimoji="1" lang="es-ES_tradnl" altLang="en-US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ICMSF</a:t>
              </a:r>
              <a:r>
                <a:rPr kumimoji="1" lang="en-GB" altLang="en-US" sz="24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	</a:t>
              </a:r>
              <a:endParaRPr kumimoji="1" lang="it-IT" alt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pic>
          <p:nvPicPr>
            <p:cNvPr id="35" name="Picture 13" descr="new ICMSF logo Oct_200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839" y="1675817"/>
              <a:ext cx="1362403" cy="126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Text Box 61"/>
          <p:cNvSpPr txBox="1">
            <a:spLocks noChangeArrowheads="1"/>
          </p:cNvSpPr>
          <p:nvPr/>
        </p:nvSpPr>
        <p:spPr bwMode="auto">
          <a:xfrm>
            <a:off x="1182608" y="827692"/>
            <a:ext cx="6274055" cy="646331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 b="1" i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3200" b="1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3600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CONCEITO FSO </a:t>
            </a:r>
          </a:p>
        </p:txBody>
      </p:sp>
    </p:spTree>
    <p:extLst>
      <p:ext uri="{BB962C8B-B14F-4D97-AF65-F5344CB8AC3E}">
        <p14:creationId xmlns:p14="http://schemas.microsoft.com/office/powerpoint/2010/main" val="124327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o 16"/>
          <p:cNvGrpSpPr/>
          <p:nvPr/>
        </p:nvGrpSpPr>
        <p:grpSpPr>
          <a:xfrm>
            <a:off x="1403648" y="1737197"/>
            <a:ext cx="6336704" cy="3993913"/>
            <a:chOff x="-122198" y="2216993"/>
            <a:chExt cx="4700721" cy="3390382"/>
          </a:xfrm>
        </p:grpSpPr>
        <p:grpSp>
          <p:nvGrpSpPr>
            <p:cNvPr id="18" name="Grupo 17"/>
            <p:cNvGrpSpPr/>
            <p:nvPr/>
          </p:nvGrpSpPr>
          <p:grpSpPr>
            <a:xfrm>
              <a:off x="-122198" y="2216993"/>
              <a:ext cx="4110608" cy="2822482"/>
              <a:chOff x="1137477" y="2337948"/>
              <a:chExt cx="6330123" cy="2667000"/>
            </a:xfrm>
          </p:grpSpPr>
          <p:sp>
            <p:nvSpPr>
              <p:cNvPr id="22" name="Line 4"/>
              <p:cNvSpPr>
                <a:spLocks noChangeShapeType="1"/>
              </p:cNvSpPr>
              <p:nvPr/>
            </p:nvSpPr>
            <p:spPr bwMode="auto">
              <a:xfrm>
                <a:off x="1905000" y="2337948"/>
                <a:ext cx="0" cy="2667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5740"/>
                  </a:solidFill>
                </a:endParaRPr>
              </a:p>
            </p:txBody>
          </p:sp>
          <p:sp>
            <p:nvSpPr>
              <p:cNvPr id="23" name="Line 5"/>
              <p:cNvSpPr>
                <a:spLocks noChangeShapeType="1"/>
              </p:cNvSpPr>
              <p:nvPr/>
            </p:nvSpPr>
            <p:spPr bwMode="auto">
              <a:xfrm>
                <a:off x="1905000" y="5004948"/>
                <a:ext cx="5486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5740"/>
                  </a:solidFill>
                </a:endParaRPr>
              </a:p>
            </p:txBody>
          </p:sp>
          <p:grpSp>
            <p:nvGrpSpPr>
              <p:cNvPr id="24" name="Grupo 23"/>
              <p:cNvGrpSpPr/>
              <p:nvPr/>
            </p:nvGrpSpPr>
            <p:grpSpPr>
              <a:xfrm>
                <a:off x="1137477" y="2485585"/>
                <a:ext cx="6330123" cy="1909763"/>
                <a:chOff x="1137477" y="2485585"/>
                <a:chExt cx="6330123" cy="1909763"/>
              </a:xfrm>
            </p:grpSpPr>
            <p:sp>
              <p:nvSpPr>
                <p:cNvPr id="25" name="Line 6"/>
                <p:cNvSpPr>
                  <a:spLocks noChangeShapeType="1"/>
                </p:cNvSpPr>
                <p:nvPr/>
              </p:nvSpPr>
              <p:spPr bwMode="auto">
                <a:xfrm>
                  <a:off x="1905000" y="2871348"/>
                  <a:ext cx="5562600" cy="0"/>
                </a:xfrm>
                <a:prstGeom prst="line">
                  <a:avLst/>
                </a:prstGeom>
                <a:noFill/>
                <a:ln w="57150">
                  <a:solidFill>
                    <a:schemeClr val="accent3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26" name="Line 7"/>
                <p:cNvSpPr>
                  <a:spLocks noChangeShapeType="1"/>
                </p:cNvSpPr>
                <p:nvPr/>
              </p:nvSpPr>
              <p:spPr bwMode="auto">
                <a:xfrm>
                  <a:off x="1905000" y="3480948"/>
                  <a:ext cx="2362200" cy="91440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27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4267200" y="3252348"/>
                  <a:ext cx="3048000" cy="1143000"/>
                </a:xfrm>
                <a:prstGeom prst="line">
                  <a:avLst/>
                </a:prstGeom>
                <a:noFill/>
                <a:ln w="57150">
                  <a:solidFill>
                    <a:srgbClr val="0070C0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28" name="Rectangle 9"/>
                <p:cNvSpPr>
                  <a:spLocks noChangeArrowheads="1"/>
                </p:cNvSpPr>
                <p:nvPr/>
              </p:nvSpPr>
              <p:spPr bwMode="auto">
                <a:xfrm>
                  <a:off x="5714999" y="2485585"/>
                  <a:ext cx="1459810" cy="5381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hlink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9" tIns="45714" rIns="91429" bIns="45714"/>
                <a:lstStyle>
                  <a:lvl1pPr marL="342900" indent="-342900" eaLnBrk="0" hangingPunct="0">
                    <a:spcAft>
                      <a:spcPct val="20000"/>
                    </a:spcAft>
                    <a:buClr>
                      <a:schemeClr val="hlink"/>
                    </a:buClr>
                    <a:buSzPct val="75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Aft>
                      <a:spcPct val="20000"/>
                    </a:spcAft>
                    <a:buClr>
                      <a:srgbClr val="80BA64"/>
                    </a:buClr>
                    <a:buSzPct val="75000"/>
                    <a:buFont typeface="Wingdings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Aft>
                      <a:spcPct val="20000"/>
                    </a:spcAft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Aft>
                      <a:spcPct val="2000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GB" altLang="en-US" b="1" dirty="0">
                      <a:solidFill>
                        <a:srgbClr val="005740"/>
                      </a:solidFill>
                    </a:rPr>
                    <a:t>FSO</a:t>
                  </a:r>
                </a:p>
              </p:txBody>
            </p:sp>
            <p:sp>
              <p:nvSpPr>
                <p:cNvPr id="30" name="Rectangle 11"/>
                <p:cNvSpPr>
                  <a:spLocks noChangeArrowheads="1"/>
                </p:cNvSpPr>
                <p:nvPr/>
              </p:nvSpPr>
              <p:spPr bwMode="auto">
                <a:xfrm>
                  <a:off x="1137477" y="3335064"/>
                  <a:ext cx="838200" cy="685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9" tIns="45714" rIns="91429" bIns="45714"/>
                <a:lstStyle>
                  <a:lvl1pPr marL="342900" indent="-342900" eaLnBrk="0" hangingPunct="0">
                    <a:spcAft>
                      <a:spcPct val="20000"/>
                    </a:spcAft>
                    <a:buClr>
                      <a:schemeClr val="hlink"/>
                    </a:buClr>
                    <a:buSzPct val="75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Aft>
                      <a:spcPct val="20000"/>
                    </a:spcAft>
                    <a:buClr>
                      <a:srgbClr val="80BA64"/>
                    </a:buClr>
                    <a:buSzPct val="75000"/>
                    <a:buFont typeface="Wingdings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Aft>
                      <a:spcPct val="20000"/>
                    </a:spcAft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Aft>
                      <a:spcPct val="2000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GB" altLang="en-US" b="1" i="1" dirty="0" err="1">
                      <a:solidFill>
                        <a:srgbClr val="005740"/>
                      </a:solidFill>
                    </a:rPr>
                    <a:t>H</a:t>
                  </a:r>
                  <a:r>
                    <a:rPr lang="en-GB" altLang="en-US" b="1" i="1" baseline="-25000" dirty="0" err="1">
                      <a:solidFill>
                        <a:srgbClr val="005740"/>
                      </a:solidFill>
                    </a:rPr>
                    <a:t>o</a:t>
                  </a:r>
                  <a:endParaRPr lang="en-GB" altLang="en-US" b="1" i="1" dirty="0">
                    <a:solidFill>
                      <a:srgbClr val="005740"/>
                    </a:solidFill>
                  </a:endParaRPr>
                </a:p>
              </p:txBody>
            </p:sp>
          </p:grpSp>
        </p:grpSp>
        <p:grpSp>
          <p:nvGrpSpPr>
            <p:cNvPr id="19" name="Grupo 18"/>
            <p:cNvGrpSpPr/>
            <p:nvPr/>
          </p:nvGrpSpPr>
          <p:grpSpPr>
            <a:xfrm>
              <a:off x="1981532" y="5037838"/>
              <a:ext cx="2596991" cy="569537"/>
              <a:chOff x="1981532" y="5037838"/>
              <a:chExt cx="2596991" cy="569537"/>
            </a:xfrm>
          </p:grpSpPr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1981532" y="5037838"/>
                <a:ext cx="2596991" cy="569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00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9" tIns="45714" rIns="91429" bIns="45714"/>
              <a:lstStyle>
                <a:lvl1pPr marL="342900" indent="-342900" eaLnBrk="0" hangingPunct="0">
                  <a:spcAft>
                    <a:spcPct val="20000"/>
                  </a:spcAft>
                  <a:buClr>
                    <a:schemeClr val="hlink"/>
                  </a:buClr>
                  <a:buSzPct val="75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Aft>
                    <a:spcPct val="20000"/>
                  </a:spcAft>
                  <a:buClr>
                    <a:srgbClr val="80BA64"/>
                  </a:buClr>
                  <a:buSzPct val="75000"/>
                  <a:buFont typeface="Wingdings" pitchFamily="2" charset="2"/>
                  <a:buChar char="l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Aft>
                    <a:spcPct val="20000"/>
                  </a:spcAft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Aft>
                    <a:spcPct val="20000"/>
                  </a:spcAft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9pPr>
              </a:lstStyle>
              <a:p>
                <a:pPr algn="ctr">
                  <a:buFont typeface="Wingdings" pitchFamily="2" charset="2"/>
                  <a:buNone/>
                </a:pPr>
                <a:r>
                  <a:rPr lang="en-GB" altLang="en-US" sz="1800" b="1" dirty="0" err="1" smtClean="0">
                    <a:solidFill>
                      <a:srgbClr val="005740"/>
                    </a:solidFill>
                    <a:latin typeface="+mn-lt"/>
                  </a:rPr>
                  <a:t>Cadeia</a:t>
                </a:r>
                <a:r>
                  <a:rPr lang="en-GB" altLang="en-US" sz="1800" b="1" dirty="0" smtClean="0">
                    <a:solidFill>
                      <a:srgbClr val="005740"/>
                    </a:solidFill>
                    <a:latin typeface="+mn-lt"/>
                  </a:rPr>
                  <a:t> do </a:t>
                </a:r>
                <a:r>
                  <a:rPr lang="en-GB" altLang="en-US" sz="1800" b="1" dirty="0" err="1" smtClean="0">
                    <a:solidFill>
                      <a:srgbClr val="005740"/>
                    </a:solidFill>
                    <a:latin typeface="+mn-lt"/>
                  </a:rPr>
                  <a:t>alimento</a:t>
                </a:r>
                <a:r>
                  <a:rPr lang="en-GB" altLang="en-US" sz="1800" b="1" dirty="0" smtClean="0">
                    <a:solidFill>
                      <a:srgbClr val="005740"/>
                    </a:solidFill>
                    <a:latin typeface="+mn-lt"/>
                  </a:rPr>
                  <a:t> at</a:t>
                </a:r>
                <a:r>
                  <a:rPr lang="en-US" altLang="en-US" sz="1800" b="1" dirty="0" err="1" smtClean="0">
                    <a:solidFill>
                      <a:srgbClr val="005740"/>
                    </a:solidFill>
                    <a:latin typeface="+mn-lt"/>
                  </a:rPr>
                  <a:t>é</a:t>
                </a:r>
                <a:r>
                  <a:rPr lang="en-US" altLang="en-US" sz="1800" b="1" dirty="0" smtClean="0">
                    <a:solidFill>
                      <a:srgbClr val="005740"/>
                    </a:solidFill>
                    <a:latin typeface="+mn-lt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5740"/>
                    </a:solidFill>
                    <a:latin typeface="+mn-lt"/>
                  </a:rPr>
                  <a:t>consumo</a:t>
                </a:r>
                <a:endParaRPr lang="en-GB" altLang="en-US" sz="1800" b="1" dirty="0">
                  <a:solidFill>
                    <a:srgbClr val="005740"/>
                  </a:solidFill>
                  <a:latin typeface="+mn-lt"/>
                </a:endParaRPr>
              </a:p>
            </p:txBody>
          </p:sp>
          <p:cxnSp>
            <p:nvCxnSpPr>
              <p:cNvPr id="21" name="Conector de seta reta 20"/>
              <p:cNvCxnSpPr/>
              <p:nvPr/>
            </p:nvCxnSpPr>
            <p:spPr>
              <a:xfrm>
                <a:off x="3119775" y="5408399"/>
                <a:ext cx="79208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upo 30"/>
          <p:cNvGrpSpPr/>
          <p:nvPr/>
        </p:nvGrpSpPr>
        <p:grpSpPr>
          <a:xfrm>
            <a:off x="7082003" y="363585"/>
            <a:ext cx="1362403" cy="1945743"/>
            <a:chOff x="7128839" y="1675817"/>
            <a:chExt cx="1362403" cy="1945743"/>
          </a:xfrm>
        </p:grpSpPr>
        <p:sp>
          <p:nvSpPr>
            <p:cNvPr id="34" name="Rectangle 4"/>
            <p:cNvSpPr>
              <a:spLocks noChangeArrowheads="1"/>
            </p:cNvSpPr>
            <p:nvPr/>
          </p:nvSpPr>
          <p:spPr bwMode="auto">
            <a:xfrm>
              <a:off x="7159602" y="2962748"/>
              <a:ext cx="1331640" cy="65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>
                  <a:schemeClr val="folHlink"/>
                </a:buClr>
                <a:buSzPct val="75000"/>
                <a:buFont typeface="Monotype Sorts" pitchFamily="2" charset="2"/>
                <a:buNone/>
              </a:pPr>
              <a:r>
                <a:rPr kumimoji="1" lang="es-ES_tradnl" altLang="en-US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ICMSF</a:t>
              </a:r>
              <a:r>
                <a:rPr kumimoji="1" lang="en-GB" altLang="en-US" sz="24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	</a:t>
              </a:r>
              <a:endParaRPr kumimoji="1" lang="it-IT" alt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pic>
          <p:nvPicPr>
            <p:cNvPr id="35" name="Picture 13" descr="new ICMSF logo Oct_200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839" y="1675817"/>
              <a:ext cx="1362403" cy="126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Text Box 61"/>
          <p:cNvSpPr txBox="1">
            <a:spLocks noChangeArrowheads="1"/>
          </p:cNvSpPr>
          <p:nvPr/>
        </p:nvSpPr>
        <p:spPr bwMode="auto">
          <a:xfrm>
            <a:off x="1182608" y="827692"/>
            <a:ext cx="6274055" cy="646331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 b="1" i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3200" b="1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3600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CONCEITO FSO </a:t>
            </a:r>
          </a:p>
        </p:txBody>
      </p:sp>
      <p:sp>
        <p:nvSpPr>
          <p:cNvPr id="32" name="Elipse 3"/>
          <p:cNvSpPr/>
          <p:nvPr/>
        </p:nvSpPr>
        <p:spPr>
          <a:xfrm>
            <a:off x="2068509" y="2557468"/>
            <a:ext cx="2321257" cy="21576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tângulo 36"/>
          <p:cNvSpPr/>
          <p:nvPr/>
        </p:nvSpPr>
        <p:spPr>
          <a:xfrm>
            <a:off x="2220666" y="2911877"/>
            <a:ext cx="2176108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GB" altLang="en-US" sz="2400" b="1" dirty="0" err="1" smtClean="0">
                <a:solidFill>
                  <a:srgbClr val="FF0000"/>
                </a:solidFill>
                <a:sym typeface="Symbol" pitchFamily="18" charset="2"/>
              </a:rPr>
              <a:t>Processamento</a:t>
            </a:r>
            <a:endParaRPr lang="en-GB" alt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2497011" y="3818889"/>
            <a:ext cx="733737" cy="670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 eaLnBrk="0" hangingPunct="0">
              <a:spcAft>
                <a:spcPct val="20000"/>
              </a:spcAft>
              <a:buClr>
                <a:schemeClr val="hlink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80BA64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ct val="2000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ct val="20000"/>
              </a:spcAft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GB" altLang="en-US" b="1">
                <a:solidFill>
                  <a:srgbClr val="005740"/>
                </a:solidFill>
                <a:sym typeface="Symbol" pitchFamily="18" charset="2"/>
              </a:rPr>
              <a:t></a:t>
            </a:r>
            <a:r>
              <a:rPr lang="en-GB" altLang="en-US" b="1" smtClean="0">
                <a:solidFill>
                  <a:srgbClr val="005740"/>
                </a:solidFill>
              </a:rPr>
              <a:t>R</a:t>
            </a:r>
            <a:endParaRPr lang="en-GB" altLang="en-US" b="1" dirty="0">
              <a:solidFill>
                <a:srgbClr val="005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1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o 16"/>
          <p:cNvGrpSpPr/>
          <p:nvPr/>
        </p:nvGrpSpPr>
        <p:grpSpPr>
          <a:xfrm>
            <a:off x="1403648" y="1737197"/>
            <a:ext cx="6336704" cy="3993913"/>
            <a:chOff x="-122198" y="2216993"/>
            <a:chExt cx="4700721" cy="3390382"/>
          </a:xfrm>
        </p:grpSpPr>
        <p:grpSp>
          <p:nvGrpSpPr>
            <p:cNvPr id="18" name="Grupo 17"/>
            <p:cNvGrpSpPr/>
            <p:nvPr/>
          </p:nvGrpSpPr>
          <p:grpSpPr>
            <a:xfrm>
              <a:off x="-122198" y="2216993"/>
              <a:ext cx="4110608" cy="2822482"/>
              <a:chOff x="1137477" y="2337948"/>
              <a:chExt cx="6330123" cy="2667000"/>
            </a:xfrm>
          </p:grpSpPr>
          <p:sp>
            <p:nvSpPr>
              <p:cNvPr id="22" name="Line 4"/>
              <p:cNvSpPr>
                <a:spLocks noChangeShapeType="1"/>
              </p:cNvSpPr>
              <p:nvPr/>
            </p:nvSpPr>
            <p:spPr bwMode="auto">
              <a:xfrm>
                <a:off x="1905000" y="2337948"/>
                <a:ext cx="0" cy="2667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5740"/>
                  </a:solidFill>
                </a:endParaRPr>
              </a:p>
            </p:txBody>
          </p:sp>
          <p:sp>
            <p:nvSpPr>
              <p:cNvPr id="23" name="Line 5"/>
              <p:cNvSpPr>
                <a:spLocks noChangeShapeType="1"/>
              </p:cNvSpPr>
              <p:nvPr/>
            </p:nvSpPr>
            <p:spPr bwMode="auto">
              <a:xfrm>
                <a:off x="1905000" y="5004948"/>
                <a:ext cx="5486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5740"/>
                  </a:solidFill>
                </a:endParaRPr>
              </a:p>
            </p:txBody>
          </p:sp>
          <p:grpSp>
            <p:nvGrpSpPr>
              <p:cNvPr id="24" name="Grupo 23"/>
              <p:cNvGrpSpPr/>
              <p:nvPr/>
            </p:nvGrpSpPr>
            <p:grpSpPr>
              <a:xfrm>
                <a:off x="1137477" y="2485585"/>
                <a:ext cx="6330123" cy="1909763"/>
                <a:chOff x="1137477" y="2485585"/>
                <a:chExt cx="6330123" cy="1909763"/>
              </a:xfrm>
            </p:grpSpPr>
            <p:sp>
              <p:nvSpPr>
                <p:cNvPr id="25" name="Line 6"/>
                <p:cNvSpPr>
                  <a:spLocks noChangeShapeType="1"/>
                </p:cNvSpPr>
                <p:nvPr/>
              </p:nvSpPr>
              <p:spPr bwMode="auto">
                <a:xfrm>
                  <a:off x="1905000" y="2871348"/>
                  <a:ext cx="5562600" cy="0"/>
                </a:xfrm>
                <a:prstGeom prst="line">
                  <a:avLst/>
                </a:prstGeom>
                <a:noFill/>
                <a:ln w="57150">
                  <a:solidFill>
                    <a:schemeClr val="accent3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26" name="Line 7"/>
                <p:cNvSpPr>
                  <a:spLocks noChangeShapeType="1"/>
                </p:cNvSpPr>
                <p:nvPr/>
              </p:nvSpPr>
              <p:spPr bwMode="auto">
                <a:xfrm>
                  <a:off x="1905000" y="3480948"/>
                  <a:ext cx="2362200" cy="91440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27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4267200" y="3252348"/>
                  <a:ext cx="3048000" cy="1143000"/>
                </a:xfrm>
                <a:prstGeom prst="line">
                  <a:avLst/>
                </a:prstGeom>
                <a:noFill/>
                <a:ln w="57150">
                  <a:solidFill>
                    <a:srgbClr val="0070C0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28" name="Rectangle 9"/>
                <p:cNvSpPr>
                  <a:spLocks noChangeArrowheads="1"/>
                </p:cNvSpPr>
                <p:nvPr/>
              </p:nvSpPr>
              <p:spPr bwMode="auto">
                <a:xfrm>
                  <a:off x="5714999" y="2485585"/>
                  <a:ext cx="1459810" cy="5381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hlink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9" tIns="45714" rIns="91429" bIns="45714"/>
                <a:lstStyle>
                  <a:lvl1pPr marL="342900" indent="-342900" eaLnBrk="0" hangingPunct="0">
                    <a:spcAft>
                      <a:spcPct val="20000"/>
                    </a:spcAft>
                    <a:buClr>
                      <a:schemeClr val="hlink"/>
                    </a:buClr>
                    <a:buSzPct val="75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Aft>
                      <a:spcPct val="20000"/>
                    </a:spcAft>
                    <a:buClr>
                      <a:srgbClr val="80BA64"/>
                    </a:buClr>
                    <a:buSzPct val="75000"/>
                    <a:buFont typeface="Wingdings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Aft>
                      <a:spcPct val="20000"/>
                    </a:spcAft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Aft>
                      <a:spcPct val="2000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GB" altLang="en-US" b="1" dirty="0">
                      <a:solidFill>
                        <a:srgbClr val="005740"/>
                      </a:solidFill>
                    </a:rPr>
                    <a:t>FSO</a:t>
                  </a:r>
                </a:p>
              </p:txBody>
            </p:sp>
            <p:sp>
              <p:nvSpPr>
                <p:cNvPr id="30" name="Rectangle 11"/>
                <p:cNvSpPr>
                  <a:spLocks noChangeArrowheads="1"/>
                </p:cNvSpPr>
                <p:nvPr/>
              </p:nvSpPr>
              <p:spPr bwMode="auto">
                <a:xfrm>
                  <a:off x="1137477" y="3335064"/>
                  <a:ext cx="838200" cy="685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9" tIns="45714" rIns="91429" bIns="45714"/>
                <a:lstStyle>
                  <a:lvl1pPr marL="342900" indent="-342900" eaLnBrk="0" hangingPunct="0">
                    <a:spcAft>
                      <a:spcPct val="20000"/>
                    </a:spcAft>
                    <a:buClr>
                      <a:schemeClr val="hlink"/>
                    </a:buClr>
                    <a:buSzPct val="75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Aft>
                      <a:spcPct val="20000"/>
                    </a:spcAft>
                    <a:buClr>
                      <a:srgbClr val="80BA64"/>
                    </a:buClr>
                    <a:buSzPct val="75000"/>
                    <a:buFont typeface="Wingdings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Aft>
                      <a:spcPct val="20000"/>
                    </a:spcAft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Aft>
                      <a:spcPct val="2000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GB" altLang="en-US" b="1" i="1" dirty="0" err="1">
                      <a:solidFill>
                        <a:srgbClr val="005740"/>
                      </a:solidFill>
                    </a:rPr>
                    <a:t>H</a:t>
                  </a:r>
                  <a:r>
                    <a:rPr lang="en-GB" altLang="en-US" b="1" i="1" baseline="-25000" dirty="0" err="1">
                      <a:solidFill>
                        <a:srgbClr val="005740"/>
                      </a:solidFill>
                    </a:rPr>
                    <a:t>o</a:t>
                  </a:r>
                  <a:endParaRPr lang="en-GB" altLang="en-US" b="1" i="1" dirty="0">
                    <a:solidFill>
                      <a:srgbClr val="005740"/>
                    </a:solidFill>
                  </a:endParaRPr>
                </a:p>
              </p:txBody>
            </p:sp>
          </p:grpSp>
        </p:grpSp>
        <p:grpSp>
          <p:nvGrpSpPr>
            <p:cNvPr id="19" name="Grupo 18"/>
            <p:cNvGrpSpPr/>
            <p:nvPr/>
          </p:nvGrpSpPr>
          <p:grpSpPr>
            <a:xfrm>
              <a:off x="1981532" y="5037838"/>
              <a:ext cx="2596991" cy="569537"/>
              <a:chOff x="1981532" y="5037838"/>
              <a:chExt cx="2596991" cy="569537"/>
            </a:xfrm>
          </p:grpSpPr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1981532" y="5037838"/>
                <a:ext cx="2596991" cy="569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00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9" tIns="45714" rIns="91429" bIns="45714"/>
              <a:lstStyle>
                <a:lvl1pPr marL="342900" indent="-342900" eaLnBrk="0" hangingPunct="0">
                  <a:spcAft>
                    <a:spcPct val="20000"/>
                  </a:spcAft>
                  <a:buClr>
                    <a:schemeClr val="hlink"/>
                  </a:buClr>
                  <a:buSzPct val="75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Aft>
                    <a:spcPct val="20000"/>
                  </a:spcAft>
                  <a:buClr>
                    <a:srgbClr val="80BA64"/>
                  </a:buClr>
                  <a:buSzPct val="75000"/>
                  <a:buFont typeface="Wingdings" pitchFamily="2" charset="2"/>
                  <a:buChar char="l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Aft>
                    <a:spcPct val="20000"/>
                  </a:spcAft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Aft>
                    <a:spcPct val="20000"/>
                  </a:spcAft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9pPr>
              </a:lstStyle>
              <a:p>
                <a:pPr algn="ctr">
                  <a:buFont typeface="Wingdings" pitchFamily="2" charset="2"/>
                  <a:buNone/>
                </a:pPr>
                <a:r>
                  <a:rPr lang="en-GB" altLang="en-US" sz="1800" b="1" dirty="0" err="1" smtClean="0">
                    <a:solidFill>
                      <a:srgbClr val="005740"/>
                    </a:solidFill>
                    <a:latin typeface="+mn-lt"/>
                  </a:rPr>
                  <a:t>Cadeia</a:t>
                </a:r>
                <a:r>
                  <a:rPr lang="en-GB" altLang="en-US" sz="1800" b="1" dirty="0" smtClean="0">
                    <a:solidFill>
                      <a:srgbClr val="005740"/>
                    </a:solidFill>
                    <a:latin typeface="+mn-lt"/>
                  </a:rPr>
                  <a:t> do </a:t>
                </a:r>
                <a:r>
                  <a:rPr lang="en-GB" altLang="en-US" sz="1800" b="1" dirty="0" err="1" smtClean="0">
                    <a:solidFill>
                      <a:srgbClr val="005740"/>
                    </a:solidFill>
                    <a:latin typeface="+mn-lt"/>
                  </a:rPr>
                  <a:t>alimento</a:t>
                </a:r>
                <a:r>
                  <a:rPr lang="en-GB" altLang="en-US" sz="1800" b="1" dirty="0" smtClean="0">
                    <a:solidFill>
                      <a:srgbClr val="005740"/>
                    </a:solidFill>
                    <a:latin typeface="+mn-lt"/>
                  </a:rPr>
                  <a:t> at</a:t>
                </a:r>
                <a:r>
                  <a:rPr lang="en-US" altLang="en-US" sz="1800" b="1" dirty="0" err="1" smtClean="0">
                    <a:solidFill>
                      <a:srgbClr val="005740"/>
                    </a:solidFill>
                    <a:latin typeface="+mn-lt"/>
                  </a:rPr>
                  <a:t>é</a:t>
                </a:r>
                <a:r>
                  <a:rPr lang="en-US" altLang="en-US" sz="1800" b="1" dirty="0" smtClean="0">
                    <a:solidFill>
                      <a:srgbClr val="005740"/>
                    </a:solidFill>
                    <a:latin typeface="+mn-lt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5740"/>
                    </a:solidFill>
                    <a:latin typeface="+mn-lt"/>
                  </a:rPr>
                  <a:t>consumo</a:t>
                </a:r>
                <a:endParaRPr lang="en-GB" altLang="en-US" sz="1800" b="1" dirty="0">
                  <a:solidFill>
                    <a:srgbClr val="005740"/>
                  </a:solidFill>
                  <a:latin typeface="+mn-lt"/>
                </a:endParaRPr>
              </a:p>
            </p:txBody>
          </p:sp>
          <p:cxnSp>
            <p:nvCxnSpPr>
              <p:cNvPr id="21" name="Conector de seta reta 20"/>
              <p:cNvCxnSpPr/>
              <p:nvPr/>
            </p:nvCxnSpPr>
            <p:spPr>
              <a:xfrm>
                <a:off x="3119775" y="5408399"/>
                <a:ext cx="79208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" name="Grupo 30"/>
          <p:cNvGrpSpPr/>
          <p:nvPr/>
        </p:nvGrpSpPr>
        <p:grpSpPr>
          <a:xfrm>
            <a:off x="7082003" y="363585"/>
            <a:ext cx="1362403" cy="1945743"/>
            <a:chOff x="7128839" y="1675817"/>
            <a:chExt cx="1362403" cy="1945743"/>
          </a:xfrm>
        </p:grpSpPr>
        <p:sp>
          <p:nvSpPr>
            <p:cNvPr id="34" name="Rectangle 4"/>
            <p:cNvSpPr>
              <a:spLocks noChangeArrowheads="1"/>
            </p:cNvSpPr>
            <p:nvPr/>
          </p:nvSpPr>
          <p:spPr bwMode="auto">
            <a:xfrm>
              <a:off x="7159602" y="2962748"/>
              <a:ext cx="1331640" cy="65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>
                  <a:schemeClr val="folHlink"/>
                </a:buClr>
                <a:buSzPct val="75000"/>
                <a:buFont typeface="Monotype Sorts" pitchFamily="2" charset="2"/>
                <a:buNone/>
              </a:pPr>
              <a:r>
                <a:rPr kumimoji="1" lang="es-ES_tradnl" altLang="en-US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ICMSF</a:t>
              </a:r>
              <a:r>
                <a:rPr kumimoji="1" lang="en-GB" altLang="en-US" sz="24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	</a:t>
              </a:r>
              <a:endParaRPr kumimoji="1" lang="it-IT" alt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pic>
          <p:nvPicPr>
            <p:cNvPr id="35" name="Picture 13" descr="new ICMSF logo Oct_200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839" y="1675817"/>
              <a:ext cx="1362403" cy="126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Text Box 61"/>
          <p:cNvSpPr txBox="1">
            <a:spLocks noChangeArrowheads="1"/>
          </p:cNvSpPr>
          <p:nvPr/>
        </p:nvSpPr>
        <p:spPr bwMode="auto">
          <a:xfrm>
            <a:off x="1182608" y="827692"/>
            <a:ext cx="6274055" cy="646331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 b="1" i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3200" b="1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3600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CONCEITO FSO </a:t>
            </a:r>
          </a:p>
        </p:txBody>
      </p:sp>
      <p:sp>
        <p:nvSpPr>
          <p:cNvPr id="32" name="Elipse 3"/>
          <p:cNvSpPr/>
          <p:nvPr/>
        </p:nvSpPr>
        <p:spPr>
          <a:xfrm>
            <a:off x="2068509" y="2557468"/>
            <a:ext cx="2321257" cy="21576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tângulo 36"/>
          <p:cNvSpPr/>
          <p:nvPr/>
        </p:nvSpPr>
        <p:spPr>
          <a:xfrm>
            <a:off x="2220665" y="2911877"/>
            <a:ext cx="2169101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GB" altLang="en-US" sz="2400" b="1" dirty="0" err="1" smtClean="0">
                <a:solidFill>
                  <a:srgbClr val="FF0000"/>
                </a:solidFill>
                <a:sym typeface="Symbol" pitchFamily="18" charset="2"/>
              </a:rPr>
              <a:t>Processamento</a:t>
            </a:r>
            <a:endParaRPr lang="en-GB" altLang="en-US" sz="2400" b="1" dirty="0">
              <a:solidFill>
                <a:srgbClr val="FF0000"/>
              </a:solidFill>
            </a:endParaRPr>
          </a:p>
        </p:txBody>
      </p:sp>
      <p:sp>
        <p:nvSpPr>
          <p:cNvPr id="38" name="Elipse 23"/>
          <p:cNvSpPr/>
          <p:nvPr/>
        </p:nvSpPr>
        <p:spPr>
          <a:xfrm rot="19647021">
            <a:off x="3910943" y="2954745"/>
            <a:ext cx="3380955" cy="134464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tângulo 38"/>
          <p:cNvSpPr/>
          <p:nvPr/>
        </p:nvSpPr>
        <p:spPr>
          <a:xfrm>
            <a:off x="5212629" y="3733544"/>
            <a:ext cx="2815756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None/>
            </a:pPr>
            <a:r>
              <a:rPr lang="en-GB" altLang="en-US" sz="2400" b="1" dirty="0" smtClean="0">
                <a:solidFill>
                  <a:srgbClr val="0070C0"/>
                </a:solidFill>
                <a:sym typeface="Symbol" pitchFamily="18" charset="2"/>
              </a:rPr>
              <a:t>P</a:t>
            </a:r>
            <a:r>
              <a:rPr lang="en-US" altLang="en-US" sz="2400" b="1" dirty="0" err="1" smtClean="0">
                <a:solidFill>
                  <a:srgbClr val="0070C0"/>
                </a:solidFill>
                <a:sym typeface="Symbol" pitchFamily="18" charset="2"/>
              </a:rPr>
              <a:t>ós</a:t>
            </a:r>
            <a:r>
              <a:rPr lang="en-US" altLang="en-US" sz="2400" b="1" dirty="0" smtClean="0">
                <a:solidFill>
                  <a:srgbClr val="0070C0"/>
                </a:solidFill>
                <a:sym typeface="Symbol" pitchFamily="18" charset="2"/>
              </a:rPr>
              <a:t>-</a:t>
            </a:r>
            <a:r>
              <a:rPr lang="en-GB" altLang="en-US" sz="2400" b="1" dirty="0" err="1" smtClean="0">
                <a:solidFill>
                  <a:srgbClr val="0070C0"/>
                </a:solidFill>
                <a:sym typeface="Symbol" pitchFamily="18" charset="2"/>
              </a:rPr>
              <a:t>processamento</a:t>
            </a:r>
            <a:endParaRPr lang="en-GB" altLang="en-US" sz="2400" b="1" dirty="0">
              <a:solidFill>
                <a:srgbClr val="0070C0"/>
              </a:solidFill>
            </a:endParaRPr>
          </a:p>
        </p:txBody>
      </p:sp>
      <p:sp>
        <p:nvSpPr>
          <p:cNvPr id="40" name="Rectangle 12"/>
          <p:cNvSpPr>
            <a:spLocks noChangeArrowheads="1"/>
          </p:cNvSpPr>
          <p:nvPr/>
        </p:nvSpPr>
        <p:spPr bwMode="auto">
          <a:xfrm>
            <a:off x="5823944" y="4291643"/>
            <a:ext cx="2310792" cy="56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 eaLnBrk="0" hangingPunct="0">
              <a:spcAft>
                <a:spcPct val="20000"/>
              </a:spcAft>
              <a:buClr>
                <a:schemeClr val="hlink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80BA64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ct val="2000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ct val="20000"/>
              </a:spcAft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sym typeface="Symbol" pitchFamily="18" charset="2"/>
              </a:rPr>
              <a:t>I =</a:t>
            </a: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sym typeface="Symbol" pitchFamily="18" charset="2"/>
              </a:rPr>
              <a:t>G</a:t>
            </a: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</a:rPr>
              <a:t> + </a:t>
            </a: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sym typeface="Symbol" pitchFamily="18" charset="2"/>
              </a:rPr>
              <a:t></a:t>
            </a: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7619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755576" y="940708"/>
            <a:ext cx="5371852" cy="4786869"/>
            <a:chOff x="705336" y="1070103"/>
            <a:chExt cx="5371852" cy="4786869"/>
          </a:xfrm>
        </p:grpSpPr>
        <p:sp>
          <p:nvSpPr>
            <p:cNvPr id="29" name="Subtítulo 2"/>
            <p:cNvSpPr txBox="1">
              <a:spLocks/>
            </p:cNvSpPr>
            <p:nvPr/>
          </p:nvSpPr>
          <p:spPr>
            <a:xfrm>
              <a:off x="3728189" y="4688555"/>
              <a:ext cx="2348999" cy="469033"/>
            </a:xfrm>
            <a:prstGeom prst="rect">
              <a:avLst/>
            </a:prstGeom>
            <a:ln w="28575">
              <a:solidFill>
                <a:srgbClr val="002060"/>
              </a:solidFill>
            </a:ln>
          </p:spPr>
          <p:txBody>
            <a:bodyPr vert="horz" lIns="68580" tIns="34290" rIns="68580" bIns="3429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pt-BR" sz="1800" b="1" dirty="0">
                  <a:solidFill>
                    <a:srgbClr val="005740"/>
                  </a:solidFill>
                </a:rPr>
                <a:t>Coordenador </a:t>
              </a:r>
              <a:r>
                <a:rPr lang="pt-BR" sz="1800" b="1" dirty="0" smtClean="0">
                  <a:solidFill>
                    <a:srgbClr val="005740"/>
                  </a:solidFill>
                </a:rPr>
                <a:t>Pilar 3</a:t>
              </a:r>
              <a:endParaRPr lang="pt-BR" sz="900" b="1" dirty="0">
                <a:solidFill>
                  <a:srgbClr val="006600"/>
                </a:solidFill>
              </a:endParaRPr>
            </a:p>
          </p:txBody>
        </p:sp>
        <p:grpSp>
          <p:nvGrpSpPr>
            <p:cNvPr id="8" name="Grupo 7"/>
            <p:cNvGrpSpPr/>
            <p:nvPr/>
          </p:nvGrpSpPr>
          <p:grpSpPr>
            <a:xfrm>
              <a:off x="705336" y="1070103"/>
              <a:ext cx="5371852" cy="4786869"/>
              <a:chOff x="683329" y="1095965"/>
              <a:chExt cx="5371852" cy="4786869"/>
            </a:xfrm>
          </p:grpSpPr>
          <p:grpSp>
            <p:nvGrpSpPr>
              <p:cNvPr id="25" name="Grupo 24"/>
              <p:cNvGrpSpPr/>
              <p:nvPr/>
            </p:nvGrpSpPr>
            <p:grpSpPr>
              <a:xfrm>
                <a:off x="683329" y="1095965"/>
                <a:ext cx="5371852" cy="4552352"/>
                <a:chOff x="298056" y="1149122"/>
                <a:chExt cx="5371852" cy="4552352"/>
              </a:xfrm>
            </p:grpSpPr>
            <p:grpSp>
              <p:nvGrpSpPr>
                <p:cNvPr id="2" name="Grupo 1"/>
                <p:cNvGrpSpPr/>
                <p:nvPr/>
              </p:nvGrpSpPr>
              <p:grpSpPr>
                <a:xfrm>
                  <a:off x="298056" y="1149122"/>
                  <a:ext cx="5371852" cy="4552351"/>
                  <a:chOff x="467544" y="1149122"/>
                  <a:chExt cx="5371852" cy="4552351"/>
                </a:xfrm>
              </p:grpSpPr>
              <p:sp>
                <p:nvSpPr>
                  <p:cNvPr id="3" name="Subtítulo 2"/>
                  <p:cNvSpPr txBox="1">
                    <a:spLocks/>
                  </p:cNvSpPr>
                  <p:nvPr/>
                </p:nvSpPr>
                <p:spPr>
                  <a:xfrm>
                    <a:off x="3490396" y="3381114"/>
                    <a:ext cx="2349000" cy="469033"/>
                  </a:xfrm>
                  <a:prstGeom prst="rect">
                    <a:avLst/>
                  </a:prstGeom>
                  <a:ln w="28575">
                    <a:solidFill>
                      <a:srgbClr val="002060"/>
                    </a:solidFill>
                  </a:ln>
                </p:spPr>
                <p:txBody>
                  <a:bodyPr vert="horz" lIns="68580" tIns="34290" rIns="68580" bIns="34290" rtlCol="0" anchor="ctr">
                    <a:noAutofit/>
                  </a:bodyPr>
                  <a:lstStyle>
                    <a:lvl1pPr marL="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/>
                      <a:buNone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ts val="0"/>
                      </a:spcBef>
                    </a:pPr>
                    <a:r>
                      <a:rPr lang="pt-BR" sz="1800" b="1" dirty="0" smtClean="0">
                        <a:solidFill>
                          <a:srgbClr val="005740"/>
                        </a:solidFill>
                      </a:rPr>
                      <a:t>Coordenador Pilar 1</a:t>
                    </a:r>
                    <a:endParaRPr lang="pt-BR" sz="900" b="1" dirty="0">
                      <a:solidFill>
                        <a:srgbClr val="005740"/>
                      </a:solidFill>
                    </a:endParaRPr>
                  </a:p>
                </p:txBody>
              </p:sp>
              <p:sp>
                <p:nvSpPr>
                  <p:cNvPr id="4" name="Subtítulo 2"/>
                  <p:cNvSpPr txBox="1">
                    <a:spLocks/>
                  </p:cNvSpPr>
                  <p:nvPr/>
                </p:nvSpPr>
                <p:spPr>
                  <a:xfrm>
                    <a:off x="3490396" y="2617357"/>
                    <a:ext cx="2349000" cy="540000"/>
                  </a:xfrm>
                  <a:prstGeom prst="rect">
                    <a:avLst/>
                  </a:prstGeom>
                  <a:ln w="28575">
                    <a:solidFill>
                      <a:srgbClr val="002060"/>
                    </a:solidFill>
                  </a:ln>
                </p:spPr>
                <p:txBody>
                  <a:bodyPr vert="horz" lIns="68580" tIns="34290" rIns="68580" bIns="34290" rtlCol="0" anchor="ctr">
                    <a:noAutofit/>
                  </a:bodyPr>
                  <a:lstStyle>
                    <a:lvl1pPr marL="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/>
                      <a:buNone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ts val="0"/>
                      </a:spcBef>
                    </a:pPr>
                    <a:r>
                      <a:rPr lang="pt-BR" sz="1800" b="1" dirty="0" smtClean="0">
                        <a:solidFill>
                          <a:srgbClr val="005740"/>
                        </a:solidFill>
                      </a:rPr>
                      <a:t>Diretor Executivo</a:t>
                    </a:r>
                    <a:endParaRPr lang="pt-BR" sz="1800" b="1" dirty="0">
                      <a:solidFill>
                        <a:srgbClr val="005740"/>
                      </a:solidFill>
                    </a:endParaRPr>
                  </a:p>
                  <a:p>
                    <a:pPr>
                      <a:lnSpc>
                        <a:spcPct val="100000"/>
                      </a:lnSpc>
                      <a:spcBef>
                        <a:spcPts val="0"/>
                      </a:spcBef>
                    </a:pPr>
                    <a:r>
                      <a:rPr lang="pt-BR" sz="900" b="1" dirty="0" smtClean="0">
                        <a:solidFill>
                          <a:srgbClr val="005740"/>
                        </a:solidFill>
                      </a:rPr>
                      <a:t>Prof. Eduardo </a:t>
                    </a:r>
                    <a:r>
                      <a:rPr lang="pt-BR" sz="900" b="1" dirty="0" err="1" smtClean="0">
                        <a:solidFill>
                          <a:srgbClr val="005740"/>
                        </a:solidFill>
                      </a:rPr>
                      <a:t>Purgatto</a:t>
                    </a:r>
                    <a:r>
                      <a:rPr lang="pt-BR" sz="900" b="1" dirty="0" smtClean="0">
                        <a:solidFill>
                          <a:srgbClr val="005740"/>
                        </a:solidFill>
                      </a:rPr>
                      <a:t> (</a:t>
                    </a:r>
                    <a:r>
                      <a:rPr lang="pt-BR" sz="900" b="1" dirty="0" err="1" smtClean="0">
                        <a:solidFill>
                          <a:srgbClr val="005740"/>
                        </a:solidFill>
                      </a:rPr>
                      <a:t>Co-PI</a:t>
                    </a:r>
                    <a:r>
                      <a:rPr lang="pt-BR" sz="900" b="1" dirty="0">
                        <a:solidFill>
                          <a:srgbClr val="005740"/>
                        </a:solidFill>
                      </a:rPr>
                      <a:t>)</a:t>
                    </a:r>
                  </a:p>
                </p:txBody>
              </p:sp>
              <p:sp>
                <p:nvSpPr>
                  <p:cNvPr id="5" name="Subtítulo 2"/>
                  <p:cNvSpPr txBox="1">
                    <a:spLocks/>
                  </p:cNvSpPr>
                  <p:nvPr/>
                </p:nvSpPr>
                <p:spPr>
                  <a:xfrm>
                    <a:off x="3490396" y="1149122"/>
                    <a:ext cx="2349000" cy="540000"/>
                  </a:xfrm>
                  <a:prstGeom prst="rect">
                    <a:avLst/>
                  </a:prstGeom>
                  <a:ln w="28575">
                    <a:solidFill>
                      <a:srgbClr val="002060"/>
                    </a:solidFill>
                  </a:ln>
                </p:spPr>
                <p:txBody>
                  <a:bodyPr vert="horz" lIns="68580" tIns="34290" rIns="68580" bIns="34290" rtlCol="0" anchor="t">
                    <a:normAutofit/>
                  </a:bodyPr>
                  <a:lstStyle>
                    <a:lvl1pPr marL="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/>
                      <a:buNone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lnSpc>
                        <a:spcPct val="110000"/>
                      </a:lnSpc>
                      <a:spcBef>
                        <a:spcPts val="0"/>
                      </a:spcBef>
                    </a:pPr>
                    <a:r>
                      <a:rPr lang="pt-BR" sz="1800" b="1" dirty="0" smtClean="0">
                        <a:solidFill>
                          <a:srgbClr val="005740"/>
                        </a:solidFill>
                      </a:rPr>
                      <a:t>Diretor</a:t>
                    </a:r>
                    <a:endParaRPr lang="pt-BR" sz="1800" b="1" dirty="0">
                      <a:solidFill>
                        <a:srgbClr val="005740"/>
                      </a:solidFill>
                    </a:endParaRPr>
                  </a:p>
                  <a:p>
                    <a:pPr>
                      <a:lnSpc>
                        <a:spcPct val="110000"/>
                      </a:lnSpc>
                      <a:spcBef>
                        <a:spcPts val="0"/>
                      </a:spcBef>
                    </a:pPr>
                    <a:r>
                      <a:rPr lang="pt-BR" sz="975" b="1" dirty="0" smtClean="0">
                        <a:solidFill>
                          <a:srgbClr val="005740"/>
                        </a:solidFill>
                      </a:rPr>
                      <a:t>Prof. Bernadette </a:t>
                    </a:r>
                    <a:r>
                      <a:rPr lang="pt-BR" sz="975" b="1" dirty="0">
                        <a:solidFill>
                          <a:srgbClr val="005740"/>
                        </a:solidFill>
                      </a:rPr>
                      <a:t>Franco (PI)</a:t>
                    </a:r>
                  </a:p>
                  <a:p>
                    <a:endParaRPr lang="pt-BR" sz="1800" b="1" dirty="0">
                      <a:solidFill>
                        <a:srgbClr val="005740"/>
                      </a:solidFill>
                    </a:endParaRPr>
                  </a:p>
                </p:txBody>
              </p:sp>
              <p:sp>
                <p:nvSpPr>
                  <p:cNvPr id="6" name="Subtítulo 2"/>
                  <p:cNvSpPr txBox="1">
                    <a:spLocks/>
                  </p:cNvSpPr>
                  <p:nvPr/>
                </p:nvSpPr>
                <p:spPr>
                  <a:xfrm>
                    <a:off x="3490396" y="1874368"/>
                    <a:ext cx="2349000" cy="540000"/>
                  </a:xfrm>
                  <a:prstGeom prst="rect">
                    <a:avLst/>
                  </a:prstGeom>
                  <a:ln w="28575">
                    <a:solidFill>
                      <a:srgbClr val="002060"/>
                    </a:solidFill>
                  </a:ln>
                </p:spPr>
                <p:txBody>
                  <a:bodyPr vert="horz" lIns="68580" tIns="34290" rIns="68580" bIns="34290" rtlCol="0" anchor="ctr">
                    <a:normAutofit/>
                  </a:bodyPr>
                  <a:lstStyle>
                    <a:lvl1pPr marL="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/>
                      <a:buNone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lnSpc>
                        <a:spcPct val="110000"/>
                      </a:lnSpc>
                      <a:spcBef>
                        <a:spcPts val="0"/>
                      </a:spcBef>
                    </a:pPr>
                    <a:r>
                      <a:rPr lang="pt-BR" sz="1800" b="1" dirty="0" smtClean="0">
                        <a:solidFill>
                          <a:srgbClr val="005740"/>
                        </a:solidFill>
                      </a:rPr>
                      <a:t>Vice-Diretor</a:t>
                    </a:r>
                    <a:endParaRPr lang="pt-BR" sz="1800" b="1" dirty="0">
                      <a:solidFill>
                        <a:srgbClr val="005740"/>
                      </a:solidFill>
                    </a:endParaRPr>
                  </a:p>
                  <a:p>
                    <a:pPr>
                      <a:lnSpc>
                        <a:spcPct val="110000"/>
                      </a:lnSpc>
                      <a:spcBef>
                        <a:spcPts val="0"/>
                      </a:spcBef>
                    </a:pPr>
                    <a:r>
                      <a:rPr lang="pt-BR" sz="975" b="1" dirty="0" smtClean="0">
                        <a:solidFill>
                          <a:srgbClr val="005740"/>
                        </a:solidFill>
                      </a:rPr>
                      <a:t>Prof. Carmen </a:t>
                    </a:r>
                    <a:r>
                      <a:rPr lang="pt-BR" sz="975" b="1" dirty="0" err="1">
                        <a:solidFill>
                          <a:srgbClr val="005740"/>
                        </a:solidFill>
                      </a:rPr>
                      <a:t>Tadini</a:t>
                    </a:r>
                    <a:r>
                      <a:rPr lang="pt-BR" sz="975" b="1" dirty="0">
                        <a:solidFill>
                          <a:srgbClr val="005740"/>
                        </a:solidFill>
                      </a:rPr>
                      <a:t> (</a:t>
                    </a:r>
                    <a:r>
                      <a:rPr lang="pt-BR" sz="975" b="1" dirty="0" err="1">
                        <a:solidFill>
                          <a:srgbClr val="005740"/>
                        </a:solidFill>
                      </a:rPr>
                      <a:t>Co-PI</a:t>
                    </a:r>
                    <a:r>
                      <a:rPr lang="pt-BR" sz="975" b="1" dirty="0">
                        <a:solidFill>
                          <a:srgbClr val="005740"/>
                        </a:solidFill>
                      </a:rPr>
                      <a:t>)</a:t>
                    </a:r>
                  </a:p>
                </p:txBody>
              </p:sp>
              <p:sp>
                <p:nvSpPr>
                  <p:cNvPr id="7" name="Subtítulo 2"/>
                  <p:cNvSpPr txBox="1">
                    <a:spLocks/>
                  </p:cNvSpPr>
                  <p:nvPr/>
                </p:nvSpPr>
                <p:spPr>
                  <a:xfrm>
                    <a:off x="3490397" y="4045926"/>
                    <a:ext cx="2348999" cy="469033"/>
                  </a:xfrm>
                  <a:prstGeom prst="rect">
                    <a:avLst/>
                  </a:prstGeom>
                  <a:ln w="28575">
                    <a:solidFill>
                      <a:srgbClr val="002060"/>
                    </a:solidFill>
                  </a:ln>
                </p:spPr>
                <p:txBody>
                  <a:bodyPr vert="horz" lIns="68580" tIns="34290" rIns="68580" bIns="34290" rtlCol="0" anchor="ctr">
                    <a:noAutofit/>
                  </a:bodyPr>
                  <a:lstStyle>
                    <a:lvl1pPr marL="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/>
                      <a:buNone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ts val="0"/>
                      </a:spcBef>
                    </a:pPr>
                    <a:r>
                      <a:rPr lang="pt-BR" sz="1800" b="1" dirty="0">
                        <a:solidFill>
                          <a:srgbClr val="005740"/>
                        </a:solidFill>
                      </a:rPr>
                      <a:t>Coordenador </a:t>
                    </a:r>
                    <a:r>
                      <a:rPr lang="pt-BR" sz="1800" b="1" dirty="0" smtClean="0">
                        <a:solidFill>
                          <a:srgbClr val="005740"/>
                        </a:solidFill>
                      </a:rPr>
                      <a:t>Pilar 2</a:t>
                    </a:r>
                    <a:endParaRPr lang="pt-BR" sz="900" b="1" dirty="0">
                      <a:solidFill>
                        <a:srgbClr val="005740"/>
                      </a:solidFill>
                    </a:endParaRPr>
                  </a:p>
                </p:txBody>
              </p:sp>
              <p:sp>
                <p:nvSpPr>
                  <p:cNvPr id="9" name="Subtítulo 2"/>
                  <p:cNvSpPr txBox="1">
                    <a:spLocks/>
                  </p:cNvSpPr>
                  <p:nvPr/>
                </p:nvSpPr>
                <p:spPr>
                  <a:xfrm>
                    <a:off x="467544" y="2617357"/>
                    <a:ext cx="2403272" cy="881984"/>
                  </a:xfrm>
                  <a:prstGeom prst="rect">
                    <a:avLst/>
                  </a:prstGeom>
                  <a:solidFill>
                    <a:schemeClr val="accent3">
                      <a:lumMod val="20000"/>
                      <a:lumOff val="80000"/>
                    </a:schemeClr>
                  </a:solidFill>
                  <a:ln w="28575">
                    <a:solidFill>
                      <a:srgbClr val="002060"/>
                    </a:solidFill>
                  </a:ln>
                </p:spPr>
                <p:txBody>
                  <a:bodyPr vert="horz" lIns="68580" tIns="34290" rIns="68580" bIns="34290" rtlCol="0" anchor="ctr">
                    <a:noAutofit/>
                  </a:bodyPr>
                  <a:lstStyle>
                    <a:lvl1pPr marL="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/>
                      <a:buNone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indent="0" algn="ctr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/>
                      <a:buNone/>
                      <a:defRPr sz="16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lnSpc>
                        <a:spcPct val="100000"/>
                      </a:lnSpc>
                      <a:spcBef>
                        <a:spcPts val="0"/>
                      </a:spcBef>
                    </a:pPr>
                    <a:r>
                      <a:rPr lang="en-US" b="1" dirty="0" err="1" smtClean="0">
                        <a:solidFill>
                          <a:srgbClr val="005740"/>
                        </a:solidFill>
                      </a:rPr>
                      <a:t>Comitê</a:t>
                    </a:r>
                    <a:endParaRPr lang="en-US" b="1" dirty="0" smtClean="0">
                      <a:solidFill>
                        <a:srgbClr val="005740"/>
                      </a:solidFill>
                    </a:endParaRPr>
                  </a:p>
                  <a:p>
                    <a:pPr>
                      <a:lnSpc>
                        <a:spcPct val="100000"/>
                      </a:lnSpc>
                      <a:spcBef>
                        <a:spcPts val="0"/>
                      </a:spcBef>
                    </a:pPr>
                    <a:r>
                      <a:rPr lang="en-US" b="1" dirty="0" err="1" smtClean="0">
                        <a:solidFill>
                          <a:srgbClr val="005740"/>
                        </a:solidFill>
                      </a:rPr>
                      <a:t>Cientifico</a:t>
                    </a:r>
                    <a:endParaRPr lang="pt-BR" b="1" dirty="0">
                      <a:solidFill>
                        <a:srgbClr val="005740"/>
                      </a:solidFill>
                    </a:endParaRPr>
                  </a:p>
                </p:txBody>
              </p:sp>
              <p:cxnSp>
                <p:nvCxnSpPr>
                  <p:cNvPr id="10" name="Conector Reto 9"/>
                  <p:cNvCxnSpPr/>
                  <p:nvPr/>
                </p:nvCxnSpPr>
                <p:spPr>
                  <a:xfrm>
                    <a:off x="3156458" y="1419122"/>
                    <a:ext cx="37255" cy="4282351"/>
                  </a:xfrm>
                  <a:prstGeom prst="line">
                    <a:avLst/>
                  </a:prstGeom>
                  <a:ln w="28575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" name="Conector Reto 10"/>
                  <p:cNvCxnSpPr/>
                  <p:nvPr/>
                </p:nvCxnSpPr>
                <p:spPr>
                  <a:xfrm flipV="1">
                    <a:off x="2870816" y="3043043"/>
                    <a:ext cx="307724" cy="1"/>
                  </a:xfrm>
                  <a:prstGeom prst="line">
                    <a:avLst/>
                  </a:prstGeom>
                  <a:ln w="28575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Conector Reto 11"/>
                  <p:cNvCxnSpPr/>
                  <p:nvPr/>
                </p:nvCxnSpPr>
                <p:spPr>
                  <a:xfrm flipV="1">
                    <a:off x="3178540" y="1430083"/>
                    <a:ext cx="307724" cy="1"/>
                  </a:xfrm>
                  <a:prstGeom prst="line">
                    <a:avLst/>
                  </a:prstGeom>
                  <a:ln w="28575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Conector Reto 12"/>
                  <p:cNvCxnSpPr/>
                  <p:nvPr/>
                </p:nvCxnSpPr>
                <p:spPr>
                  <a:xfrm flipV="1">
                    <a:off x="3167499" y="2131569"/>
                    <a:ext cx="307724" cy="1"/>
                  </a:xfrm>
                  <a:prstGeom prst="line">
                    <a:avLst/>
                  </a:prstGeom>
                  <a:ln w="28575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Conector Reto 13"/>
                  <p:cNvCxnSpPr/>
                  <p:nvPr/>
                </p:nvCxnSpPr>
                <p:spPr>
                  <a:xfrm flipV="1">
                    <a:off x="3182672" y="2882976"/>
                    <a:ext cx="307724" cy="1"/>
                  </a:xfrm>
                  <a:prstGeom prst="line">
                    <a:avLst/>
                  </a:prstGeom>
                  <a:ln w="28575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Conector Reto 14"/>
                  <p:cNvCxnSpPr/>
                  <p:nvPr/>
                </p:nvCxnSpPr>
                <p:spPr>
                  <a:xfrm flipV="1">
                    <a:off x="3186818" y="3586957"/>
                    <a:ext cx="307724" cy="1"/>
                  </a:xfrm>
                  <a:prstGeom prst="line">
                    <a:avLst/>
                  </a:prstGeom>
                  <a:ln w="28575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Conector Reto 15"/>
                  <p:cNvCxnSpPr/>
                  <p:nvPr/>
                </p:nvCxnSpPr>
                <p:spPr>
                  <a:xfrm flipV="1">
                    <a:off x="3186818" y="5018671"/>
                    <a:ext cx="307724" cy="1"/>
                  </a:xfrm>
                  <a:prstGeom prst="line">
                    <a:avLst/>
                  </a:prstGeom>
                  <a:ln w="28575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Conector Reto 16"/>
                  <p:cNvCxnSpPr/>
                  <p:nvPr/>
                </p:nvCxnSpPr>
                <p:spPr>
                  <a:xfrm flipV="1">
                    <a:off x="3186818" y="4335868"/>
                    <a:ext cx="307724" cy="1"/>
                  </a:xfrm>
                  <a:prstGeom prst="line">
                    <a:avLst/>
                  </a:prstGeom>
                  <a:ln w="28575">
                    <a:solidFill>
                      <a:srgbClr val="00206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2" name="Conector Reto 21"/>
                <p:cNvCxnSpPr/>
                <p:nvPr/>
              </p:nvCxnSpPr>
              <p:spPr>
                <a:xfrm flipV="1">
                  <a:off x="3025683" y="5701473"/>
                  <a:ext cx="307724" cy="1"/>
                </a:xfrm>
                <a:prstGeom prst="line">
                  <a:avLst/>
                </a:prstGeom>
                <a:ln w="28575"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Subtítulo 2"/>
              <p:cNvSpPr txBox="1">
                <a:spLocks/>
              </p:cNvSpPr>
              <p:nvPr/>
            </p:nvSpPr>
            <p:spPr>
              <a:xfrm>
                <a:off x="3706182" y="5413801"/>
                <a:ext cx="2348999" cy="469033"/>
              </a:xfrm>
              <a:prstGeom prst="rect">
                <a:avLst/>
              </a:prstGeom>
              <a:ln w="28575">
                <a:solidFill>
                  <a:srgbClr val="002060"/>
                </a:solidFill>
              </a:ln>
            </p:spPr>
            <p:txBody>
              <a:bodyPr vert="horz" lIns="68580" tIns="34290" rIns="68580" bIns="3429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0"/>
                  </a:spcBef>
                </a:pPr>
                <a:r>
                  <a:rPr lang="pt-BR" sz="1800" b="1" dirty="0">
                    <a:solidFill>
                      <a:srgbClr val="005740"/>
                    </a:solidFill>
                  </a:rPr>
                  <a:t>Coordenador </a:t>
                </a:r>
                <a:r>
                  <a:rPr lang="pt-BR" sz="1800" b="1" dirty="0" smtClean="0">
                    <a:solidFill>
                      <a:srgbClr val="005740"/>
                    </a:solidFill>
                  </a:rPr>
                  <a:t>Pilar 4</a:t>
                </a:r>
                <a:endParaRPr lang="pt-BR" sz="900" b="1" dirty="0">
                  <a:solidFill>
                    <a:srgbClr val="006600"/>
                  </a:solidFill>
                </a:endParaRPr>
              </a:p>
            </p:txBody>
          </p:sp>
        </p:grpSp>
      </p:grpSp>
      <p:grpSp>
        <p:nvGrpSpPr>
          <p:cNvPr id="33" name="Grupo 32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grpSp>
          <p:nvGrpSpPr>
            <p:cNvPr id="34" name="Grupo 33"/>
            <p:cNvGrpSpPr/>
            <p:nvPr/>
          </p:nvGrpSpPr>
          <p:grpSpPr>
            <a:xfrm>
              <a:off x="0" y="5882834"/>
              <a:ext cx="9144000" cy="975166"/>
              <a:chOff x="0" y="5882834"/>
              <a:chExt cx="9144000" cy="975166"/>
            </a:xfrm>
          </p:grpSpPr>
          <p:pic>
            <p:nvPicPr>
              <p:cNvPr id="36" name="Picture 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6127" y="5882834"/>
                <a:ext cx="2160497" cy="975166"/>
              </a:xfrm>
              <a:prstGeom prst="rect">
                <a:avLst/>
              </a:prstGeom>
            </p:spPr>
          </p:pic>
          <p:cxnSp>
            <p:nvCxnSpPr>
              <p:cNvPr id="37" name="Conector reto 5"/>
              <p:cNvCxnSpPr/>
              <p:nvPr/>
            </p:nvCxnSpPr>
            <p:spPr>
              <a:xfrm>
                <a:off x="0" y="5949280"/>
                <a:ext cx="9144000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5" name="Picture 2" descr="USP Logotip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" name="TextBox 8"/>
          <p:cNvSpPr txBox="1"/>
          <p:nvPr/>
        </p:nvSpPr>
        <p:spPr>
          <a:xfrm>
            <a:off x="5707119" y="397910"/>
            <a:ext cx="349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dirty="0" err="1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Governan</a:t>
            </a:r>
            <a:r>
              <a:rPr lang="en-US" sz="3600" b="1" i="1" dirty="0" err="1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ça</a:t>
            </a:r>
            <a:endParaRPr lang="fr-FR" sz="3600" b="1" i="1" dirty="0">
              <a:ln w="12700">
                <a:solidFill>
                  <a:srgbClr val="005740"/>
                </a:solidFill>
                <a:prstDash val="solid"/>
              </a:ln>
              <a:solidFill>
                <a:srgbClr val="00574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138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o 16"/>
          <p:cNvGrpSpPr/>
          <p:nvPr/>
        </p:nvGrpSpPr>
        <p:grpSpPr>
          <a:xfrm>
            <a:off x="1403648" y="1737197"/>
            <a:ext cx="6336704" cy="3993913"/>
            <a:chOff x="-122198" y="2216993"/>
            <a:chExt cx="4700721" cy="3390382"/>
          </a:xfrm>
        </p:grpSpPr>
        <p:grpSp>
          <p:nvGrpSpPr>
            <p:cNvPr id="18" name="Grupo 17"/>
            <p:cNvGrpSpPr/>
            <p:nvPr/>
          </p:nvGrpSpPr>
          <p:grpSpPr>
            <a:xfrm>
              <a:off x="-122198" y="2216993"/>
              <a:ext cx="4110608" cy="2822482"/>
              <a:chOff x="1137477" y="2337948"/>
              <a:chExt cx="6330123" cy="2667000"/>
            </a:xfrm>
          </p:grpSpPr>
          <p:sp>
            <p:nvSpPr>
              <p:cNvPr id="22" name="Line 4"/>
              <p:cNvSpPr>
                <a:spLocks noChangeShapeType="1"/>
              </p:cNvSpPr>
              <p:nvPr/>
            </p:nvSpPr>
            <p:spPr bwMode="auto">
              <a:xfrm>
                <a:off x="1905000" y="2337948"/>
                <a:ext cx="0" cy="2667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5740"/>
                  </a:solidFill>
                </a:endParaRPr>
              </a:p>
            </p:txBody>
          </p:sp>
          <p:sp>
            <p:nvSpPr>
              <p:cNvPr id="23" name="Line 5"/>
              <p:cNvSpPr>
                <a:spLocks noChangeShapeType="1"/>
              </p:cNvSpPr>
              <p:nvPr/>
            </p:nvSpPr>
            <p:spPr bwMode="auto">
              <a:xfrm>
                <a:off x="1905000" y="5004948"/>
                <a:ext cx="5486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5740"/>
                  </a:solidFill>
                </a:endParaRPr>
              </a:p>
            </p:txBody>
          </p:sp>
          <p:grpSp>
            <p:nvGrpSpPr>
              <p:cNvPr id="24" name="Grupo 23"/>
              <p:cNvGrpSpPr/>
              <p:nvPr/>
            </p:nvGrpSpPr>
            <p:grpSpPr>
              <a:xfrm>
                <a:off x="1137477" y="2366519"/>
                <a:ext cx="6330123" cy="2179368"/>
                <a:chOff x="1137477" y="2366519"/>
                <a:chExt cx="6330123" cy="2179368"/>
              </a:xfrm>
            </p:grpSpPr>
            <p:sp>
              <p:nvSpPr>
                <p:cNvPr id="25" name="Line 6"/>
                <p:cNvSpPr>
                  <a:spLocks noChangeShapeType="1"/>
                </p:cNvSpPr>
                <p:nvPr/>
              </p:nvSpPr>
              <p:spPr bwMode="auto">
                <a:xfrm>
                  <a:off x="1904999" y="2871348"/>
                  <a:ext cx="5562601" cy="0"/>
                </a:xfrm>
                <a:prstGeom prst="line">
                  <a:avLst/>
                </a:prstGeom>
                <a:noFill/>
                <a:ln w="57150">
                  <a:solidFill>
                    <a:schemeClr val="accent3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26" name="Line 7"/>
                <p:cNvSpPr>
                  <a:spLocks noChangeShapeType="1"/>
                </p:cNvSpPr>
                <p:nvPr/>
              </p:nvSpPr>
              <p:spPr bwMode="auto">
                <a:xfrm>
                  <a:off x="1904999" y="2366519"/>
                  <a:ext cx="2362200" cy="91440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27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4377112" y="3219948"/>
                  <a:ext cx="2972610" cy="60970"/>
                </a:xfrm>
                <a:prstGeom prst="line">
                  <a:avLst/>
                </a:prstGeom>
                <a:noFill/>
                <a:ln w="57150">
                  <a:solidFill>
                    <a:srgbClr val="002060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28" name="Rectangle 9"/>
                <p:cNvSpPr>
                  <a:spLocks noChangeArrowheads="1"/>
                </p:cNvSpPr>
                <p:nvPr/>
              </p:nvSpPr>
              <p:spPr bwMode="auto">
                <a:xfrm>
                  <a:off x="5714999" y="2485585"/>
                  <a:ext cx="1459810" cy="5381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hlink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9" tIns="45714" rIns="91429" bIns="45714"/>
                <a:lstStyle>
                  <a:lvl1pPr marL="342900" indent="-342900" eaLnBrk="0" hangingPunct="0">
                    <a:spcAft>
                      <a:spcPct val="20000"/>
                    </a:spcAft>
                    <a:buClr>
                      <a:schemeClr val="hlink"/>
                    </a:buClr>
                    <a:buSzPct val="75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Aft>
                      <a:spcPct val="20000"/>
                    </a:spcAft>
                    <a:buClr>
                      <a:srgbClr val="80BA64"/>
                    </a:buClr>
                    <a:buSzPct val="75000"/>
                    <a:buFont typeface="Wingdings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Aft>
                      <a:spcPct val="20000"/>
                    </a:spcAft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Aft>
                      <a:spcPct val="2000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GB" altLang="en-US" b="1" dirty="0">
                      <a:solidFill>
                        <a:srgbClr val="005740"/>
                      </a:solidFill>
                    </a:rPr>
                    <a:t>FSO</a:t>
                  </a:r>
                </a:p>
              </p:txBody>
            </p:sp>
            <p:sp>
              <p:nvSpPr>
                <p:cNvPr id="29" name="Rectangle 10"/>
                <p:cNvSpPr>
                  <a:spLocks noChangeArrowheads="1"/>
                </p:cNvSpPr>
                <p:nvPr/>
              </p:nvSpPr>
              <p:spPr bwMode="auto">
                <a:xfrm>
                  <a:off x="2386503" y="4007725"/>
                  <a:ext cx="838200" cy="5381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9" tIns="45714" rIns="91429" bIns="45714"/>
                <a:lstStyle>
                  <a:lvl1pPr marL="342900" indent="-342900" eaLnBrk="0" hangingPunct="0">
                    <a:spcAft>
                      <a:spcPct val="20000"/>
                    </a:spcAft>
                    <a:buClr>
                      <a:schemeClr val="hlink"/>
                    </a:buClr>
                    <a:buSzPct val="75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Aft>
                      <a:spcPct val="20000"/>
                    </a:spcAft>
                    <a:buClr>
                      <a:srgbClr val="80BA64"/>
                    </a:buClr>
                    <a:buSzPct val="75000"/>
                    <a:buFont typeface="Wingdings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Aft>
                      <a:spcPct val="20000"/>
                    </a:spcAft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Aft>
                      <a:spcPct val="2000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GB" altLang="en-US" b="1" dirty="0">
                      <a:solidFill>
                        <a:srgbClr val="005740"/>
                      </a:solidFill>
                      <a:sym typeface="Symbol" pitchFamily="18" charset="2"/>
                    </a:rPr>
                    <a:t></a:t>
                  </a:r>
                  <a:r>
                    <a:rPr lang="en-GB" altLang="en-US" b="1" dirty="0">
                      <a:solidFill>
                        <a:srgbClr val="005740"/>
                      </a:solidFill>
                    </a:rPr>
                    <a:t>R</a:t>
                  </a:r>
                </a:p>
              </p:txBody>
            </p:sp>
            <p:sp>
              <p:nvSpPr>
                <p:cNvPr id="30" name="Rectangle 11"/>
                <p:cNvSpPr>
                  <a:spLocks noChangeArrowheads="1"/>
                </p:cNvSpPr>
                <p:nvPr/>
              </p:nvSpPr>
              <p:spPr bwMode="auto">
                <a:xfrm>
                  <a:off x="1137477" y="3335064"/>
                  <a:ext cx="838200" cy="685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9" tIns="45714" rIns="91429" bIns="45714"/>
                <a:lstStyle>
                  <a:lvl1pPr marL="342900" indent="-342900" eaLnBrk="0" hangingPunct="0">
                    <a:spcAft>
                      <a:spcPct val="20000"/>
                    </a:spcAft>
                    <a:buClr>
                      <a:schemeClr val="hlink"/>
                    </a:buClr>
                    <a:buSzPct val="75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Aft>
                      <a:spcPct val="20000"/>
                    </a:spcAft>
                    <a:buClr>
                      <a:srgbClr val="80BA64"/>
                    </a:buClr>
                    <a:buSzPct val="75000"/>
                    <a:buFont typeface="Wingdings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Aft>
                      <a:spcPct val="20000"/>
                    </a:spcAft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Aft>
                      <a:spcPct val="2000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GB" altLang="en-US" b="1" i="1" dirty="0" err="1">
                      <a:solidFill>
                        <a:srgbClr val="005740"/>
                      </a:solidFill>
                    </a:rPr>
                    <a:t>H</a:t>
                  </a:r>
                  <a:r>
                    <a:rPr lang="en-GB" altLang="en-US" b="1" i="1" baseline="-25000" dirty="0" err="1">
                      <a:solidFill>
                        <a:srgbClr val="005740"/>
                      </a:solidFill>
                    </a:rPr>
                    <a:t>o</a:t>
                  </a:r>
                  <a:endParaRPr lang="en-GB" altLang="en-US" b="1" i="1" dirty="0">
                    <a:solidFill>
                      <a:srgbClr val="005740"/>
                    </a:solidFill>
                  </a:endParaRPr>
                </a:p>
              </p:txBody>
            </p:sp>
          </p:grpSp>
        </p:grpSp>
        <p:grpSp>
          <p:nvGrpSpPr>
            <p:cNvPr id="19" name="Grupo 18"/>
            <p:cNvGrpSpPr/>
            <p:nvPr/>
          </p:nvGrpSpPr>
          <p:grpSpPr>
            <a:xfrm>
              <a:off x="1981532" y="5037838"/>
              <a:ext cx="2596991" cy="569537"/>
              <a:chOff x="1981532" y="5037838"/>
              <a:chExt cx="2596991" cy="569537"/>
            </a:xfrm>
          </p:grpSpPr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1981532" y="5037838"/>
                <a:ext cx="2596991" cy="569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00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9" tIns="45714" rIns="91429" bIns="45714"/>
              <a:lstStyle>
                <a:lvl1pPr marL="342900" indent="-342900" eaLnBrk="0" hangingPunct="0">
                  <a:spcAft>
                    <a:spcPct val="20000"/>
                  </a:spcAft>
                  <a:buClr>
                    <a:schemeClr val="hlink"/>
                  </a:buClr>
                  <a:buSzPct val="75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Aft>
                    <a:spcPct val="20000"/>
                  </a:spcAft>
                  <a:buClr>
                    <a:srgbClr val="80BA64"/>
                  </a:buClr>
                  <a:buSzPct val="75000"/>
                  <a:buFont typeface="Wingdings" pitchFamily="2" charset="2"/>
                  <a:buChar char="l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Aft>
                    <a:spcPct val="20000"/>
                  </a:spcAft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Aft>
                    <a:spcPct val="20000"/>
                  </a:spcAft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9pPr>
              </a:lstStyle>
              <a:p>
                <a:pPr algn="ctr">
                  <a:buFont typeface="Wingdings" pitchFamily="2" charset="2"/>
                  <a:buNone/>
                </a:pPr>
                <a:r>
                  <a:rPr lang="en-GB" altLang="en-US" sz="1800" b="1" dirty="0" err="1" smtClean="0">
                    <a:solidFill>
                      <a:srgbClr val="005740"/>
                    </a:solidFill>
                    <a:latin typeface="+mn-lt"/>
                  </a:rPr>
                  <a:t>Cadeia</a:t>
                </a:r>
                <a:r>
                  <a:rPr lang="en-GB" altLang="en-US" sz="1800" b="1" dirty="0" smtClean="0">
                    <a:solidFill>
                      <a:srgbClr val="005740"/>
                    </a:solidFill>
                    <a:latin typeface="+mn-lt"/>
                  </a:rPr>
                  <a:t> do </a:t>
                </a:r>
                <a:r>
                  <a:rPr lang="en-GB" altLang="en-US" sz="1800" b="1" dirty="0" err="1" smtClean="0">
                    <a:solidFill>
                      <a:srgbClr val="005740"/>
                    </a:solidFill>
                    <a:latin typeface="+mn-lt"/>
                  </a:rPr>
                  <a:t>alimento</a:t>
                </a:r>
                <a:r>
                  <a:rPr lang="en-GB" altLang="en-US" sz="1800" b="1" dirty="0" smtClean="0">
                    <a:solidFill>
                      <a:srgbClr val="005740"/>
                    </a:solidFill>
                    <a:latin typeface="+mn-lt"/>
                  </a:rPr>
                  <a:t> at</a:t>
                </a:r>
                <a:r>
                  <a:rPr lang="en-US" altLang="en-US" sz="1800" b="1" dirty="0" err="1" smtClean="0">
                    <a:solidFill>
                      <a:srgbClr val="005740"/>
                    </a:solidFill>
                    <a:latin typeface="+mn-lt"/>
                  </a:rPr>
                  <a:t>é</a:t>
                </a:r>
                <a:r>
                  <a:rPr lang="en-US" altLang="en-US" sz="1800" b="1" dirty="0" smtClean="0">
                    <a:solidFill>
                      <a:srgbClr val="005740"/>
                    </a:solidFill>
                    <a:latin typeface="+mn-lt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5740"/>
                    </a:solidFill>
                    <a:latin typeface="+mn-lt"/>
                  </a:rPr>
                  <a:t>consumo</a:t>
                </a:r>
                <a:endParaRPr lang="en-GB" altLang="en-US" sz="1800" b="1" dirty="0">
                  <a:solidFill>
                    <a:srgbClr val="005740"/>
                  </a:solidFill>
                  <a:latin typeface="+mn-lt"/>
                </a:endParaRPr>
              </a:p>
            </p:txBody>
          </p:sp>
          <p:cxnSp>
            <p:nvCxnSpPr>
              <p:cNvPr id="21" name="Conector de seta reta 20"/>
              <p:cNvCxnSpPr/>
              <p:nvPr/>
            </p:nvCxnSpPr>
            <p:spPr>
              <a:xfrm>
                <a:off x="3119775" y="5408399"/>
                <a:ext cx="79208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5285544" y="3832879"/>
            <a:ext cx="2310792" cy="56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 eaLnBrk="0" hangingPunct="0">
              <a:spcAft>
                <a:spcPct val="20000"/>
              </a:spcAft>
              <a:buClr>
                <a:schemeClr val="hlink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80BA64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ct val="2000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ct val="20000"/>
              </a:spcAft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sym typeface="Symbol" pitchFamily="18" charset="2"/>
              </a:rPr>
              <a:t>I =</a:t>
            </a: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sym typeface="Symbol" pitchFamily="18" charset="2"/>
              </a:rPr>
              <a:t>G</a:t>
            </a: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</a:rPr>
              <a:t> + </a:t>
            </a: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sym typeface="Symbol" pitchFamily="18" charset="2"/>
              </a:rPr>
              <a:t></a:t>
            </a: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</a:rPr>
              <a:t>C</a:t>
            </a:r>
          </a:p>
        </p:txBody>
      </p:sp>
      <p:grpSp>
        <p:nvGrpSpPr>
          <p:cNvPr id="31" name="Grupo 30"/>
          <p:cNvGrpSpPr/>
          <p:nvPr/>
        </p:nvGrpSpPr>
        <p:grpSpPr>
          <a:xfrm>
            <a:off x="7082003" y="363585"/>
            <a:ext cx="1362403" cy="1945743"/>
            <a:chOff x="7128839" y="1675817"/>
            <a:chExt cx="1362403" cy="1945743"/>
          </a:xfrm>
        </p:grpSpPr>
        <p:sp>
          <p:nvSpPr>
            <p:cNvPr id="34" name="Rectangle 4"/>
            <p:cNvSpPr>
              <a:spLocks noChangeArrowheads="1"/>
            </p:cNvSpPr>
            <p:nvPr/>
          </p:nvSpPr>
          <p:spPr bwMode="auto">
            <a:xfrm>
              <a:off x="7159602" y="2962748"/>
              <a:ext cx="1331640" cy="65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>
                  <a:schemeClr val="folHlink"/>
                </a:buClr>
                <a:buSzPct val="75000"/>
                <a:buFont typeface="Monotype Sorts" pitchFamily="2" charset="2"/>
                <a:buNone/>
              </a:pPr>
              <a:r>
                <a:rPr kumimoji="1" lang="es-ES_tradnl" altLang="en-US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ICMSF</a:t>
              </a:r>
              <a:r>
                <a:rPr kumimoji="1" lang="en-GB" altLang="en-US" sz="24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	</a:t>
              </a:r>
              <a:endParaRPr kumimoji="1" lang="it-IT" alt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pic>
          <p:nvPicPr>
            <p:cNvPr id="35" name="Picture 13" descr="new ICMSF logo Oct_200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839" y="1675817"/>
              <a:ext cx="1362403" cy="126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Text Box 61"/>
          <p:cNvSpPr txBox="1">
            <a:spLocks noChangeArrowheads="1"/>
          </p:cNvSpPr>
          <p:nvPr/>
        </p:nvSpPr>
        <p:spPr bwMode="auto">
          <a:xfrm>
            <a:off x="1182608" y="827692"/>
            <a:ext cx="6274055" cy="646331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 b="1" i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3200" b="1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3600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CONCEITO FSO </a:t>
            </a:r>
          </a:p>
        </p:txBody>
      </p:sp>
    </p:spTree>
    <p:extLst>
      <p:ext uri="{BB962C8B-B14F-4D97-AF65-F5344CB8AC3E}">
        <p14:creationId xmlns:p14="http://schemas.microsoft.com/office/powerpoint/2010/main" val="85002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o 16"/>
          <p:cNvGrpSpPr/>
          <p:nvPr/>
        </p:nvGrpSpPr>
        <p:grpSpPr>
          <a:xfrm>
            <a:off x="1403648" y="1737197"/>
            <a:ext cx="6336704" cy="3993913"/>
            <a:chOff x="-122198" y="2216993"/>
            <a:chExt cx="4700721" cy="3390382"/>
          </a:xfrm>
        </p:grpSpPr>
        <p:grpSp>
          <p:nvGrpSpPr>
            <p:cNvPr id="18" name="Grupo 17"/>
            <p:cNvGrpSpPr/>
            <p:nvPr/>
          </p:nvGrpSpPr>
          <p:grpSpPr>
            <a:xfrm>
              <a:off x="-122198" y="2216993"/>
              <a:ext cx="4110608" cy="2822482"/>
              <a:chOff x="1137477" y="2337948"/>
              <a:chExt cx="6330123" cy="2667000"/>
            </a:xfrm>
          </p:grpSpPr>
          <p:sp>
            <p:nvSpPr>
              <p:cNvPr id="22" name="Line 4"/>
              <p:cNvSpPr>
                <a:spLocks noChangeShapeType="1"/>
              </p:cNvSpPr>
              <p:nvPr/>
            </p:nvSpPr>
            <p:spPr bwMode="auto">
              <a:xfrm>
                <a:off x="1905000" y="2337948"/>
                <a:ext cx="0" cy="2667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5740"/>
                  </a:solidFill>
                </a:endParaRPr>
              </a:p>
            </p:txBody>
          </p:sp>
          <p:sp>
            <p:nvSpPr>
              <p:cNvPr id="23" name="Line 5"/>
              <p:cNvSpPr>
                <a:spLocks noChangeShapeType="1"/>
              </p:cNvSpPr>
              <p:nvPr/>
            </p:nvSpPr>
            <p:spPr bwMode="auto">
              <a:xfrm>
                <a:off x="1905000" y="5004948"/>
                <a:ext cx="5486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5740"/>
                  </a:solidFill>
                </a:endParaRPr>
              </a:p>
            </p:txBody>
          </p:sp>
          <p:grpSp>
            <p:nvGrpSpPr>
              <p:cNvPr id="24" name="Grupo 23"/>
              <p:cNvGrpSpPr/>
              <p:nvPr/>
            </p:nvGrpSpPr>
            <p:grpSpPr>
              <a:xfrm>
                <a:off x="1137477" y="2366518"/>
                <a:ext cx="6330123" cy="2179369"/>
                <a:chOff x="1137477" y="2366518"/>
                <a:chExt cx="6330123" cy="2179369"/>
              </a:xfrm>
            </p:grpSpPr>
            <p:sp>
              <p:nvSpPr>
                <p:cNvPr id="25" name="Line 6"/>
                <p:cNvSpPr>
                  <a:spLocks noChangeShapeType="1"/>
                </p:cNvSpPr>
                <p:nvPr/>
              </p:nvSpPr>
              <p:spPr bwMode="auto">
                <a:xfrm>
                  <a:off x="1904999" y="2871348"/>
                  <a:ext cx="5562601" cy="0"/>
                </a:xfrm>
                <a:prstGeom prst="line">
                  <a:avLst/>
                </a:prstGeom>
                <a:noFill/>
                <a:ln w="57150">
                  <a:solidFill>
                    <a:schemeClr val="accent3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26" name="Line 7"/>
                <p:cNvSpPr>
                  <a:spLocks noChangeShapeType="1"/>
                </p:cNvSpPr>
                <p:nvPr/>
              </p:nvSpPr>
              <p:spPr bwMode="auto">
                <a:xfrm>
                  <a:off x="1905001" y="2366518"/>
                  <a:ext cx="1864793" cy="1926815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27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3777925" y="2585910"/>
                  <a:ext cx="3689674" cy="1687035"/>
                </a:xfrm>
                <a:prstGeom prst="line">
                  <a:avLst/>
                </a:prstGeom>
                <a:noFill/>
                <a:ln w="57150">
                  <a:solidFill>
                    <a:srgbClr val="0070C0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28" name="Rectangle 9"/>
                <p:cNvSpPr>
                  <a:spLocks noChangeArrowheads="1"/>
                </p:cNvSpPr>
                <p:nvPr/>
              </p:nvSpPr>
              <p:spPr bwMode="auto">
                <a:xfrm>
                  <a:off x="5714999" y="2485585"/>
                  <a:ext cx="1459810" cy="5381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hlink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9" tIns="45714" rIns="91429" bIns="45714"/>
                <a:lstStyle>
                  <a:lvl1pPr marL="342900" indent="-342900" eaLnBrk="0" hangingPunct="0">
                    <a:spcAft>
                      <a:spcPct val="20000"/>
                    </a:spcAft>
                    <a:buClr>
                      <a:schemeClr val="hlink"/>
                    </a:buClr>
                    <a:buSzPct val="75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Aft>
                      <a:spcPct val="20000"/>
                    </a:spcAft>
                    <a:buClr>
                      <a:srgbClr val="80BA64"/>
                    </a:buClr>
                    <a:buSzPct val="75000"/>
                    <a:buFont typeface="Wingdings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Aft>
                      <a:spcPct val="20000"/>
                    </a:spcAft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Aft>
                      <a:spcPct val="2000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GB" altLang="en-US" b="1" dirty="0">
                      <a:solidFill>
                        <a:srgbClr val="005740"/>
                      </a:solidFill>
                    </a:rPr>
                    <a:t>FSO</a:t>
                  </a:r>
                </a:p>
              </p:txBody>
            </p:sp>
            <p:sp>
              <p:nvSpPr>
                <p:cNvPr id="29" name="Rectangle 10"/>
                <p:cNvSpPr>
                  <a:spLocks noChangeArrowheads="1"/>
                </p:cNvSpPr>
                <p:nvPr/>
              </p:nvSpPr>
              <p:spPr bwMode="auto">
                <a:xfrm>
                  <a:off x="2386503" y="4007725"/>
                  <a:ext cx="838200" cy="5381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9" tIns="45714" rIns="91429" bIns="45714"/>
                <a:lstStyle>
                  <a:lvl1pPr marL="342900" indent="-342900" eaLnBrk="0" hangingPunct="0">
                    <a:spcAft>
                      <a:spcPct val="20000"/>
                    </a:spcAft>
                    <a:buClr>
                      <a:schemeClr val="hlink"/>
                    </a:buClr>
                    <a:buSzPct val="75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Aft>
                      <a:spcPct val="20000"/>
                    </a:spcAft>
                    <a:buClr>
                      <a:srgbClr val="80BA64"/>
                    </a:buClr>
                    <a:buSzPct val="75000"/>
                    <a:buFont typeface="Wingdings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Aft>
                      <a:spcPct val="20000"/>
                    </a:spcAft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Aft>
                      <a:spcPct val="2000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GB" altLang="en-US" b="1" dirty="0">
                      <a:solidFill>
                        <a:srgbClr val="005740"/>
                      </a:solidFill>
                      <a:sym typeface="Symbol" pitchFamily="18" charset="2"/>
                    </a:rPr>
                    <a:t></a:t>
                  </a:r>
                  <a:r>
                    <a:rPr lang="en-GB" altLang="en-US" b="1" dirty="0">
                      <a:solidFill>
                        <a:srgbClr val="005740"/>
                      </a:solidFill>
                    </a:rPr>
                    <a:t>R</a:t>
                  </a:r>
                </a:p>
              </p:txBody>
            </p:sp>
            <p:sp>
              <p:nvSpPr>
                <p:cNvPr id="30" name="Rectangle 11"/>
                <p:cNvSpPr>
                  <a:spLocks noChangeArrowheads="1"/>
                </p:cNvSpPr>
                <p:nvPr/>
              </p:nvSpPr>
              <p:spPr bwMode="auto">
                <a:xfrm>
                  <a:off x="1137477" y="3335064"/>
                  <a:ext cx="838200" cy="685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9" tIns="45714" rIns="91429" bIns="45714"/>
                <a:lstStyle>
                  <a:lvl1pPr marL="342900" indent="-342900" eaLnBrk="0" hangingPunct="0">
                    <a:spcAft>
                      <a:spcPct val="20000"/>
                    </a:spcAft>
                    <a:buClr>
                      <a:schemeClr val="hlink"/>
                    </a:buClr>
                    <a:buSzPct val="75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Aft>
                      <a:spcPct val="20000"/>
                    </a:spcAft>
                    <a:buClr>
                      <a:srgbClr val="80BA64"/>
                    </a:buClr>
                    <a:buSzPct val="75000"/>
                    <a:buFont typeface="Wingdings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Aft>
                      <a:spcPct val="20000"/>
                    </a:spcAft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Aft>
                      <a:spcPct val="2000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GB" altLang="en-US" b="1" i="1" dirty="0" err="1">
                      <a:solidFill>
                        <a:srgbClr val="005740"/>
                      </a:solidFill>
                    </a:rPr>
                    <a:t>H</a:t>
                  </a:r>
                  <a:r>
                    <a:rPr lang="en-GB" altLang="en-US" b="1" i="1" baseline="-25000" dirty="0" err="1">
                      <a:solidFill>
                        <a:srgbClr val="005740"/>
                      </a:solidFill>
                    </a:rPr>
                    <a:t>o</a:t>
                  </a:r>
                  <a:endParaRPr lang="en-GB" altLang="en-US" b="1" i="1" dirty="0">
                    <a:solidFill>
                      <a:srgbClr val="005740"/>
                    </a:solidFill>
                  </a:endParaRPr>
                </a:p>
              </p:txBody>
            </p:sp>
          </p:grpSp>
        </p:grpSp>
        <p:grpSp>
          <p:nvGrpSpPr>
            <p:cNvPr id="19" name="Grupo 18"/>
            <p:cNvGrpSpPr/>
            <p:nvPr/>
          </p:nvGrpSpPr>
          <p:grpSpPr>
            <a:xfrm>
              <a:off x="1981532" y="5037838"/>
              <a:ext cx="2596991" cy="569537"/>
              <a:chOff x="1981532" y="5037838"/>
              <a:chExt cx="2596991" cy="569537"/>
            </a:xfrm>
          </p:grpSpPr>
          <p:sp>
            <p:nvSpPr>
              <p:cNvPr id="20" name="Rectangle 9"/>
              <p:cNvSpPr>
                <a:spLocks noChangeArrowheads="1"/>
              </p:cNvSpPr>
              <p:nvPr/>
            </p:nvSpPr>
            <p:spPr bwMode="auto">
              <a:xfrm>
                <a:off x="1981532" y="5037838"/>
                <a:ext cx="2596991" cy="5695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rgbClr val="000000"/>
                        </a:gs>
                        <a:gs pos="100000">
                          <a:srgbClr val="000000"/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9" tIns="45714" rIns="91429" bIns="45714"/>
              <a:lstStyle>
                <a:lvl1pPr marL="342900" indent="-342900" eaLnBrk="0" hangingPunct="0">
                  <a:spcAft>
                    <a:spcPct val="20000"/>
                  </a:spcAft>
                  <a:buClr>
                    <a:schemeClr val="hlink"/>
                  </a:buClr>
                  <a:buSzPct val="75000"/>
                  <a:buFont typeface="Wingdings" pitchFamily="2" charset="2"/>
                  <a:buChar char="n"/>
                  <a:defRPr sz="2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Aft>
                    <a:spcPct val="20000"/>
                  </a:spcAft>
                  <a:buClr>
                    <a:srgbClr val="80BA64"/>
                  </a:buClr>
                  <a:buSzPct val="75000"/>
                  <a:buFont typeface="Wingdings" pitchFamily="2" charset="2"/>
                  <a:buChar char="l"/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Aft>
                    <a:spcPct val="20000"/>
                  </a:spcAft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Aft>
                    <a:spcPct val="20000"/>
                  </a:spcAft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b="1">
                    <a:solidFill>
                      <a:schemeClr val="tx1"/>
                    </a:solidFill>
                    <a:latin typeface="News Gothic" pitchFamily="34" charset="0"/>
                  </a:defRPr>
                </a:lvl9pPr>
              </a:lstStyle>
              <a:p>
                <a:pPr algn="ctr">
                  <a:buFont typeface="Wingdings" pitchFamily="2" charset="2"/>
                  <a:buNone/>
                </a:pPr>
                <a:r>
                  <a:rPr lang="en-GB" altLang="en-US" sz="1800" b="1" dirty="0" err="1" smtClean="0">
                    <a:solidFill>
                      <a:srgbClr val="005740"/>
                    </a:solidFill>
                    <a:latin typeface="+mn-lt"/>
                  </a:rPr>
                  <a:t>Cadeia</a:t>
                </a:r>
                <a:r>
                  <a:rPr lang="en-GB" altLang="en-US" sz="1800" b="1" dirty="0" smtClean="0">
                    <a:solidFill>
                      <a:srgbClr val="005740"/>
                    </a:solidFill>
                    <a:latin typeface="+mn-lt"/>
                  </a:rPr>
                  <a:t> do </a:t>
                </a:r>
                <a:r>
                  <a:rPr lang="en-GB" altLang="en-US" sz="1800" b="1" dirty="0" err="1" smtClean="0">
                    <a:solidFill>
                      <a:srgbClr val="005740"/>
                    </a:solidFill>
                    <a:latin typeface="+mn-lt"/>
                  </a:rPr>
                  <a:t>alimento</a:t>
                </a:r>
                <a:r>
                  <a:rPr lang="en-GB" altLang="en-US" sz="1800" b="1" dirty="0" smtClean="0">
                    <a:solidFill>
                      <a:srgbClr val="005740"/>
                    </a:solidFill>
                    <a:latin typeface="+mn-lt"/>
                  </a:rPr>
                  <a:t> at</a:t>
                </a:r>
                <a:r>
                  <a:rPr lang="en-US" altLang="en-US" sz="1800" b="1" dirty="0" err="1" smtClean="0">
                    <a:solidFill>
                      <a:srgbClr val="005740"/>
                    </a:solidFill>
                    <a:latin typeface="+mn-lt"/>
                  </a:rPr>
                  <a:t>é</a:t>
                </a:r>
                <a:r>
                  <a:rPr lang="en-US" altLang="en-US" sz="1800" b="1" dirty="0" smtClean="0">
                    <a:solidFill>
                      <a:srgbClr val="005740"/>
                    </a:solidFill>
                    <a:latin typeface="+mn-lt"/>
                  </a:rPr>
                  <a:t> </a:t>
                </a:r>
                <a:r>
                  <a:rPr lang="en-US" altLang="en-US" sz="1800" b="1" dirty="0" err="1" smtClean="0">
                    <a:solidFill>
                      <a:srgbClr val="005740"/>
                    </a:solidFill>
                    <a:latin typeface="+mn-lt"/>
                  </a:rPr>
                  <a:t>consumo</a:t>
                </a:r>
                <a:endParaRPr lang="en-GB" altLang="en-US" sz="1800" b="1" dirty="0">
                  <a:solidFill>
                    <a:srgbClr val="005740"/>
                  </a:solidFill>
                  <a:latin typeface="+mn-lt"/>
                </a:endParaRPr>
              </a:p>
            </p:txBody>
          </p:sp>
          <p:cxnSp>
            <p:nvCxnSpPr>
              <p:cNvPr id="21" name="Conector de seta reta 20"/>
              <p:cNvCxnSpPr/>
              <p:nvPr/>
            </p:nvCxnSpPr>
            <p:spPr>
              <a:xfrm>
                <a:off x="3119775" y="5408399"/>
                <a:ext cx="792088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Rectangle 12"/>
          <p:cNvSpPr>
            <a:spLocks noChangeArrowheads="1"/>
          </p:cNvSpPr>
          <p:nvPr/>
        </p:nvSpPr>
        <p:spPr bwMode="auto">
          <a:xfrm>
            <a:off x="5285544" y="3832879"/>
            <a:ext cx="2310792" cy="56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 eaLnBrk="0" hangingPunct="0">
              <a:spcAft>
                <a:spcPct val="20000"/>
              </a:spcAft>
              <a:buClr>
                <a:schemeClr val="hlink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ct val="20000"/>
              </a:spcAft>
              <a:buClr>
                <a:srgbClr val="80BA64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ct val="20000"/>
              </a:spcAft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ct val="20000"/>
              </a:spcAft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News Gothic" pitchFamily="34" charset="0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sym typeface="Symbol" pitchFamily="18" charset="2"/>
              </a:rPr>
              <a:t>I =</a:t>
            </a: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sym typeface="Symbol" pitchFamily="18" charset="2"/>
              </a:rPr>
              <a:t>G</a:t>
            </a: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</a:rPr>
              <a:t> + </a:t>
            </a: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  <a:sym typeface="Symbol" pitchFamily="18" charset="2"/>
              </a:rPr>
              <a:t></a:t>
            </a:r>
            <a:r>
              <a:rPr lang="en-GB" altLang="en-US" b="1" dirty="0">
                <a:solidFill>
                  <a:schemeClr val="accent3">
                    <a:lumMod val="50000"/>
                  </a:schemeClr>
                </a:solidFill>
              </a:rPr>
              <a:t>C</a:t>
            </a:r>
          </a:p>
        </p:txBody>
      </p:sp>
      <p:grpSp>
        <p:nvGrpSpPr>
          <p:cNvPr id="31" name="Grupo 30"/>
          <p:cNvGrpSpPr/>
          <p:nvPr/>
        </p:nvGrpSpPr>
        <p:grpSpPr>
          <a:xfrm>
            <a:off x="7082003" y="363585"/>
            <a:ext cx="1362403" cy="1945743"/>
            <a:chOff x="7128839" y="1675817"/>
            <a:chExt cx="1362403" cy="1945743"/>
          </a:xfrm>
        </p:grpSpPr>
        <p:sp>
          <p:nvSpPr>
            <p:cNvPr id="34" name="Rectangle 4"/>
            <p:cNvSpPr>
              <a:spLocks noChangeArrowheads="1"/>
            </p:cNvSpPr>
            <p:nvPr/>
          </p:nvSpPr>
          <p:spPr bwMode="auto">
            <a:xfrm>
              <a:off x="7159602" y="2962748"/>
              <a:ext cx="1331640" cy="658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buClr>
                  <a:schemeClr val="folHlink"/>
                </a:buClr>
                <a:buSzPct val="75000"/>
                <a:buFont typeface="Monotype Sorts" pitchFamily="2" charset="2"/>
                <a:buNone/>
              </a:pPr>
              <a:r>
                <a:rPr kumimoji="1" lang="es-ES_tradnl" altLang="en-US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ICMSF</a:t>
              </a:r>
              <a:r>
                <a:rPr kumimoji="1" lang="en-GB" altLang="en-US" sz="2400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	</a:t>
              </a:r>
              <a:endParaRPr kumimoji="1" lang="it-IT" altLang="en-US" sz="2400" dirty="0">
                <a:solidFill>
                  <a:schemeClr val="accent3">
                    <a:lumMod val="50000"/>
                  </a:schemeClr>
                </a:solidFill>
                <a:latin typeface="+mn-lt"/>
              </a:endParaRPr>
            </a:p>
          </p:txBody>
        </p:sp>
        <p:pic>
          <p:nvPicPr>
            <p:cNvPr id="35" name="Picture 13" descr="new ICMSF logo Oct_200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8839" y="1675817"/>
              <a:ext cx="1362403" cy="1262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6" name="Text Box 61"/>
          <p:cNvSpPr txBox="1">
            <a:spLocks noChangeArrowheads="1"/>
          </p:cNvSpPr>
          <p:nvPr/>
        </p:nvSpPr>
        <p:spPr bwMode="auto">
          <a:xfrm>
            <a:off x="1182608" y="827692"/>
            <a:ext cx="6274055" cy="646331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 b="1" i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3200" b="1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3600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CONCEITO FSO </a:t>
            </a:r>
          </a:p>
        </p:txBody>
      </p:sp>
    </p:spTree>
    <p:extLst>
      <p:ext uri="{BB962C8B-B14F-4D97-AF65-F5344CB8AC3E}">
        <p14:creationId xmlns:p14="http://schemas.microsoft.com/office/powerpoint/2010/main" val="91705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127" y="5882834"/>
            <a:ext cx="2160497" cy="975166"/>
          </a:xfrm>
          <a:prstGeom prst="rect">
            <a:avLst/>
          </a:prstGeom>
        </p:spPr>
      </p:pic>
      <p:cxnSp>
        <p:nvCxnSpPr>
          <p:cNvPr id="6" name="Conector reto 5"/>
          <p:cNvCxnSpPr/>
          <p:nvPr/>
        </p:nvCxnSpPr>
        <p:spPr>
          <a:xfrm>
            <a:off x="0" y="5949280"/>
            <a:ext cx="914400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USP Logoti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1" y="6165304"/>
            <a:ext cx="1143315" cy="48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upo 31"/>
          <p:cNvGrpSpPr/>
          <p:nvPr/>
        </p:nvGrpSpPr>
        <p:grpSpPr>
          <a:xfrm>
            <a:off x="349135" y="465296"/>
            <a:ext cx="2710697" cy="1986780"/>
            <a:chOff x="376210" y="2216993"/>
            <a:chExt cx="3669108" cy="2961299"/>
          </a:xfrm>
        </p:grpSpPr>
        <p:grpSp>
          <p:nvGrpSpPr>
            <p:cNvPr id="37" name="Grupo 36"/>
            <p:cNvGrpSpPr/>
            <p:nvPr/>
          </p:nvGrpSpPr>
          <p:grpSpPr>
            <a:xfrm>
              <a:off x="376210" y="2216993"/>
              <a:ext cx="3669108" cy="2822482"/>
              <a:chOff x="1905000" y="2337948"/>
              <a:chExt cx="5650235" cy="2667000"/>
            </a:xfrm>
          </p:grpSpPr>
          <p:sp>
            <p:nvSpPr>
              <p:cNvPr id="41" name="Line 4"/>
              <p:cNvSpPr>
                <a:spLocks noChangeShapeType="1"/>
              </p:cNvSpPr>
              <p:nvPr/>
            </p:nvSpPr>
            <p:spPr bwMode="auto">
              <a:xfrm>
                <a:off x="1905000" y="2337948"/>
                <a:ext cx="0" cy="2667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5740"/>
                  </a:solidFill>
                </a:endParaRPr>
              </a:p>
            </p:txBody>
          </p:sp>
          <p:sp>
            <p:nvSpPr>
              <p:cNvPr id="42" name="Line 5"/>
              <p:cNvSpPr>
                <a:spLocks noChangeShapeType="1"/>
              </p:cNvSpPr>
              <p:nvPr/>
            </p:nvSpPr>
            <p:spPr bwMode="auto">
              <a:xfrm>
                <a:off x="1905000" y="5004948"/>
                <a:ext cx="5486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5740"/>
                  </a:solidFill>
                </a:endParaRPr>
              </a:p>
            </p:txBody>
          </p:sp>
          <p:grpSp>
            <p:nvGrpSpPr>
              <p:cNvPr id="43" name="Grupo 42"/>
              <p:cNvGrpSpPr/>
              <p:nvPr/>
            </p:nvGrpSpPr>
            <p:grpSpPr>
              <a:xfrm>
                <a:off x="1990978" y="2337948"/>
                <a:ext cx="5564257" cy="1001214"/>
                <a:chOff x="1990978" y="2337948"/>
                <a:chExt cx="5564257" cy="1001214"/>
              </a:xfrm>
            </p:grpSpPr>
            <p:sp>
              <p:nvSpPr>
                <p:cNvPr id="44" name="Line 6"/>
                <p:cNvSpPr>
                  <a:spLocks noChangeShapeType="1"/>
                </p:cNvSpPr>
                <p:nvPr/>
              </p:nvSpPr>
              <p:spPr bwMode="auto">
                <a:xfrm>
                  <a:off x="1990978" y="2881962"/>
                  <a:ext cx="5562600" cy="0"/>
                </a:xfrm>
                <a:prstGeom prst="line">
                  <a:avLst/>
                </a:prstGeom>
                <a:noFill/>
                <a:ln w="57150">
                  <a:solidFill>
                    <a:schemeClr val="accent3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45" name="Line 7"/>
                <p:cNvSpPr>
                  <a:spLocks noChangeShapeType="1"/>
                </p:cNvSpPr>
                <p:nvPr/>
              </p:nvSpPr>
              <p:spPr bwMode="auto">
                <a:xfrm>
                  <a:off x="1990978" y="2424762"/>
                  <a:ext cx="2362199" cy="91440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46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4353175" y="3317933"/>
                  <a:ext cx="3038224" cy="1"/>
                </a:xfrm>
                <a:prstGeom prst="line">
                  <a:avLst/>
                </a:prstGeom>
                <a:noFill/>
                <a:ln w="57150">
                  <a:solidFill>
                    <a:srgbClr val="002060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47" name="Rectangle 9"/>
                <p:cNvSpPr>
                  <a:spLocks noChangeArrowheads="1"/>
                </p:cNvSpPr>
                <p:nvPr/>
              </p:nvSpPr>
              <p:spPr bwMode="auto">
                <a:xfrm>
                  <a:off x="5430103" y="2337948"/>
                  <a:ext cx="2125132" cy="6045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hlink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9" tIns="45714" rIns="91429" bIns="45714"/>
                <a:lstStyle>
                  <a:lvl1pPr marL="342900" indent="-342900" eaLnBrk="0" hangingPunct="0">
                    <a:spcAft>
                      <a:spcPct val="20000"/>
                    </a:spcAft>
                    <a:buClr>
                      <a:schemeClr val="hlink"/>
                    </a:buClr>
                    <a:buSzPct val="75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Aft>
                      <a:spcPct val="20000"/>
                    </a:spcAft>
                    <a:buClr>
                      <a:srgbClr val="80BA64"/>
                    </a:buClr>
                    <a:buSzPct val="75000"/>
                    <a:buFont typeface="Wingdings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Aft>
                      <a:spcPct val="20000"/>
                    </a:spcAft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Aft>
                      <a:spcPct val="2000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GB" altLang="en-US" sz="2000" b="1" dirty="0">
                      <a:solidFill>
                        <a:srgbClr val="005740"/>
                      </a:solidFill>
                    </a:rPr>
                    <a:t>FSO</a:t>
                  </a:r>
                </a:p>
              </p:txBody>
            </p:sp>
          </p:grpSp>
        </p:grpSp>
        <p:cxnSp>
          <p:nvCxnSpPr>
            <p:cNvPr id="40" name="Conector de seta reta 20"/>
            <p:cNvCxnSpPr/>
            <p:nvPr/>
          </p:nvCxnSpPr>
          <p:spPr>
            <a:xfrm>
              <a:off x="3097357" y="5178292"/>
              <a:ext cx="7920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upo 79"/>
          <p:cNvGrpSpPr/>
          <p:nvPr/>
        </p:nvGrpSpPr>
        <p:grpSpPr>
          <a:xfrm>
            <a:off x="3394853" y="526936"/>
            <a:ext cx="2710697" cy="1986780"/>
            <a:chOff x="376210" y="2216993"/>
            <a:chExt cx="3669108" cy="2961299"/>
          </a:xfrm>
        </p:grpSpPr>
        <p:grpSp>
          <p:nvGrpSpPr>
            <p:cNvPr id="81" name="Grupo 80"/>
            <p:cNvGrpSpPr/>
            <p:nvPr/>
          </p:nvGrpSpPr>
          <p:grpSpPr>
            <a:xfrm>
              <a:off x="376210" y="2216993"/>
              <a:ext cx="3669108" cy="2822482"/>
              <a:chOff x="1905000" y="2337948"/>
              <a:chExt cx="5650235" cy="2667000"/>
            </a:xfrm>
          </p:grpSpPr>
          <p:sp>
            <p:nvSpPr>
              <p:cNvPr id="83" name="Line 4"/>
              <p:cNvSpPr>
                <a:spLocks noChangeShapeType="1"/>
              </p:cNvSpPr>
              <p:nvPr/>
            </p:nvSpPr>
            <p:spPr bwMode="auto">
              <a:xfrm>
                <a:off x="1905000" y="2337948"/>
                <a:ext cx="0" cy="2667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5740"/>
                  </a:solidFill>
                </a:endParaRPr>
              </a:p>
            </p:txBody>
          </p:sp>
          <p:sp>
            <p:nvSpPr>
              <p:cNvPr id="84" name="Line 5"/>
              <p:cNvSpPr>
                <a:spLocks noChangeShapeType="1"/>
              </p:cNvSpPr>
              <p:nvPr/>
            </p:nvSpPr>
            <p:spPr bwMode="auto">
              <a:xfrm>
                <a:off x="1905000" y="5004948"/>
                <a:ext cx="5486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5740"/>
                  </a:solidFill>
                </a:endParaRPr>
              </a:p>
            </p:txBody>
          </p:sp>
          <p:grpSp>
            <p:nvGrpSpPr>
              <p:cNvPr id="85" name="Grupo 84"/>
              <p:cNvGrpSpPr/>
              <p:nvPr/>
            </p:nvGrpSpPr>
            <p:grpSpPr>
              <a:xfrm>
                <a:off x="1990978" y="2337948"/>
                <a:ext cx="5564257" cy="1001214"/>
                <a:chOff x="1990978" y="2337948"/>
                <a:chExt cx="5564257" cy="1001214"/>
              </a:xfrm>
            </p:grpSpPr>
            <p:sp>
              <p:nvSpPr>
                <p:cNvPr id="86" name="Line 6"/>
                <p:cNvSpPr>
                  <a:spLocks noChangeShapeType="1"/>
                </p:cNvSpPr>
                <p:nvPr/>
              </p:nvSpPr>
              <p:spPr bwMode="auto">
                <a:xfrm>
                  <a:off x="1990978" y="2881962"/>
                  <a:ext cx="5562600" cy="0"/>
                </a:xfrm>
                <a:prstGeom prst="line">
                  <a:avLst/>
                </a:prstGeom>
                <a:noFill/>
                <a:ln w="57150">
                  <a:solidFill>
                    <a:schemeClr val="accent3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87" name="Line 7"/>
                <p:cNvSpPr>
                  <a:spLocks noChangeShapeType="1"/>
                </p:cNvSpPr>
                <p:nvPr/>
              </p:nvSpPr>
              <p:spPr bwMode="auto">
                <a:xfrm>
                  <a:off x="1990978" y="2424762"/>
                  <a:ext cx="2362199" cy="91440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88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4353176" y="2442316"/>
                  <a:ext cx="2908648" cy="875618"/>
                </a:xfrm>
                <a:prstGeom prst="line">
                  <a:avLst/>
                </a:prstGeom>
                <a:noFill/>
                <a:ln w="57150">
                  <a:solidFill>
                    <a:srgbClr val="002060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89" name="Rectangle 9"/>
                <p:cNvSpPr>
                  <a:spLocks noChangeArrowheads="1"/>
                </p:cNvSpPr>
                <p:nvPr/>
              </p:nvSpPr>
              <p:spPr bwMode="auto">
                <a:xfrm>
                  <a:off x="5430103" y="2337948"/>
                  <a:ext cx="2125132" cy="6045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hlink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9" tIns="45714" rIns="91429" bIns="45714"/>
                <a:lstStyle>
                  <a:lvl1pPr marL="342900" indent="-342900" eaLnBrk="0" hangingPunct="0">
                    <a:spcAft>
                      <a:spcPct val="20000"/>
                    </a:spcAft>
                    <a:buClr>
                      <a:schemeClr val="hlink"/>
                    </a:buClr>
                    <a:buSzPct val="75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Aft>
                      <a:spcPct val="20000"/>
                    </a:spcAft>
                    <a:buClr>
                      <a:srgbClr val="80BA64"/>
                    </a:buClr>
                    <a:buSzPct val="75000"/>
                    <a:buFont typeface="Wingdings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Aft>
                      <a:spcPct val="20000"/>
                    </a:spcAft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Aft>
                      <a:spcPct val="2000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GB" altLang="en-US" sz="2000" b="1" dirty="0">
                      <a:solidFill>
                        <a:srgbClr val="005740"/>
                      </a:solidFill>
                    </a:rPr>
                    <a:t>FSO</a:t>
                  </a:r>
                </a:p>
              </p:txBody>
            </p:sp>
          </p:grpSp>
        </p:grpSp>
        <p:cxnSp>
          <p:nvCxnSpPr>
            <p:cNvPr id="82" name="Conector de seta reta 20"/>
            <p:cNvCxnSpPr/>
            <p:nvPr/>
          </p:nvCxnSpPr>
          <p:spPr>
            <a:xfrm>
              <a:off x="3097357" y="5178292"/>
              <a:ext cx="7920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upo 89"/>
          <p:cNvGrpSpPr/>
          <p:nvPr/>
        </p:nvGrpSpPr>
        <p:grpSpPr>
          <a:xfrm>
            <a:off x="6236057" y="552568"/>
            <a:ext cx="2710697" cy="1986780"/>
            <a:chOff x="376210" y="2216993"/>
            <a:chExt cx="3669108" cy="2961299"/>
          </a:xfrm>
        </p:grpSpPr>
        <p:grpSp>
          <p:nvGrpSpPr>
            <p:cNvPr id="91" name="Grupo 90"/>
            <p:cNvGrpSpPr/>
            <p:nvPr/>
          </p:nvGrpSpPr>
          <p:grpSpPr>
            <a:xfrm>
              <a:off x="376210" y="2216993"/>
              <a:ext cx="3669108" cy="2822482"/>
              <a:chOff x="1905000" y="2337948"/>
              <a:chExt cx="5650235" cy="2667000"/>
            </a:xfrm>
          </p:grpSpPr>
          <p:sp>
            <p:nvSpPr>
              <p:cNvPr id="93" name="Line 4"/>
              <p:cNvSpPr>
                <a:spLocks noChangeShapeType="1"/>
              </p:cNvSpPr>
              <p:nvPr/>
            </p:nvSpPr>
            <p:spPr bwMode="auto">
              <a:xfrm>
                <a:off x="1905000" y="2337948"/>
                <a:ext cx="0" cy="2667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5740"/>
                  </a:solidFill>
                </a:endParaRPr>
              </a:p>
            </p:txBody>
          </p:sp>
          <p:sp>
            <p:nvSpPr>
              <p:cNvPr id="94" name="Line 5"/>
              <p:cNvSpPr>
                <a:spLocks noChangeShapeType="1"/>
              </p:cNvSpPr>
              <p:nvPr/>
            </p:nvSpPr>
            <p:spPr bwMode="auto">
              <a:xfrm>
                <a:off x="1905000" y="5004948"/>
                <a:ext cx="5486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5740"/>
                  </a:solidFill>
                </a:endParaRPr>
              </a:p>
            </p:txBody>
          </p:sp>
          <p:grpSp>
            <p:nvGrpSpPr>
              <p:cNvPr id="95" name="Grupo 94"/>
              <p:cNvGrpSpPr/>
              <p:nvPr/>
            </p:nvGrpSpPr>
            <p:grpSpPr>
              <a:xfrm>
                <a:off x="1990978" y="2424762"/>
                <a:ext cx="5564257" cy="1747201"/>
                <a:chOff x="1990978" y="2424762"/>
                <a:chExt cx="5564257" cy="1747201"/>
              </a:xfrm>
            </p:grpSpPr>
            <p:sp>
              <p:nvSpPr>
                <p:cNvPr id="96" name="Line 6"/>
                <p:cNvSpPr>
                  <a:spLocks noChangeShapeType="1"/>
                </p:cNvSpPr>
                <p:nvPr/>
              </p:nvSpPr>
              <p:spPr bwMode="auto">
                <a:xfrm>
                  <a:off x="1992635" y="4157955"/>
                  <a:ext cx="5562600" cy="0"/>
                </a:xfrm>
                <a:prstGeom prst="line">
                  <a:avLst/>
                </a:prstGeom>
                <a:noFill/>
                <a:ln w="57150">
                  <a:solidFill>
                    <a:schemeClr val="accent3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97" name="Line 7"/>
                <p:cNvSpPr>
                  <a:spLocks noChangeShapeType="1"/>
                </p:cNvSpPr>
                <p:nvPr/>
              </p:nvSpPr>
              <p:spPr bwMode="auto">
                <a:xfrm>
                  <a:off x="1990978" y="2424762"/>
                  <a:ext cx="2362199" cy="91440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98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4353175" y="3317933"/>
                  <a:ext cx="3038224" cy="1"/>
                </a:xfrm>
                <a:prstGeom prst="line">
                  <a:avLst/>
                </a:prstGeom>
                <a:noFill/>
                <a:ln w="57150">
                  <a:solidFill>
                    <a:srgbClr val="002060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99" name="Rectangle 9"/>
                <p:cNvSpPr>
                  <a:spLocks noChangeArrowheads="1"/>
                </p:cNvSpPr>
                <p:nvPr/>
              </p:nvSpPr>
              <p:spPr bwMode="auto">
                <a:xfrm>
                  <a:off x="5266267" y="3567459"/>
                  <a:ext cx="2125132" cy="6045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hlink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9" tIns="45714" rIns="91429" bIns="45714"/>
                <a:lstStyle>
                  <a:lvl1pPr marL="342900" indent="-342900" eaLnBrk="0" hangingPunct="0">
                    <a:spcAft>
                      <a:spcPct val="20000"/>
                    </a:spcAft>
                    <a:buClr>
                      <a:schemeClr val="hlink"/>
                    </a:buClr>
                    <a:buSzPct val="75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Aft>
                      <a:spcPct val="20000"/>
                    </a:spcAft>
                    <a:buClr>
                      <a:srgbClr val="80BA64"/>
                    </a:buClr>
                    <a:buSzPct val="75000"/>
                    <a:buFont typeface="Wingdings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Aft>
                      <a:spcPct val="20000"/>
                    </a:spcAft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Aft>
                      <a:spcPct val="2000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GB" altLang="en-US" sz="2000" b="1" dirty="0">
                      <a:solidFill>
                        <a:srgbClr val="005740"/>
                      </a:solidFill>
                    </a:rPr>
                    <a:t>FSO</a:t>
                  </a:r>
                </a:p>
              </p:txBody>
            </p:sp>
          </p:grpSp>
        </p:grpSp>
        <p:cxnSp>
          <p:nvCxnSpPr>
            <p:cNvPr id="92" name="Conector de seta reta 20"/>
            <p:cNvCxnSpPr/>
            <p:nvPr/>
          </p:nvCxnSpPr>
          <p:spPr>
            <a:xfrm>
              <a:off x="3097357" y="5178292"/>
              <a:ext cx="7920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upo 99"/>
          <p:cNvGrpSpPr/>
          <p:nvPr/>
        </p:nvGrpSpPr>
        <p:grpSpPr>
          <a:xfrm>
            <a:off x="323528" y="3240323"/>
            <a:ext cx="2710697" cy="1986780"/>
            <a:chOff x="376210" y="2216993"/>
            <a:chExt cx="3669108" cy="2961299"/>
          </a:xfrm>
        </p:grpSpPr>
        <p:grpSp>
          <p:nvGrpSpPr>
            <p:cNvPr id="101" name="Grupo 100"/>
            <p:cNvGrpSpPr/>
            <p:nvPr/>
          </p:nvGrpSpPr>
          <p:grpSpPr>
            <a:xfrm>
              <a:off x="376210" y="2216993"/>
              <a:ext cx="3669108" cy="2822482"/>
              <a:chOff x="1905000" y="2337948"/>
              <a:chExt cx="5650235" cy="2667000"/>
            </a:xfrm>
          </p:grpSpPr>
          <p:sp>
            <p:nvSpPr>
              <p:cNvPr id="103" name="Line 4"/>
              <p:cNvSpPr>
                <a:spLocks noChangeShapeType="1"/>
              </p:cNvSpPr>
              <p:nvPr/>
            </p:nvSpPr>
            <p:spPr bwMode="auto">
              <a:xfrm>
                <a:off x="1905000" y="2337948"/>
                <a:ext cx="0" cy="2667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5740"/>
                  </a:solidFill>
                </a:endParaRPr>
              </a:p>
            </p:txBody>
          </p:sp>
          <p:sp>
            <p:nvSpPr>
              <p:cNvPr id="104" name="Line 5"/>
              <p:cNvSpPr>
                <a:spLocks noChangeShapeType="1"/>
              </p:cNvSpPr>
              <p:nvPr/>
            </p:nvSpPr>
            <p:spPr bwMode="auto">
              <a:xfrm>
                <a:off x="1905000" y="5004948"/>
                <a:ext cx="5486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5740"/>
                  </a:solidFill>
                </a:endParaRPr>
              </a:p>
            </p:txBody>
          </p:sp>
          <p:grpSp>
            <p:nvGrpSpPr>
              <p:cNvPr id="105" name="Grupo 104"/>
              <p:cNvGrpSpPr/>
              <p:nvPr/>
            </p:nvGrpSpPr>
            <p:grpSpPr>
              <a:xfrm>
                <a:off x="1990978" y="2337948"/>
                <a:ext cx="5564257" cy="1788625"/>
                <a:chOff x="1990978" y="2337948"/>
                <a:chExt cx="5564257" cy="1788625"/>
              </a:xfrm>
            </p:grpSpPr>
            <p:sp>
              <p:nvSpPr>
                <p:cNvPr id="106" name="Line 6"/>
                <p:cNvSpPr>
                  <a:spLocks noChangeShapeType="1"/>
                </p:cNvSpPr>
                <p:nvPr/>
              </p:nvSpPr>
              <p:spPr bwMode="auto">
                <a:xfrm>
                  <a:off x="1990978" y="2881962"/>
                  <a:ext cx="5562600" cy="0"/>
                </a:xfrm>
                <a:prstGeom prst="line">
                  <a:avLst/>
                </a:prstGeom>
                <a:noFill/>
                <a:ln w="57150">
                  <a:solidFill>
                    <a:schemeClr val="accent3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107" name="Line 7"/>
                <p:cNvSpPr>
                  <a:spLocks noChangeShapeType="1"/>
                </p:cNvSpPr>
                <p:nvPr/>
              </p:nvSpPr>
              <p:spPr bwMode="auto">
                <a:xfrm>
                  <a:off x="1990978" y="3212173"/>
                  <a:ext cx="2362200" cy="91440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108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4353176" y="4105344"/>
                  <a:ext cx="3038224" cy="1"/>
                </a:xfrm>
                <a:prstGeom prst="line">
                  <a:avLst/>
                </a:prstGeom>
                <a:noFill/>
                <a:ln w="57150">
                  <a:solidFill>
                    <a:srgbClr val="002060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109" name="Rectangle 9"/>
                <p:cNvSpPr>
                  <a:spLocks noChangeArrowheads="1"/>
                </p:cNvSpPr>
                <p:nvPr/>
              </p:nvSpPr>
              <p:spPr bwMode="auto">
                <a:xfrm>
                  <a:off x="5430103" y="2337948"/>
                  <a:ext cx="2125132" cy="6045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hlink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9" tIns="45714" rIns="91429" bIns="45714"/>
                <a:lstStyle>
                  <a:lvl1pPr marL="342900" indent="-342900" eaLnBrk="0" hangingPunct="0">
                    <a:spcAft>
                      <a:spcPct val="20000"/>
                    </a:spcAft>
                    <a:buClr>
                      <a:schemeClr val="hlink"/>
                    </a:buClr>
                    <a:buSzPct val="75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Aft>
                      <a:spcPct val="20000"/>
                    </a:spcAft>
                    <a:buClr>
                      <a:srgbClr val="80BA64"/>
                    </a:buClr>
                    <a:buSzPct val="75000"/>
                    <a:buFont typeface="Wingdings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Aft>
                      <a:spcPct val="20000"/>
                    </a:spcAft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Aft>
                      <a:spcPct val="2000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GB" altLang="en-US" sz="2000" b="1" dirty="0">
                      <a:solidFill>
                        <a:srgbClr val="005740"/>
                      </a:solidFill>
                    </a:rPr>
                    <a:t>FSO</a:t>
                  </a:r>
                </a:p>
              </p:txBody>
            </p:sp>
          </p:grpSp>
        </p:grpSp>
        <p:cxnSp>
          <p:nvCxnSpPr>
            <p:cNvPr id="102" name="Conector de seta reta 20"/>
            <p:cNvCxnSpPr/>
            <p:nvPr/>
          </p:nvCxnSpPr>
          <p:spPr>
            <a:xfrm>
              <a:off x="3097357" y="5178292"/>
              <a:ext cx="7920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upo 109"/>
          <p:cNvGrpSpPr/>
          <p:nvPr/>
        </p:nvGrpSpPr>
        <p:grpSpPr>
          <a:xfrm>
            <a:off x="3369246" y="3301963"/>
            <a:ext cx="2710697" cy="1986780"/>
            <a:chOff x="376210" y="2216993"/>
            <a:chExt cx="3669108" cy="2961299"/>
          </a:xfrm>
        </p:grpSpPr>
        <p:grpSp>
          <p:nvGrpSpPr>
            <p:cNvPr id="111" name="Grupo 110"/>
            <p:cNvGrpSpPr/>
            <p:nvPr/>
          </p:nvGrpSpPr>
          <p:grpSpPr>
            <a:xfrm>
              <a:off x="376210" y="2216993"/>
              <a:ext cx="3669108" cy="2822482"/>
              <a:chOff x="1905000" y="2337948"/>
              <a:chExt cx="5650235" cy="2667000"/>
            </a:xfrm>
          </p:grpSpPr>
          <p:sp>
            <p:nvSpPr>
              <p:cNvPr id="113" name="Line 4"/>
              <p:cNvSpPr>
                <a:spLocks noChangeShapeType="1"/>
              </p:cNvSpPr>
              <p:nvPr/>
            </p:nvSpPr>
            <p:spPr bwMode="auto">
              <a:xfrm>
                <a:off x="1905000" y="2337948"/>
                <a:ext cx="0" cy="2667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5740"/>
                  </a:solidFill>
                </a:endParaRPr>
              </a:p>
            </p:txBody>
          </p:sp>
          <p:sp>
            <p:nvSpPr>
              <p:cNvPr id="114" name="Line 5"/>
              <p:cNvSpPr>
                <a:spLocks noChangeShapeType="1"/>
              </p:cNvSpPr>
              <p:nvPr/>
            </p:nvSpPr>
            <p:spPr bwMode="auto">
              <a:xfrm>
                <a:off x="1905000" y="5004948"/>
                <a:ext cx="5486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5740"/>
                  </a:solidFill>
                </a:endParaRPr>
              </a:p>
            </p:txBody>
          </p:sp>
          <p:grpSp>
            <p:nvGrpSpPr>
              <p:cNvPr id="115" name="Grupo 114"/>
              <p:cNvGrpSpPr/>
              <p:nvPr/>
            </p:nvGrpSpPr>
            <p:grpSpPr>
              <a:xfrm>
                <a:off x="1990978" y="2337948"/>
                <a:ext cx="5564257" cy="1902985"/>
                <a:chOff x="1990978" y="2337948"/>
                <a:chExt cx="5564257" cy="1902985"/>
              </a:xfrm>
            </p:grpSpPr>
            <p:sp>
              <p:nvSpPr>
                <p:cNvPr id="116" name="Line 6"/>
                <p:cNvSpPr>
                  <a:spLocks noChangeShapeType="1"/>
                </p:cNvSpPr>
                <p:nvPr/>
              </p:nvSpPr>
              <p:spPr bwMode="auto">
                <a:xfrm>
                  <a:off x="1990978" y="2881962"/>
                  <a:ext cx="5562600" cy="0"/>
                </a:xfrm>
                <a:prstGeom prst="line">
                  <a:avLst/>
                </a:prstGeom>
                <a:noFill/>
                <a:ln w="57150">
                  <a:solidFill>
                    <a:schemeClr val="accent3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117" name="Line 7"/>
                <p:cNvSpPr>
                  <a:spLocks noChangeShapeType="1"/>
                </p:cNvSpPr>
                <p:nvPr/>
              </p:nvSpPr>
              <p:spPr bwMode="auto">
                <a:xfrm>
                  <a:off x="1990978" y="3326531"/>
                  <a:ext cx="2362200" cy="914402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118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4353176" y="2594050"/>
                  <a:ext cx="3015399" cy="1625655"/>
                </a:xfrm>
                <a:prstGeom prst="line">
                  <a:avLst/>
                </a:prstGeom>
                <a:noFill/>
                <a:ln w="57150">
                  <a:solidFill>
                    <a:srgbClr val="002060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119" name="Rectangle 9"/>
                <p:cNvSpPr>
                  <a:spLocks noChangeArrowheads="1"/>
                </p:cNvSpPr>
                <p:nvPr/>
              </p:nvSpPr>
              <p:spPr bwMode="auto">
                <a:xfrm>
                  <a:off x="5430103" y="2337948"/>
                  <a:ext cx="2125132" cy="6045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hlink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9" tIns="45714" rIns="91429" bIns="45714"/>
                <a:lstStyle>
                  <a:lvl1pPr marL="342900" indent="-342900" eaLnBrk="0" hangingPunct="0">
                    <a:spcAft>
                      <a:spcPct val="20000"/>
                    </a:spcAft>
                    <a:buClr>
                      <a:schemeClr val="hlink"/>
                    </a:buClr>
                    <a:buSzPct val="75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Aft>
                      <a:spcPct val="20000"/>
                    </a:spcAft>
                    <a:buClr>
                      <a:srgbClr val="80BA64"/>
                    </a:buClr>
                    <a:buSzPct val="75000"/>
                    <a:buFont typeface="Wingdings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Aft>
                      <a:spcPct val="20000"/>
                    </a:spcAft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Aft>
                      <a:spcPct val="2000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GB" altLang="en-US" sz="2000" b="1" dirty="0">
                      <a:solidFill>
                        <a:srgbClr val="005740"/>
                      </a:solidFill>
                    </a:rPr>
                    <a:t>FSO</a:t>
                  </a:r>
                </a:p>
              </p:txBody>
            </p:sp>
          </p:grpSp>
        </p:grpSp>
        <p:cxnSp>
          <p:nvCxnSpPr>
            <p:cNvPr id="112" name="Conector de seta reta 20"/>
            <p:cNvCxnSpPr/>
            <p:nvPr/>
          </p:nvCxnSpPr>
          <p:spPr>
            <a:xfrm>
              <a:off x="3097357" y="5178292"/>
              <a:ext cx="7920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Grupo 119"/>
          <p:cNvGrpSpPr/>
          <p:nvPr/>
        </p:nvGrpSpPr>
        <p:grpSpPr>
          <a:xfrm>
            <a:off x="6234923" y="3335121"/>
            <a:ext cx="2710697" cy="1986780"/>
            <a:chOff x="376210" y="2216993"/>
            <a:chExt cx="3669108" cy="2961299"/>
          </a:xfrm>
        </p:grpSpPr>
        <p:grpSp>
          <p:nvGrpSpPr>
            <p:cNvPr id="121" name="Grupo 120"/>
            <p:cNvGrpSpPr/>
            <p:nvPr/>
          </p:nvGrpSpPr>
          <p:grpSpPr>
            <a:xfrm>
              <a:off x="376210" y="2216993"/>
              <a:ext cx="3669108" cy="2822482"/>
              <a:chOff x="1905000" y="2337948"/>
              <a:chExt cx="5650235" cy="2667000"/>
            </a:xfrm>
          </p:grpSpPr>
          <p:sp>
            <p:nvSpPr>
              <p:cNvPr id="123" name="Line 4"/>
              <p:cNvSpPr>
                <a:spLocks noChangeShapeType="1"/>
              </p:cNvSpPr>
              <p:nvPr/>
            </p:nvSpPr>
            <p:spPr bwMode="auto">
              <a:xfrm>
                <a:off x="1905000" y="2337948"/>
                <a:ext cx="0" cy="26670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5740"/>
                  </a:solidFill>
                </a:endParaRPr>
              </a:p>
            </p:txBody>
          </p:sp>
          <p:sp>
            <p:nvSpPr>
              <p:cNvPr id="124" name="Line 5"/>
              <p:cNvSpPr>
                <a:spLocks noChangeShapeType="1"/>
              </p:cNvSpPr>
              <p:nvPr/>
            </p:nvSpPr>
            <p:spPr bwMode="auto">
              <a:xfrm>
                <a:off x="1905000" y="5004948"/>
                <a:ext cx="54864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GB" dirty="0">
                  <a:solidFill>
                    <a:srgbClr val="005740"/>
                  </a:solidFill>
                </a:endParaRPr>
              </a:p>
            </p:txBody>
          </p:sp>
          <p:grpSp>
            <p:nvGrpSpPr>
              <p:cNvPr id="125" name="Grupo 124"/>
              <p:cNvGrpSpPr/>
              <p:nvPr/>
            </p:nvGrpSpPr>
            <p:grpSpPr>
              <a:xfrm>
                <a:off x="1990978" y="3691145"/>
                <a:ext cx="5564257" cy="1010166"/>
                <a:chOff x="1990978" y="3691145"/>
                <a:chExt cx="5564257" cy="1010166"/>
              </a:xfrm>
            </p:grpSpPr>
            <p:sp>
              <p:nvSpPr>
                <p:cNvPr id="126" name="Line 6"/>
                <p:cNvSpPr>
                  <a:spLocks noChangeShapeType="1"/>
                </p:cNvSpPr>
                <p:nvPr/>
              </p:nvSpPr>
              <p:spPr bwMode="auto">
                <a:xfrm>
                  <a:off x="1990978" y="4235156"/>
                  <a:ext cx="5562600" cy="0"/>
                </a:xfrm>
                <a:prstGeom prst="line">
                  <a:avLst/>
                </a:prstGeom>
                <a:noFill/>
                <a:ln w="57150">
                  <a:solidFill>
                    <a:schemeClr val="accent3">
                      <a:lumMod val="50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127" name="Line 7"/>
                <p:cNvSpPr>
                  <a:spLocks noChangeShapeType="1"/>
                </p:cNvSpPr>
                <p:nvPr/>
              </p:nvSpPr>
              <p:spPr bwMode="auto">
                <a:xfrm>
                  <a:off x="1990978" y="3786911"/>
                  <a:ext cx="2362200" cy="914400"/>
                </a:xfrm>
                <a:prstGeom prst="line">
                  <a:avLst/>
                </a:prstGeom>
                <a:noFill/>
                <a:ln w="57150">
                  <a:solidFill>
                    <a:srgbClr val="FF0000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128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4353176" y="4680082"/>
                  <a:ext cx="3038224" cy="1"/>
                </a:xfrm>
                <a:prstGeom prst="line">
                  <a:avLst/>
                </a:prstGeom>
                <a:noFill/>
                <a:ln w="57150">
                  <a:solidFill>
                    <a:srgbClr val="002060"/>
                  </a:solidFill>
                  <a:prstDash val="sys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GB" dirty="0">
                    <a:solidFill>
                      <a:srgbClr val="005740"/>
                    </a:solidFill>
                  </a:endParaRPr>
                </a:p>
              </p:txBody>
            </p:sp>
            <p:sp>
              <p:nvSpPr>
                <p:cNvPr id="129" name="Rectangle 9"/>
                <p:cNvSpPr>
                  <a:spLocks noChangeArrowheads="1"/>
                </p:cNvSpPr>
                <p:nvPr/>
              </p:nvSpPr>
              <p:spPr bwMode="auto">
                <a:xfrm>
                  <a:off x="5430103" y="3691145"/>
                  <a:ext cx="2125132" cy="6045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rgbClr val="000000"/>
                          </a:gs>
                          <a:gs pos="100000">
                            <a:srgbClr val="000000"/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hlink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1429" tIns="45714" rIns="91429" bIns="45714"/>
                <a:lstStyle>
                  <a:lvl1pPr marL="342900" indent="-342900" eaLnBrk="0" hangingPunct="0">
                    <a:spcAft>
                      <a:spcPct val="20000"/>
                    </a:spcAft>
                    <a:buClr>
                      <a:schemeClr val="hlink"/>
                    </a:buClr>
                    <a:buSzPct val="75000"/>
                    <a:buFont typeface="Wingdings" pitchFamily="2" charset="2"/>
                    <a:buChar char="n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Aft>
                      <a:spcPct val="20000"/>
                    </a:spcAft>
                    <a:buClr>
                      <a:srgbClr val="80BA64"/>
                    </a:buClr>
                    <a:buSzPct val="75000"/>
                    <a:buFont typeface="Wingdings" pitchFamily="2" charset="2"/>
                    <a:buChar char="l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Aft>
                      <a:spcPct val="20000"/>
                    </a:spcAft>
                    <a:buChar char="•"/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Aft>
                      <a:spcPct val="20000"/>
                    </a:spcAft>
                    <a:buChar char="–"/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 b="1">
                      <a:solidFill>
                        <a:schemeClr val="tx1"/>
                      </a:solidFill>
                      <a:latin typeface="News Gothic" pitchFamily="34" charset="0"/>
                    </a:defRPr>
                  </a:lvl9pPr>
                </a:lstStyle>
                <a:p>
                  <a:pPr algn="ctr">
                    <a:buFont typeface="Wingdings" pitchFamily="2" charset="2"/>
                    <a:buNone/>
                  </a:pPr>
                  <a:r>
                    <a:rPr lang="en-GB" altLang="en-US" sz="2000" b="1" dirty="0">
                      <a:solidFill>
                        <a:srgbClr val="005740"/>
                      </a:solidFill>
                    </a:rPr>
                    <a:t>FSO</a:t>
                  </a:r>
                </a:p>
              </p:txBody>
            </p:sp>
          </p:grpSp>
        </p:grpSp>
        <p:cxnSp>
          <p:nvCxnSpPr>
            <p:cNvPr id="122" name="Conector de seta reta 20"/>
            <p:cNvCxnSpPr/>
            <p:nvPr/>
          </p:nvCxnSpPr>
          <p:spPr>
            <a:xfrm>
              <a:off x="3097357" y="5178292"/>
              <a:ext cx="7920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52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127" y="5882834"/>
              <a:ext cx="2160497" cy="975166"/>
            </a:xfrm>
            <a:prstGeom prst="rect">
              <a:avLst/>
            </a:prstGeom>
          </p:spPr>
        </p:pic>
        <p:cxnSp>
          <p:nvCxnSpPr>
            <p:cNvPr id="6" name="Conector reto 5"/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USP Logotip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616848" y="3101852"/>
            <a:ext cx="1055481" cy="7386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buClrTx/>
              <a:buSzTx/>
              <a:buFontTx/>
              <a:buNone/>
            </a:pPr>
            <a:endParaRPr lang="en-US" altLang="zh-CN" sz="1400" dirty="0">
              <a:solidFill>
                <a:srgbClr val="005740"/>
              </a:solidFill>
              <a:latin typeface="Helvetica" pitchFamily="34" charset="0"/>
              <a:ea typeface="宋体" charset="-122"/>
              <a:cs typeface="Arial" charset="0"/>
            </a:endParaRPr>
          </a:p>
          <a:p>
            <a:pPr algn="ctr" eaLnBrk="1" hangingPunct="1">
              <a:buClrTx/>
              <a:buSzTx/>
              <a:buFontTx/>
              <a:buNone/>
            </a:pPr>
            <a:r>
              <a:rPr lang="en-US" altLang="zh-CN" sz="1400" dirty="0" err="1" smtClean="0">
                <a:solidFill>
                  <a:srgbClr val="005740"/>
                </a:solidFill>
                <a:latin typeface="Helvetica" pitchFamily="34" charset="0"/>
                <a:ea typeface="宋体" charset="-122"/>
                <a:cs typeface="Arial" charset="0"/>
              </a:rPr>
              <a:t>Consumo</a:t>
            </a:r>
            <a:endParaRPr lang="en-US" altLang="zh-CN" sz="1400" dirty="0">
              <a:solidFill>
                <a:srgbClr val="005740"/>
              </a:solidFill>
              <a:latin typeface="Helvetica" pitchFamily="34" charset="0"/>
              <a:ea typeface="宋体" charset="-122"/>
              <a:cs typeface="Arial" charset="0"/>
            </a:endParaRPr>
          </a:p>
          <a:p>
            <a:pPr algn="ctr" eaLnBrk="1" hangingPunct="1">
              <a:buClrTx/>
              <a:buSzTx/>
              <a:buFontTx/>
              <a:buNone/>
            </a:pPr>
            <a:endParaRPr lang="en-US" altLang="zh-CN" sz="1400" dirty="0">
              <a:solidFill>
                <a:srgbClr val="005740"/>
              </a:solidFill>
              <a:latin typeface="Helvetica" pitchFamily="34" charset="0"/>
              <a:ea typeface="宋体" charset="-122"/>
              <a:cs typeface="Arial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1814389" y="3093091"/>
            <a:ext cx="1129811" cy="73866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SzTx/>
              <a:buFontTx/>
              <a:buNone/>
            </a:pPr>
            <a:endParaRPr lang="en-GB" altLang="zh-CN" sz="1400" dirty="0">
              <a:solidFill>
                <a:srgbClr val="005740"/>
              </a:solidFill>
              <a:latin typeface="Helvetica" pitchFamily="34" charset="0"/>
              <a:ea typeface="宋体" charset="-122"/>
              <a:cs typeface="Arial" charset="0"/>
            </a:endParaRPr>
          </a:p>
          <a:p>
            <a:pPr algn="ctr">
              <a:buClrTx/>
              <a:buSzTx/>
              <a:buFontTx/>
              <a:buNone/>
            </a:pPr>
            <a:r>
              <a:rPr lang="en-GB" altLang="zh-CN" sz="1400" dirty="0" err="1" smtClean="0">
                <a:solidFill>
                  <a:srgbClr val="005740"/>
                </a:solidFill>
                <a:latin typeface="Helvetica" pitchFamily="34" charset="0"/>
                <a:ea typeface="宋体" charset="-122"/>
                <a:cs typeface="Arial" charset="0"/>
              </a:rPr>
              <a:t>Processo</a:t>
            </a:r>
            <a:endParaRPr lang="en-GB" altLang="zh-CN" sz="1400" dirty="0">
              <a:solidFill>
                <a:srgbClr val="005740"/>
              </a:solidFill>
              <a:latin typeface="Helvetica" pitchFamily="34" charset="0"/>
              <a:ea typeface="宋体" charset="-122"/>
              <a:cs typeface="Arial" charset="0"/>
            </a:endParaRPr>
          </a:p>
          <a:p>
            <a:pPr algn="ctr">
              <a:buClrTx/>
              <a:buSzTx/>
              <a:buFontTx/>
              <a:buNone/>
            </a:pPr>
            <a:endParaRPr lang="en-US" altLang="zh-CN" sz="1400" dirty="0">
              <a:solidFill>
                <a:srgbClr val="005740"/>
              </a:solidFill>
              <a:latin typeface="Helvetica" pitchFamily="34" charset="0"/>
              <a:ea typeface="宋体" charset="-122"/>
              <a:cs typeface="Arial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251851" y="3101852"/>
            <a:ext cx="1129811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SzTx/>
              <a:buFontTx/>
              <a:buNone/>
            </a:pPr>
            <a:endParaRPr lang="en-GB" altLang="zh-CN" sz="1400" dirty="0">
              <a:solidFill>
                <a:srgbClr val="005740"/>
              </a:solidFill>
              <a:latin typeface="Helvetica" pitchFamily="34" charset="0"/>
              <a:ea typeface="宋体" charset="-122"/>
              <a:cs typeface="Arial" charset="0"/>
            </a:endParaRPr>
          </a:p>
          <a:p>
            <a:pPr algn="ctr">
              <a:buClrTx/>
              <a:buSzTx/>
              <a:buFontTx/>
              <a:buNone/>
            </a:pPr>
            <a:r>
              <a:rPr lang="en-GB" altLang="zh-CN" sz="1400" dirty="0" err="1" smtClean="0">
                <a:solidFill>
                  <a:srgbClr val="005740"/>
                </a:solidFill>
                <a:latin typeface="Helvetica" pitchFamily="34" charset="0"/>
                <a:ea typeface="宋体" charset="-122"/>
                <a:cs typeface="Arial" charset="0"/>
              </a:rPr>
              <a:t>Armazena</a:t>
            </a:r>
            <a:endParaRPr lang="en-GB" altLang="zh-CN" sz="1400" dirty="0" smtClean="0">
              <a:solidFill>
                <a:srgbClr val="005740"/>
              </a:solidFill>
              <a:latin typeface="Helvetica" pitchFamily="34" charset="0"/>
              <a:ea typeface="宋体" charset="-122"/>
              <a:cs typeface="Arial" charset="0"/>
            </a:endParaRPr>
          </a:p>
          <a:p>
            <a:pPr algn="ctr">
              <a:buClrTx/>
              <a:buSzTx/>
              <a:buFontTx/>
              <a:buNone/>
            </a:pPr>
            <a:r>
              <a:rPr lang="en-GB" altLang="zh-CN" sz="1400" dirty="0" err="1" smtClean="0">
                <a:solidFill>
                  <a:srgbClr val="005740"/>
                </a:solidFill>
                <a:latin typeface="Helvetica" pitchFamily="34" charset="0"/>
                <a:ea typeface="宋体" charset="-122"/>
                <a:cs typeface="Arial" charset="0"/>
              </a:rPr>
              <a:t>mento</a:t>
            </a:r>
            <a:endParaRPr lang="en-GB" altLang="zh-CN" sz="1400" dirty="0">
              <a:solidFill>
                <a:srgbClr val="005740"/>
              </a:solidFill>
              <a:latin typeface="Helvetica" pitchFamily="34" charset="0"/>
              <a:ea typeface="宋体" charset="-122"/>
              <a:cs typeface="Arial" charset="0"/>
            </a:endParaRPr>
          </a:p>
          <a:p>
            <a:pPr algn="ctr">
              <a:buClrTx/>
              <a:buSzTx/>
              <a:buFontTx/>
              <a:buNone/>
            </a:pPr>
            <a:endParaRPr lang="en-US" altLang="zh-CN" sz="1400" dirty="0">
              <a:solidFill>
                <a:srgbClr val="005740"/>
              </a:solidFill>
              <a:latin typeface="Helvetica" pitchFamily="34" charset="0"/>
              <a:ea typeface="宋体" charset="-122"/>
              <a:cs typeface="Arial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712316" y="3101852"/>
            <a:ext cx="1129811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SzTx/>
              <a:buFontTx/>
              <a:buNone/>
            </a:pPr>
            <a:endParaRPr lang="en-GB" altLang="zh-CN" sz="1400" dirty="0">
              <a:solidFill>
                <a:srgbClr val="005740"/>
              </a:solidFill>
              <a:latin typeface="Helvetica" pitchFamily="34" charset="0"/>
              <a:ea typeface="宋体" charset="-122"/>
              <a:cs typeface="Arial" charset="0"/>
            </a:endParaRPr>
          </a:p>
          <a:p>
            <a:pPr algn="ctr">
              <a:buClrTx/>
              <a:buSzTx/>
              <a:buFontTx/>
              <a:buNone/>
            </a:pPr>
            <a:r>
              <a:rPr lang="en-GB" altLang="zh-CN" sz="1400" dirty="0" err="1" smtClean="0">
                <a:solidFill>
                  <a:srgbClr val="005740"/>
                </a:solidFill>
                <a:latin typeface="Helvetica" pitchFamily="34" charset="0"/>
                <a:ea typeface="宋体" charset="-122"/>
                <a:cs typeface="Arial" charset="0"/>
              </a:rPr>
              <a:t>Distribuição</a:t>
            </a:r>
            <a:endParaRPr lang="en-GB" altLang="zh-CN" sz="1400" dirty="0">
              <a:solidFill>
                <a:srgbClr val="005740"/>
              </a:solidFill>
              <a:latin typeface="Helvetica" pitchFamily="34" charset="0"/>
              <a:ea typeface="宋体" charset="-122"/>
              <a:cs typeface="Arial" charset="0"/>
            </a:endParaRPr>
          </a:p>
          <a:p>
            <a:pPr algn="ctr">
              <a:buClrTx/>
              <a:buSzTx/>
              <a:buFontTx/>
              <a:buNone/>
            </a:pPr>
            <a:endParaRPr lang="en-US" altLang="zh-CN" sz="1400" dirty="0">
              <a:solidFill>
                <a:srgbClr val="005740"/>
              </a:solidFill>
              <a:latin typeface="Helvetica" pitchFamily="34" charset="0"/>
              <a:ea typeface="宋体" charset="-122"/>
              <a:cs typeface="Arial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6142223" y="3093091"/>
            <a:ext cx="1129811" cy="7386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SzTx/>
              <a:buFontTx/>
              <a:buNone/>
            </a:pPr>
            <a:endParaRPr lang="en-GB" altLang="zh-CN" sz="1400" dirty="0">
              <a:solidFill>
                <a:srgbClr val="005740"/>
              </a:solidFill>
              <a:latin typeface="Helvetica" pitchFamily="34" charset="0"/>
              <a:ea typeface="宋体" charset="-122"/>
              <a:cs typeface="Arial" charset="0"/>
            </a:endParaRPr>
          </a:p>
          <a:p>
            <a:pPr algn="ctr">
              <a:buClrTx/>
              <a:buSzTx/>
              <a:buFontTx/>
              <a:buNone/>
            </a:pPr>
            <a:r>
              <a:rPr lang="en-GB" altLang="zh-CN" sz="1400" dirty="0" err="1" smtClean="0">
                <a:solidFill>
                  <a:srgbClr val="005740"/>
                </a:solidFill>
                <a:latin typeface="Helvetica" pitchFamily="34" charset="0"/>
                <a:ea typeface="宋体" charset="-122"/>
                <a:cs typeface="Arial" charset="0"/>
              </a:rPr>
              <a:t>Comércio</a:t>
            </a:r>
            <a:endParaRPr lang="en-GB" altLang="zh-CN" sz="1400" dirty="0">
              <a:solidFill>
                <a:srgbClr val="005740"/>
              </a:solidFill>
              <a:latin typeface="Helvetica" pitchFamily="34" charset="0"/>
              <a:ea typeface="宋体" charset="-122"/>
              <a:cs typeface="Arial" charset="0"/>
            </a:endParaRPr>
          </a:p>
          <a:p>
            <a:pPr algn="ctr">
              <a:buClrTx/>
              <a:buSzTx/>
              <a:buFontTx/>
              <a:buNone/>
            </a:pPr>
            <a:endParaRPr lang="en-US" altLang="zh-CN" sz="1400" dirty="0">
              <a:solidFill>
                <a:srgbClr val="005740"/>
              </a:solidFill>
              <a:latin typeface="Helvetica" pitchFamily="34" charset="0"/>
              <a:ea typeface="宋体" charset="-122"/>
              <a:cs typeface="Arial" charset="0"/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338865" y="3080944"/>
            <a:ext cx="1129811" cy="738664"/>
          </a:xfrm>
          <a:prstGeom prst="rect">
            <a:avLst/>
          </a:prstGeom>
          <a:solidFill>
            <a:srgbClr val="D7EBCB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SzTx/>
              <a:buFontTx/>
              <a:buNone/>
            </a:pPr>
            <a:endParaRPr lang="en-GB" altLang="zh-CN" sz="1400" dirty="0">
              <a:solidFill>
                <a:srgbClr val="005740"/>
              </a:solidFill>
              <a:latin typeface="Helvetica" pitchFamily="34" charset="0"/>
              <a:ea typeface="宋体" charset="-122"/>
              <a:cs typeface="Arial" charset="0"/>
            </a:endParaRPr>
          </a:p>
          <a:p>
            <a:pPr algn="ctr">
              <a:buClrTx/>
              <a:buSzTx/>
              <a:buFontTx/>
              <a:buNone/>
            </a:pPr>
            <a:r>
              <a:rPr lang="en-GB" altLang="zh-CN" sz="1400" dirty="0" err="1" smtClean="0">
                <a:solidFill>
                  <a:srgbClr val="005740"/>
                </a:solidFill>
                <a:latin typeface="Helvetica" pitchFamily="34" charset="0"/>
                <a:ea typeface="宋体" charset="-122"/>
                <a:cs typeface="Arial" charset="0"/>
              </a:rPr>
              <a:t>Produção</a:t>
            </a:r>
            <a:r>
              <a:rPr lang="en-GB" altLang="zh-CN" sz="1400" dirty="0" smtClean="0">
                <a:solidFill>
                  <a:srgbClr val="005740"/>
                </a:solidFill>
                <a:latin typeface="Helvetica" pitchFamily="34" charset="0"/>
                <a:ea typeface="宋体" charset="-122"/>
                <a:cs typeface="Arial" charset="0"/>
              </a:rPr>
              <a:t> </a:t>
            </a:r>
            <a:r>
              <a:rPr lang="en-GB" altLang="zh-CN" sz="1400" dirty="0" err="1" smtClean="0">
                <a:solidFill>
                  <a:srgbClr val="005740"/>
                </a:solidFill>
                <a:latin typeface="Helvetica" pitchFamily="34" charset="0"/>
                <a:ea typeface="宋体" charset="-122"/>
                <a:cs typeface="Arial" charset="0"/>
              </a:rPr>
              <a:t>Primária</a:t>
            </a:r>
            <a:endParaRPr lang="en-US" altLang="zh-CN" sz="1400" dirty="0">
              <a:solidFill>
                <a:srgbClr val="005740"/>
              </a:solidFill>
              <a:latin typeface="Helvetica" pitchFamily="34" charset="0"/>
              <a:ea typeface="宋体" charset="-122"/>
              <a:cs typeface="Arial" charset="0"/>
            </a:endParaRPr>
          </a:p>
        </p:txBody>
      </p:sp>
      <p:graphicFrame>
        <p:nvGraphicFramePr>
          <p:cNvPr id="1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3985657"/>
              </p:ext>
            </p:extLst>
          </p:nvPr>
        </p:nvGraphicFramePr>
        <p:xfrm>
          <a:off x="1780101" y="4077595"/>
          <a:ext cx="1262682" cy="8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49" name="Clip" r:id="rId5" imgW="5905440" imgH="3697560" progId="MS_ClipArt_Gallery.2">
                  <p:embed/>
                </p:oleObj>
              </mc:Choice>
              <mc:Fallback>
                <p:oleObj name="Clip" r:id="rId5" imgW="5905440" imgH="369756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0101" y="4077595"/>
                        <a:ext cx="1262682" cy="89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0991942"/>
              </p:ext>
            </p:extLst>
          </p:nvPr>
        </p:nvGraphicFramePr>
        <p:xfrm>
          <a:off x="4721352" y="3976898"/>
          <a:ext cx="1120775" cy="982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50" name="Clip" r:id="rId7" imgW="2284920" imgH="1780200" progId="MS_ClipArt_Gallery.2">
                  <p:embed/>
                </p:oleObj>
              </mc:Choice>
              <mc:Fallback>
                <p:oleObj name="Clip" r:id="rId7" imgW="2284920" imgH="17802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1352" y="3976898"/>
                        <a:ext cx="1120775" cy="982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587952"/>
              </p:ext>
            </p:extLst>
          </p:nvPr>
        </p:nvGraphicFramePr>
        <p:xfrm>
          <a:off x="6484584" y="4106109"/>
          <a:ext cx="65087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51" name="Clip" r:id="rId9" imgW="3633120" imgH="3777840" progId="MS_ClipArt_Gallery.2">
                  <p:embed/>
                </p:oleObj>
              </mc:Choice>
              <mc:Fallback>
                <p:oleObj name="Clip" r:id="rId9" imgW="3633120" imgH="377784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4584" y="4106109"/>
                        <a:ext cx="650875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6696617"/>
              </p:ext>
            </p:extLst>
          </p:nvPr>
        </p:nvGraphicFramePr>
        <p:xfrm>
          <a:off x="7777916" y="3934035"/>
          <a:ext cx="857250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652" name="Clip" r:id="rId11" imgW="684720" imgH="852120" progId="MS_ClipArt_Gallery.2">
                  <p:embed/>
                </p:oleObj>
              </mc:Choice>
              <mc:Fallback>
                <p:oleObj name="Clip" r:id="rId11" imgW="684720" imgH="85212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7916" y="3934035"/>
                        <a:ext cx="857250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8" descr="https://encrypted-tbn0.gstatic.com/images?q=tbn:ANd9GcQANC7Nt3hwEArqxgPNmmGcDwc9f_Y2n0_6udZ4XPUhLJlFWz-mogKWqd2_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230" y="4117569"/>
            <a:ext cx="911051" cy="91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eta para baixo 22"/>
          <p:cNvSpPr/>
          <p:nvPr/>
        </p:nvSpPr>
        <p:spPr>
          <a:xfrm rot="16200000">
            <a:off x="1407132" y="3359922"/>
            <a:ext cx="468801" cy="205001"/>
          </a:xfrm>
          <a:prstGeom prst="down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Seta para baixo 23"/>
          <p:cNvSpPr/>
          <p:nvPr/>
        </p:nvSpPr>
        <p:spPr>
          <a:xfrm rot="16200000">
            <a:off x="2874422" y="3349021"/>
            <a:ext cx="468801" cy="205001"/>
          </a:xfrm>
          <a:prstGeom prst="down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Seta para baixo 24"/>
          <p:cNvSpPr/>
          <p:nvPr/>
        </p:nvSpPr>
        <p:spPr>
          <a:xfrm rot="16200000">
            <a:off x="4307879" y="3316663"/>
            <a:ext cx="468801" cy="205001"/>
          </a:xfrm>
          <a:prstGeom prst="down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Seta para baixo 25"/>
          <p:cNvSpPr/>
          <p:nvPr/>
        </p:nvSpPr>
        <p:spPr>
          <a:xfrm rot="16200000">
            <a:off x="5750755" y="3347776"/>
            <a:ext cx="468801" cy="205001"/>
          </a:xfrm>
          <a:prstGeom prst="down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Seta para baixo 26"/>
          <p:cNvSpPr/>
          <p:nvPr/>
        </p:nvSpPr>
        <p:spPr>
          <a:xfrm rot="16200000">
            <a:off x="7185630" y="3316662"/>
            <a:ext cx="468801" cy="205001"/>
          </a:xfrm>
          <a:prstGeom prst="downArrow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311357" y="1340768"/>
            <a:ext cx="1129811" cy="107721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SzTx/>
              <a:buFontTx/>
              <a:buNone/>
            </a:pPr>
            <a:endParaRPr lang="en-GB" altLang="zh-CN" sz="3600" dirty="0">
              <a:solidFill>
                <a:srgbClr val="005740"/>
              </a:solidFill>
              <a:latin typeface="Arial" panose="020B0604020202020204" pitchFamily="34" charset="0"/>
              <a:ea typeface="宋体" charset="-122"/>
              <a:cs typeface="Arial" panose="020B0604020202020204" pitchFamily="34" charset="0"/>
            </a:endParaRPr>
          </a:p>
          <a:p>
            <a:pPr algn="ctr">
              <a:buClrTx/>
              <a:buSzTx/>
              <a:buFontTx/>
              <a:buNone/>
            </a:pPr>
            <a:r>
              <a:rPr lang="en-GB" altLang="en-US" sz="2800" b="1" i="1" dirty="0" err="1">
                <a:solidFill>
                  <a:srgbClr val="0057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altLang="en-US" sz="2800" b="1" baseline="-25000" dirty="0" err="1">
                <a:solidFill>
                  <a:srgbClr val="0057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altLang="zh-CN" sz="2800" dirty="0">
              <a:solidFill>
                <a:srgbClr val="005740"/>
              </a:solidFill>
              <a:latin typeface="Arial" panose="020B0604020202020204" pitchFamily="34" charset="0"/>
              <a:ea typeface="宋体" charset="-122"/>
              <a:cs typeface="Arial" panose="020B0604020202020204" pitchFamily="34" charset="0"/>
            </a:endParaRPr>
          </a:p>
        </p:txBody>
      </p:sp>
      <p:sp>
        <p:nvSpPr>
          <p:cNvPr id="39" name="Text Box 12"/>
          <p:cNvSpPr txBox="1">
            <a:spLocks noChangeArrowheads="1"/>
          </p:cNvSpPr>
          <p:nvPr/>
        </p:nvSpPr>
        <p:spPr bwMode="auto">
          <a:xfrm>
            <a:off x="2910362" y="1761006"/>
            <a:ext cx="2942599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Tx/>
              <a:buSzTx/>
              <a:buFontTx/>
              <a:buNone/>
            </a:pPr>
            <a:r>
              <a:rPr lang="en-GB" altLang="en-US" sz="3600" b="1" dirty="0" smtClean="0">
                <a:solidFill>
                  <a:srgbClr val="005740"/>
                </a:solidFill>
                <a:sym typeface="Symbol" pitchFamily="18" charset="2"/>
              </a:rPr>
              <a:t></a:t>
            </a:r>
            <a:r>
              <a:rPr lang="en-GB" altLang="en-US" sz="3600" b="1" dirty="0">
                <a:solidFill>
                  <a:srgbClr val="005740"/>
                </a:solidFill>
                <a:sym typeface="Symbol" pitchFamily="18" charset="2"/>
              </a:rPr>
              <a:t>R </a:t>
            </a:r>
            <a:r>
              <a:rPr lang="en-GB" altLang="en-US" sz="2800" b="1" dirty="0" smtClean="0">
                <a:solidFill>
                  <a:srgbClr val="00574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e</a:t>
            </a:r>
            <a:r>
              <a:rPr lang="en-GB" altLang="en-US" sz="3600" b="1" dirty="0" smtClean="0">
                <a:solidFill>
                  <a:srgbClr val="005740"/>
                </a:solidFill>
                <a:sym typeface="Symbol" pitchFamily="18" charset="2"/>
              </a:rPr>
              <a:t> </a:t>
            </a:r>
            <a:r>
              <a:rPr lang="en-GB" altLang="en-US" sz="3600" b="1" dirty="0">
                <a:solidFill>
                  <a:srgbClr val="005740"/>
                </a:solidFill>
                <a:sym typeface="Symbol" pitchFamily="18" charset="2"/>
              </a:rPr>
              <a:t>I</a:t>
            </a:r>
            <a:endParaRPr lang="en-US" altLang="zh-CN" sz="3600" dirty="0">
              <a:solidFill>
                <a:srgbClr val="005740"/>
              </a:solidFill>
              <a:latin typeface="Arial" panose="020B0604020202020204" pitchFamily="34" charset="0"/>
              <a:ea typeface="宋体" charset="-122"/>
              <a:cs typeface="Arial" panose="020B0604020202020204" pitchFamily="34" charset="0"/>
            </a:endParaRPr>
          </a:p>
        </p:txBody>
      </p:sp>
      <p:sp>
        <p:nvSpPr>
          <p:cNvPr id="40" name="Chave direita 39"/>
          <p:cNvSpPr/>
          <p:nvPr/>
        </p:nvSpPr>
        <p:spPr>
          <a:xfrm rot="16200000">
            <a:off x="4223279" y="678166"/>
            <a:ext cx="382994" cy="4139616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Seta para baixo 40"/>
          <p:cNvSpPr/>
          <p:nvPr/>
        </p:nvSpPr>
        <p:spPr>
          <a:xfrm>
            <a:off x="754217" y="2517350"/>
            <a:ext cx="244089" cy="3829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7579685" y="1340768"/>
            <a:ext cx="1129811" cy="107721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Tx/>
              <a:buSzTx/>
              <a:buFontTx/>
              <a:buNone/>
            </a:pPr>
            <a:endParaRPr lang="en-GB" altLang="zh-CN" sz="3600" dirty="0">
              <a:solidFill>
                <a:srgbClr val="005740"/>
              </a:solidFill>
              <a:latin typeface="Arial" panose="020B0604020202020204" pitchFamily="34" charset="0"/>
              <a:ea typeface="宋体" charset="-122"/>
              <a:cs typeface="Arial" panose="020B0604020202020204" pitchFamily="34" charset="0"/>
            </a:endParaRPr>
          </a:p>
          <a:p>
            <a:pPr algn="ctr">
              <a:buClrTx/>
              <a:buSzTx/>
              <a:buFontTx/>
              <a:buNone/>
            </a:pPr>
            <a:r>
              <a:rPr lang="en-GB" altLang="en-US" sz="2800" b="1" i="1" dirty="0" smtClean="0">
                <a:solidFill>
                  <a:srgbClr val="0057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FSO</a:t>
            </a:r>
            <a:endParaRPr lang="en-US" altLang="zh-CN" sz="2800" dirty="0">
              <a:solidFill>
                <a:srgbClr val="005740"/>
              </a:solidFill>
              <a:latin typeface="Arial" panose="020B0604020202020204" pitchFamily="34" charset="0"/>
              <a:ea typeface="宋体" charset="-122"/>
              <a:cs typeface="Arial" panose="020B0604020202020204" pitchFamily="34" charset="0"/>
            </a:endParaRPr>
          </a:p>
        </p:txBody>
      </p:sp>
      <p:sp>
        <p:nvSpPr>
          <p:cNvPr id="43" name="Seta para baixo 42"/>
          <p:cNvSpPr/>
          <p:nvPr/>
        </p:nvSpPr>
        <p:spPr>
          <a:xfrm>
            <a:off x="8022545" y="2517350"/>
            <a:ext cx="244089" cy="3829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tângulo 44"/>
          <p:cNvSpPr/>
          <p:nvPr/>
        </p:nvSpPr>
        <p:spPr>
          <a:xfrm>
            <a:off x="107376" y="246423"/>
            <a:ext cx="903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Abordagem </a:t>
            </a:r>
            <a:r>
              <a:rPr lang="pt-BR" sz="32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sistêmica da cadeia produtiva</a:t>
            </a:r>
            <a:endParaRPr lang="en-GB" sz="2800" dirty="0">
              <a:solidFill>
                <a:srgbClr val="005740"/>
              </a:solidFill>
            </a:endParaRPr>
          </a:p>
        </p:txBody>
      </p:sp>
      <p:pic>
        <p:nvPicPr>
          <p:cNvPr id="32" name="Picture 14" descr="http://1.bp.blogspot.com/_9wMEL6q4nwY/SLbnEN9U7QI/AAAAAAAAAcE/XQhLXlBNh-0/s1600/ist2_2901953_cartoon_cow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" y="4209701"/>
            <a:ext cx="861827" cy="731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1" descr="The Chicken Artes e ilustraÃ§Ãµes vetoriais livres de royaltie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00" y="4243941"/>
            <a:ext cx="708016" cy="69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45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pic>
          <p:nvPicPr>
            <p:cNvPr id="17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127" y="5882834"/>
              <a:ext cx="2160497" cy="975166"/>
            </a:xfrm>
            <a:prstGeom prst="rect">
              <a:avLst/>
            </a:prstGeom>
          </p:spPr>
        </p:pic>
        <p:cxnSp>
          <p:nvCxnSpPr>
            <p:cNvPr id="19" name="Conector reto 18"/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USP Logotip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4" descr="20070311100827!A_large_blank_world_map_with_oceans_marked_in_bl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628775"/>
            <a:ext cx="83327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1"/>
          <p:cNvSpPr txBox="1">
            <a:spLocks noChangeArrowheads="1"/>
          </p:cNvSpPr>
          <p:nvPr/>
        </p:nvSpPr>
        <p:spPr bwMode="auto">
          <a:xfrm>
            <a:off x="1434972" y="580380"/>
            <a:ext cx="6274055" cy="646331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 b="1" i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3200" b="1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3600" i="0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PANORAMA GLOBAL</a:t>
            </a:r>
          </a:p>
        </p:txBody>
      </p:sp>
    </p:spTree>
    <p:extLst>
      <p:ext uri="{BB962C8B-B14F-4D97-AF65-F5344CB8AC3E}">
        <p14:creationId xmlns:p14="http://schemas.microsoft.com/office/powerpoint/2010/main" val="7936296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pic>
          <p:nvPicPr>
            <p:cNvPr id="17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127" y="5882834"/>
              <a:ext cx="2160497" cy="975166"/>
            </a:xfrm>
            <a:prstGeom prst="rect">
              <a:avLst/>
            </a:prstGeom>
          </p:spPr>
        </p:pic>
        <p:cxnSp>
          <p:nvCxnSpPr>
            <p:cNvPr id="19" name="Conector reto 18"/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USP Logotip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4" descr="20070311100827!A_large_blank_world_map_with_oceans_marked_in_bl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" y="1628775"/>
            <a:ext cx="8332788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1"/>
          <p:cNvSpPr txBox="1">
            <a:spLocks noChangeArrowheads="1"/>
          </p:cNvSpPr>
          <p:nvPr/>
        </p:nvSpPr>
        <p:spPr bwMode="auto">
          <a:xfrm>
            <a:off x="1434972" y="580380"/>
            <a:ext cx="6274055" cy="646331"/>
          </a:xfrm>
          <a:prstGeom prst="rect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 b="1" i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sz="3200" b="1" i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sz="3200" b="1" i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GB" sz="3600" i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ahoma" pitchFamily="34" charset="0"/>
              </a:rPr>
              <a:t>PANORAMA GLOBAL</a:t>
            </a:r>
            <a:endParaRPr lang="en-GB" sz="3600" i="0" dirty="0" smtClean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ahoma" pitchFamily="34" charset="0"/>
            </a:endParaRPr>
          </a:p>
        </p:txBody>
      </p:sp>
      <p:grpSp>
        <p:nvGrpSpPr>
          <p:cNvPr id="9" name="Grupo 20"/>
          <p:cNvGrpSpPr>
            <a:grpSpLocks/>
          </p:cNvGrpSpPr>
          <p:nvPr/>
        </p:nvGrpSpPr>
        <p:grpSpPr bwMode="auto">
          <a:xfrm>
            <a:off x="717550" y="1628775"/>
            <a:ext cx="8332788" cy="3816350"/>
            <a:chOff x="717768" y="1628702"/>
            <a:chExt cx="8332570" cy="3816424"/>
          </a:xfrm>
        </p:grpSpPr>
        <p:pic>
          <p:nvPicPr>
            <p:cNvPr id="11" name="Picture 4" descr="20070311100827!A_large_blank_world_map_with_oceans_marked_in_blu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68" y="1628702"/>
              <a:ext cx="8332570" cy="3816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Oval 6"/>
            <p:cNvSpPr>
              <a:spLocks noChangeArrowheads="1"/>
            </p:cNvSpPr>
            <p:nvPr/>
          </p:nvSpPr>
          <p:spPr bwMode="auto">
            <a:xfrm>
              <a:off x="6948543" y="4149701"/>
              <a:ext cx="1008036" cy="792178"/>
            </a:xfrm>
            <a:prstGeom prst="ellips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0279F"/>
                  </a:solidFill>
                  <a:latin typeface="Frutiger 55 Roman" pitchFamily="34" charset="0"/>
                </a:defRPr>
              </a:lvl1pPr>
              <a:lvl2pPr marL="742950" indent="-285750">
                <a:defRPr>
                  <a:solidFill>
                    <a:srgbClr val="00279F"/>
                  </a:solidFill>
                  <a:latin typeface="Frutiger 55 Roman" pitchFamily="34" charset="0"/>
                </a:defRPr>
              </a:lvl2pPr>
              <a:lvl3pPr marL="1143000" indent="-228600">
                <a:defRPr>
                  <a:solidFill>
                    <a:srgbClr val="00279F"/>
                  </a:solidFill>
                  <a:latin typeface="Frutiger 55 Roman" pitchFamily="34" charset="0"/>
                </a:defRPr>
              </a:lvl3pPr>
              <a:lvl4pPr marL="1600200" indent="-228600">
                <a:defRPr>
                  <a:solidFill>
                    <a:srgbClr val="00279F"/>
                  </a:solidFill>
                  <a:latin typeface="Frutiger 55 Roman" pitchFamily="34" charset="0"/>
                </a:defRPr>
              </a:lvl4pPr>
              <a:lvl5pPr marL="2057400" indent="-228600">
                <a:defRPr>
                  <a:solidFill>
                    <a:srgbClr val="00279F"/>
                  </a:solidFill>
                  <a:latin typeface="Frutiger 55 Roman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33FF"/>
                </a:buClr>
                <a:buSzPct val="90000"/>
                <a:buFont typeface="Wingdings" panose="05000000000000000000" pitchFamily="2" charset="2"/>
                <a:buChar char="Ø"/>
                <a:defRPr>
                  <a:solidFill>
                    <a:srgbClr val="00279F"/>
                  </a:solidFill>
                  <a:latin typeface="Frutiger 55 Roman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33FF"/>
                </a:buClr>
                <a:buSzPct val="90000"/>
                <a:buFont typeface="Wingdings" panose="05000000000000000000" pitchFamily="2" charset="2"/>
                <a:buChar char="Ø"/>
                <a:defRPr>
                  <a:solidFill>
                    <a:srgbClr val="00279F"/>
                  </a:solidFill>
                  <a:latin typeface="Frutiger 55 Roman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33FF"/>
                </a:buClr>
                <a:buSzPct val="90000"/>
                <a:buFont typeface="Wingdings" panose="05000000000000000000" pitchFamily="2" charset="2"/>
                <a:buChar char="Ø"/>
                <a:defRPr>
                  <a:solidFill>
                    <a:srgbClr val="00279F"/>
                  </a:solidFill>
                  <a:latin typeface="Frutiger 55 Roman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33FF"/>
                </a:buClr>
                <a:buSzPct val="90000"/>
                <a:buFont typeface="Wingdings" panose="05000000000000000000" pitchFamily="2" charset="2"/>
                <a:buChar char="Ø"/>
                <a:defRPr>
                  <a:solidFill>
                    <a:srgbClr val="00279F"/>
                  </a:solidFill>
                  <a:latin typeface="Frutiger 55 Roman" pitchFamily="34" charset="0"/>
                </a:defRPr>
              </a:lvl9pPr>
            </a:lstStyle>
            <a:p>
              <a:pPr>
                <a:defRPr/>
              </a:pPr>
              <a:endParaRPr lang="en-US" smtClean="0"/>
            </a:p>
          </p:txBody>
        </p:sp>
        <p:sp>
          <p:nvSpPr>
            <p:cNvPr id="13" name="Oval 6"/>
            <p:cNvSpPr>
              <a:spLocks noChangeArrowheads="1"/>
            </p:cNvSpPr>
            <p:nvPr/>
          </p:nvSpPr>
          <p:spPr bwMode="auto">
            <a:xfrm>
              <a:off x="1187656" y="1844606"/>
              <a:ext cx="1295366" cy="1439891"/>
            </a:xfrm>
            <a:prstGeom prst="ellips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0279F"/>
                  </a:solidFill>
                  <a:latin typeface="Frutiger 55 Roman" pitchFamily="34" charset="0"/>
                </a:defRPr>
              </a:lvl1pPr>
              <a:lvl2pPr marL="742950" indent="-285750">
                <a:defRPr>
                  <a:solidFill>
                    <a:srgbClr val="00279F"/>
                  </a:solidFill>
                  <a:latin typeface="Frutiger 55 Roman" pitchFamily="34" charset="0"/>
                </a:defRPr>
              </a:lvl2pPr>
              <a:lvl3pPr marL="1143000" indent="-228600">
                <a:defRPr>
                  <a:solidFill>
                    <a:srgbClr val="00279F"/>
                  </a:solidFill>
                  <a:latin typeface="Frutiger 55 Roman" pitchFamily="34" charset="0"/>
                </a:defRPr>
              </a:lvl3pPr>
              <a:lvl4pPr marL="1600200" indent="-228600">
                <a:defRPr>
                  <a:solidFill>
                    <a:srgbClr val="00279F"/>
                  </a:solidFill>
                  <a:latin typeface="Frutiger 55 Roman" pitchFamily="34" charset="0"/>
                </a:defRPr>
              </a:lvl4pPr>
              <a:lvl5pPr marL="2057400" indent="-228600">
                <a:defRPr>
                  <a:solidFill>
                    <a:srgbClr val="00279F"/>
                  </a:solidFill>
                  <a:latin typeface="Frutiger 55 Roman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33FF"/>
                </a:buClr>
                <a:buSzPct val="90000"/>
                <a:buFont typeface="Wingdings" panose="05000000000000000000" pitchFamily="2" charset="2"/>
                <a:buChar char="Ø"/>
                <a:defRPr>
                  <a:solidFill>
                    <a:srgbClr val="00279F"/>
                  </a:solidFill>
                  <a:latin typeface="Frutiger 55 Roman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33FF"/>
                </a:buClr>
                <a:buSzPct val="90000"/>
                <a:buFont typeface="Wingdings" panose="05000000000000000000" pitchFamily="2" charset="2"/>
                <a:buChar char="Ø"/>
                <a:defRPr>
                  <a:solidFill>
                    <a:srgbClr val="00279F"/>
                  </a:solidFill>
                  <a:latin typeface="Frutiger 55 Roman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33FF"/>
                </a:buClr>
                <a:buSzPct val="90000"/>
                <a:buFont typeface="Wingdings" panose="05000000000000000000" pitchFamily="2" charset="2"/>
                <a:buChar char="Ø"/>
                <a:defRPr>
                  <a:solidFill>
                    <a:srgbClr val="00279F"/>
                  </a:solidFill>
                  <a:latin typeface="Frutiger 55 Roman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33FF"/>
                </a:buClr>
                <a:buSzPct val="90000"/>
                <a:buFont typeface="Wingdings" panose="05000000000000000000" pitchFamily="2" charset="2"/>
                <a:buChar char="Ø"/>
                <a:defRPr>
                  <a:solidFill>
                    <a:srgbClr val="00279F"/>
                  </a:solidFill>
                  <a:latin typeface="Frutiger 55 Roman" pitchFamily="34" charset="0"/>
                </a:defRPr>
              </a:lvl9pPr>
            </a:lstStyle>
            <a:p>
              <a:pPr>
                <a:defRPr/>
              </a:pPr>
              <a:endParaRPr lang="en-US" smtClean="0"/>
            </a:p>
          </p:txBody>
        </p:sp>
        <p:sp>
          <p:nvSpPr>
            <p:cNvPr id="14" name="Oval 6"/>
            <p:cNvSpPr>
              <a:spLocks noChangeArrowheads="1"/>
            </p:cNvSpPr>
            <p:nvPr/>
          </p:nvSpPr>
          <p:spPr bwMode="auto">
            <a:xfrm>
              <a:off x="3995870" y="1989072"/>
              <a:ext cx="1079472" cy="863617"/>
            </a:xfrm>
            <a:prstGeom prst="ellipse">
              <a:avLst/>
            </a:prstGeom>
            <a:noFill/>
            <a:ln w="57150">
              <a:solidFill>
                <a:schemeClr val="accent6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rgbClr val="00279F"/>
                  </a:solidFill>
                  <a:latin typeface="Frutiger 55 Roman" pitchFamily="34" charset="0"/>
                </a:defRPr>
              </a:lvl1pPr>
              <a:lvl2pPr marL="742950" indent="-285750">
                <a:defRPr>
                  <a:solidFill>
                    <a:srgbClr val="00279F"/>
                  </a:solidFill>
                  <a:latin typeface="Frutiger 55 Roman" pitchFamily="34" charset="0"/>
                </a:defRPr>
              </a:lvl2pPr>
              <a:lvl3pPr marL="1143000" indent="-228600">
                <a:defRPr>
                  <a:solidFill>
                    <a:srgbClr val="00279F"/>
                  </a:solidFill>
                  <a:latin typeface="Frutiger 55 Roman" pitchFamily="34" charset="0"/>
                </a:defRPr>
              </a:lvl3pPr>
              <a:lvl4pPr marL="1600200" indent="-228600">
                <a:defRPr>
                  <a:solidFill>
                    <a:srgbClr val="00279F"/>
                  </a:solidFill>
                  <a:latin typeface="Frutiger 55 Roman" pitchFamily="34" charset="0"/>
                </a:defRPr>
              </a:lvl4pPr>
              <a:lvl5pPr marL="2057400" indent="-228600">
                <a:defRPr>
                  <a:solidFill>
                    <a:srgbClr val="00279F"/>
                  </a:solidFill>
                  <a:latin typeface="Frutiger 55 Roman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33FF"/>
                </a:buClr>
                <a:buSzPct val="90000"/>
                <a:buFont typeface="Wingdings" panose="05000000000000000000" pitchFamily="2" charset="2"/>
                <a:buChar char="Ø"/>
                <a:defRPr>
                  <a:solidFill>
                    <a:srgbClr val="00279F"/>
                  </a:solidFill>
                  <a:latin typeface="Frutiger 55 Roman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33FF"/>
                </a:buClr>
                <a:buSzPct val="90000"/>
                <a:buFont typeface="Wingdings" panose="05000000000000000000" pitchFamily="2" charset="2"/>
                <a:buChar char="Ø"/>
                <a:defRPr>
                  <a:solidFill>
                    <a:srgbClr val="00279F"/>
                  </a:solidFill>
                  <a:latin typeface="Frutiger 55 Roman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33FF"/>
                </a:buClr>
                <a:buSzPct val="90000"/>
                <a:buFont typeface="Wingdings" panose="05000000000000000000" pitchFamily="2" charset="2"/>
                <a:buChar char="Ø"/>
                <a:defRPr>
                  <a:solidFill>
                    <a:srgbClr val="00279F"/>
                  </a:solidFill>
                  <a:latin typeface="Frutiger 55 Roman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9933FF"/>
                </a:buClr>
                <a:buSzPct val="90000"/>
                <a:buFont typeface="Wingdings" panose="05000000000000000000" pitchFamily="2" charset="2"/>
                <a:buChar char="Ø"/>
                <a:defRPr>
                  <a:solidFill>
                    <a:srgbClr val="00279F"/>
                  </a:solidFill>
                  <a:latin typeface="Frutiger 55 Roman" pitchFamily="34" charset="0"/>
                </a:defRPr>
              </a:lvl9pPr>
            </a:lstStyle>
            <a:p>
              <a:pPr>
                <a:defRPr/>
              </a:pPr>
              <a:endParaRPr lang="en-US" smtClean="0"/>
            </a:p>
          </p:txBody>
        </p:sp>
        <p:sp>
          <p:nvSpPr>
            <p:cNvPr id="16" name="Oval 11"/>
            <p:cNvSpPr>
              <a:spLocks noChangeArrowheads="1"/>
            </p:cNvSpPr>
            <p:nvPr/>
          </p:nvSpPr>
          <p:spPr bwMode="auto">
            <a:xfrm>
              <a:off x="6444208" y="3284984"/>
              <a:ext cx="1008112" cy="972208"/>
            </a:xfrm>
            <a:prstGeom prst="ellipse">
              <a:avLst/>
            </a:prstGeom>
            <a:noFill/>
            <a:ln w="38100">
              <a:solidFill>
                <a:srgbClr val="0046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279F"/>
                </a:solidFill>
                <a:latin typeface="Frutiger 55 Roman" pitchFamily="34" charset="0"/>
              </a:endParaRPr>
            </a:p>
          </p:txBody>
        </p:sp>
        <p:sp>
          <p:nvSpPr>
            <p:cNvPr id="18" name="Oval 11"/>
            <p:cNvSpPr>
              <a:spLocks noChangeArrowheads="1"/>
            </p:cNvSpPr>
            <p:nvPr/>
          </p:nvSpPr>
          <p:spPr bwMode="auto">
            <a:xfrm>
              <a:off x="2483768" y="3734935"/>
              <a:ext cx="792088" cy="1062217"/>
            </a:xfrm>
            <a:prstGeom prst="ellipse">
              <a:avLst/>
            </a:prstGeom>
            <a:noFill/>
            <a:ln w="38100">
              <a:solidFill>
                <a:srgbClr val="00467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279F"/>
                </a:solidFill>
                <a:latin typeface="Frutiger 55 Roman" pitchFamily="34" charset="0"/>
              </a:endParaRPr>
            </a:p>
          </p:txBody>
        </p:sp>
        <p:sp>
          <p:nvSpPr>
            <p:cNvPr id="21" name="Oval 11"/>
            <p:cNvSpPr>
              <a:spLocks noChangeArrowheads="1"/>
            </p:cNvSpPr>
            <p:nvPr/>
          </p:nvSpPr>
          <p:spPr bwMode="auto">
            <a:xfrm>
              <a:off x="5953441" y="2418777"/>
              <a:ext cx="1131217" cy="724302"/>
            </a:xfrm>
            <a:prstGeom prst="ellipse">
              <a:avLst/>
            </a:prstGeom>
            <a:noFill/>
            <a:ln w="38100">
              <a:solidFill>
                <a:srgbClr val="00467A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00279F"/>
                </a:solidFill>
                <a:latin typeface="Frutiger 55 Roman" pitchFamily="34" charset="0"/>
              </a:endParaRPr>
            </a:p>
          </p:txBody>
        </p:sp>
      </p:grpSp>
      <p:grpSp>
        <p:nvGrpSpPr>
          <p:cNvPr id="22" name="Grupo 21"/>
          <p:cNvGrpSpPr>
            <a:grpSpLocks/>
          </p:cNvGrpSpPr>
          <p:nvPr/>
        </p:nvGrpSpPr>
        <p:grpSpPr bwMode="auto">
          <a:xfrm>
            <a:off x="1997390" y="5470525"/>
            <a:ext cx="3582987" cy="381000"/>
            <a:chOff x="682572" y="5636340"/>
            <a:chExt cx="3581995" cy="380775"/>
          </a:xfrm>
        </p:grpSpPr>
        <p:cxnSp>
          <p:nvCxnSpPr>
            <p:cNvPr id="23" name="Conector reto 22"/>
            <p:cNvCxnSpPr/>
            <p:nvPr/>
          </p:nvCxnSpPr>
          <p:spPr>
            <a:xfrm>
              <a:off x="818803" y="5937157"/>
              <a:ext cx="737984" cy="0"/>
            </a:xfrm>
            <a:prstGeom prst="line">
              <a:avLst/>
            </a:prstGeom>
            <a:ln w="571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6"/>
            <p:cNvSpPr>
              <a:spLocks noChangeArrowheads="1"/>
            </p:cNvSpPr>
            <p:nvPr/>
          </p:nvSpPr>
          <p:spPr bwMode="white">
            <a:xfrm>
              <a:off x="682572" y="5636340"/>
              <a:ext cx="3581995" cy="38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25000"/>
                </a:lnSpc>
                <a:buClr>
                  <a:srgbClr val="FFFF00"/>
                </a:buClr>
                <a:buSzPct val="80000"/>
                <a:buFont typeface="Wingdings" panose="05000000000000000000" pitchFamily="2" charset="2"/>
                <a:buNone/>
              </a:pPr>
              <a:r>
                <a:rPr lang="pt-BR" altLang="en-US" sz="20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Implementado</a:t>
              </a:r>
            </a:p>
            <a:p>
              <a:pPr algn="ctr" eaLnBrk="1" hangingPunct="1">
                <a:lnSpc>
                  <a:spcPct val="125000"/>
                </a:lnSpc>
                <a:buClr>
                  <a:srgbClr val="FFFF00"/>
                </a:buClr>
                <a:buSzPct val="80000"/>
                <a:buFont typeface="Wingdings" panose="05000000000000000000" pitchFamily="2" charset="2"/>
                <a:buNone/>
              </a:pPr>
              <a:endParaRPr lang="pt-BR" altLang="en-US" sz="2000" dirty="0">
                <a:solidFill>
                  <a:srgbClr val="00467A"/>
                </a:solidFill>
                <a:latin typeface="+mn-lt"/>
              </a:endParaRPr>
            </a:p>
          </p:txBody>
        </p:sp>
      </p:grpSp>
      <p:grpSp>
        <p:nvGrpSpPr>
          <p:cNvPr id="25" name="Grupo 24"/>
          <p:cNvGrpSpPr>
            <a:grpSpLocks/>
          </p:cNvGrpSpPr>
          <p:nvPr/>
        </p:nvGrpSpPr>
        <p:grpSpPr bwMode="auto">
          <a:xfrm>
            <a:off x="5085103" y="5464297"/>
            <a:ext cx="4079026" cy="381000"/>
            <a:chOff x="4783931" y="5587667"/>
            <a:chExt cx="4077026" cy="380775"/>
          </a:xfrm>
        </p:grpSpPr>
        <p:cxnSp>
          <p:nvCxnSpPr>
            <p:cNvPr id="26" name="Conector reto 25"/>
            <p:cNvCxnSpPr/>
            <p:nvPr/>
          </p:nvCxnSpPr>
          <p:spPr>
            <a:xfrm flipV="1">
              <a:off x="4783931" y="5900242"/>
              <a:ext cx="779081" cy="3173"/>
            </a:xfrm>
            <a:prstGeom prst="line">
              <a:avLst/>
            </a:prstGeom>
            <a:ln w="57150">
              <a:solidFill>
                <a:srgbClr val="00467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6"/>
            <p:cNvSpPr>
              <a:spLocks noChangeArrowheads="1"/>
            </p:cNvSpPr>
            <p:nvPr/>
          </p:nvSpPr>
          <p:spPr bwMode="white">
            <a:xfrm>
              <a:off x="5278962" y="5587667"/>
              <a:ext cx="3581995" cy="380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25000"/>
                </a:lnSpc>
                <a:buClr>
                  <a:srgbClr val="FFFF00"/>
                </a:buClr>
                <a:buSzPct val="80000"/>
                <a:buFont typeface="Wingdings" panose="05000000000000000000" pitchFamily="2" charset="2"/>
                <a:buNone/>
              </a:pPr>
              <a:r>
                <a:rPr lang="pt-BR" altLang="en-US" sz="20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Em fase de implementação</a:t>
              </a:r>
            </a:p>
            <a:p>
              <a:pPr algn="ctr" eaLnBrk="1" hangingPunct="1">
                <a:lnSpc>
                  <a:spcPct val="125000"/>
                </a:lnSpc>
                <a:buClr>
                  <a:srgbClr val="FFFF00"/>
                </a:buClr>
                <a:buSzPct val="80000"/>
                <a:buFont typeface="Wingdings" panose="05000000000000000000" pitchFamily="2" charset="2"/>
                <a:buNone/>
              </a:pPr>
              <a:endParaRPr lang="pt-BR" altLang="en-US" sz="2000" dirty="0">
                <a:solidFill>
                  <a:srgbClr val="00467A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2067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pic>
          <p:nvPicPr>
            <p:cNvPr id="17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127" y="5882834"/>
              <a:ext cx="2160497" cy="975166"/>
            </a:xfrm>
            <a:prstGeom prst="rect">
              <a:avLst/>
            </a:prstGeom>
          </p:spPr>
        </p:pic>
        <p:cxnSp>
          <p:nvCxnSpPr>
            <p:cNvPr id="19" name="Conector reto 18"/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USP Logotip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51521" y="681038"/>
            <a:ext cx="8371780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7620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33400" indent="-354013" defTabSz="7620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20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20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20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 eaLnBrk="1" hangingPunct="1">
              <a:buClr>
                <a:schemeClr val="folHlink"/>
              </a:buClr>
              <a:buFontTx/>
              <a:buNone/>
            </a:pPr>
            <a:r>
              <a:rPr kumimoji="1" lang="en-US" altLang="en-US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AVALIAÇÃO DE RISCOS MICROBIOLÓGICOS EM ALIMENTOS NO BRASIL?</a:t>
            </a:r>
          </a:p>
          <a:p>
            <a:pPr lvl="1" algn="ctr" eaLnBrk="1" hangingPunct="1">
              <a:buClr>
                <a:schemeClr val="folHlink"/>
              </a:buClr>
              <a:buFontTx/>
              <a:buChar char="–"/>
            </a:pPr>
            <a:endParaRPr kumimoji="1" lang="en-US" altLang="en-US" sz="20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3833813"/>
            <a:ext cx="9143999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7620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33400" indent="-354013" defTabSz="76200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7620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20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20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 eaLnBrk="1" hangingPunct="1">
              <a:buClr>
                <a:schemeClr val="folHlink"/>
              </a:buClr>
              <a:buFontTx/>
              <a:buNone/>
            </a:pPr>
            <a:r>
              <a:rPr kumimoji="1" lang="en-US" altLang="en-US" sz="3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GRANDES DESAFIOS</a:t>
            </a:r>
          </a:p>
          <a:p>
            <a:pPr lvl="1" algn="ctr" eaLnBrk="1" hangingPunct="1">
              <a:buClr>
                <a:schemeClr val="folHlink"/>
              </a:buClr>
              <a:buFontTx/>
              <a:buChar char="–"/>
            </a:pPr>
            <a:endParaRPr kumimoji="1" lang="en-US" altLang="en-US" sz="36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438752"/>
            <a:ext cx="2184400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eta para a direita 8"/>
          <p:cNvSpPr>
            <a:spLocks noChangeArrowheads="1"/>
          </p:cNvSpPr>
          <p:nvPr/>
        </p:nvSpPr>
        <p:spPr bwMode="auto">
          <a:xfrm rot="5400000">
            <a:off x="4444512" y="2865751"/>
            <a:ext cx="501037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320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pic>
          <p:nvPicPr>
            <p:cNvPr id="17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127" y="5882834"/>
              <a:ext cx="2160497" cy="975166"/>
            </a:xfrm>
            <a:prstGeom prst="rect">
              <a:avLst/>
            </a:prstGeom>
          </p:spPr>
        </p:pic>
        <p:cxnSp>
          <p:nvCxnSpPr>
            <p:cNvPr id="19" name="Conector reto 18"/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USP Logotip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33053" y="430213"/>
            <a:ext cx="85328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3600" b="1" cap="all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Primeiro desafio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03812" y="1552434"/>
            <a:ext cx="85328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3600" b="1" dirty="0">
                <a:solidFill>
                  <a:srgbClr val="005740"/>
                </a:solidFill>
                <a:latin typeface="+mn-lt"/>
              </a:rPr>
              <a:t>Compreensão do conceito “RISCO”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107502" y="4976081"/>
            <a:ext cx="534193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 dirty="0">
                <a:solidFill>
                  <a:srgbClr val="005740"/>
                </a:solidFill>
                <a:latin typeface="+mn-lt"/>
              </a:rPr>
              <a:t>“</a:t>
            </a:r>
            <a:r>
              <a:rPr lang="pt-BR" altLang="en-US" sz="2400" b="1" dirty="0" err="1">
                <a:solidFill>
                  <a:srgbClr val="005740"/>
                </a:solidFill>
                <a:latin typeface="+mn-lt"/>
              </a:rPr>
              <a:t>Microbiological</a:t>
            </a:r>
            <a:r>
              <a:rPr lang="pt-BR" altLang="en-US" sz="24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pt-BR" altLang="en-US" sz="2400" b="1" dirty="0" err="1">
                <a:solidFill>
                  <a:srgbClr val="005740"/>
                </a:solidFill>
                <a:latin typeface="+mn-lt"/>
              </a:rPr>
              <a:t>Risk</a:t>
            </a:r>
            <a:r>
              <a:rPr lang="pt-BR" altLang="en-US" sz="24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pt-BR" altLang="en-US" sz="2400" b="1" dirty="0" err="1">
                <a:solidFill>
                  <a:srgbClr val="005740"/>
                </a:solidFill>
                <a:latin typeface="+mn-lt"/>
              </a:rPr>
              <a:t>Assessment</a:t>
            </a:r>
            <a:r>
              <a:rPr lang="pt-BR" altLang="en-US" sz="2400" b="1" dirty="0">
                <a:solidFill>
                  <a:srgbClr val="005740"/>
                </a:solidFill>
                <a:latin typeface="+mn-lt"/>
              </a:rPr>
              <a:t>”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 dirty="0" err="1">
                <a:solidFill>
                  <a:srgbClr val="005740"/>
                </a:solidFill>
                <a:latin typeface="+mn-lt"/>
              </a:rPr>
              <a:t>Codex</a:t>
            </a:r>
            <a:r>
              <a:rPr lang="pt-BR" altLang="en-US" sz="24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pt-BR" altLang="en-US" sz="2400" b="1" dirty="0" err="1">
                <a:solidFill>
                  <a:srgbClr val="005740"/>
                </a:solidFill>
                <a:latin typeface="+mn-lt"/>
              </a:rPr>
              <a:t>Alimentarius</a:t>
            </a:r>
            <a:endParaRPr lang="pt-BR" altLang="en-US" sz="24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97065" y="2744988"/>
            <a:ext cx="485160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3200" b="1" dirty="0">
                <a:solidFill>
                  <a:srgbClr val="005740"/>
                </a:solidFill>
                <a:latin typeface="+mn-lt"/>
              </a:rPr>
              <a:t>RELACIONADO AO COMPROMETIMENTO DA SAÚDE DA POPULAÇÃO</a:t>
            </a:r>
          </a:p>
        </p:txBody>
      </p:sp>
      <p:pic>
        <p:nvPicPr>
          <p:cNvPr id="10" name="Picture 2" descr="http://3.bp.blogspot.com/_76HALJDBjms/TET_iRtrqrI/AAAAAAAAARo/cB7C5ZCape0/s1600/0511-0810-2317-3415_Cartoon_of_a_Man_in_the_Hospital_clipart_image.jp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827320"/>
            <a:ext cx="265588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eta para a direita 8"/>
          <p:cNvSpPr>
            <a:spLocks noChangeArrowheads="1"/>
          </p:cNvSpPr>
          <p:nvPr/>
        </p:nvSpPr>
        <p:spPr bwMode="auto">
          <a:xfrm rot="5400000">
            <a:off x="4082193" y="1124858"/>
            <a:ext cx="501037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Seta para a direita 8"/>
          <p:cNvSpPr>
            <a:spLocks noChangeArrowheads="1"/>
          </p:cNvSpPr>
          <p:nvPr/>
        </p:nvSpPr>
        <p:spPr bwMode="auto">
          <a:xfrm rot="5400000">
            <a:off x="2511688" y="2231080"/>
            <a:ext cx="501037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3" name="Seta para a direita 8"/>
          <p:cNvSpPr>
            <a:spLocks noChangeArrowheads="1"/>
          </p:cNvSpPr>
          <p:nvPr/>
        </p:nvSpPr>
        <p:spPr bwMode="auto">
          <a:xfrm rot="5400000">
            <a:off x="2527953" y="4436611"/>
            <a:ext cx="501037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7439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pic>
          <p:nvPicPr>
            <p:cNvPr id="17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127" y="5882834"/>
              <a:ext cx="2160497" cy="975166"/>
            </a:xfrm>
            <a:prstGeom prst="rect">
              <a:avLst/>
            </a:prstGeom>
          </p:spPr>
        </p:pic>
        <p:cxnSp>
          <p:nvCxnSpPr>
            <p:cNvPr id="19" name="Conector reto 18"/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USP Logotip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33053" y="430213"/>
            <a:ext cx="85328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3600" b="1" cap="all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Primeiro desafio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03812" y="1552434"/>
            <a:ext cx="85328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3600" b="1" dirty="0">
                <a:solidFill>
                  <a:srgbClr val="005740"/>
                </a:solidFill>
                <a:latin typeface="+mn-lt"/>
              </a:rPr>
              <a:t>Compreensão do conceito “RISCO”</a:t>
            </a:r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107503" y="4976081"/>
            <a:ext cx="2888882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 dirty="0" smtClean="0">
                <a:solidFill>
                  <a:srgbClr val="005740"/>
                </a:solidFill>
                <a:latin typeface="+mn-lt"/>
              </a:rPr>
              <a:t>SEGURANÇA </a:t>
            </a:r>
            <a:endParaRPr lang="pt-BR" altLang="en-US" sz="24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97065" y="2744988"/>
            <a:ext cx="4851602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3200" b="1" dirty="0">
                <a:solidFill>
                  <a:srgbClr val="005740"/>
                </a:solidFill>
                <a:latin typeface="+mn-lt"/>
              </a:rPr>
              <a:t>RELACIONADO </a:t>
            </a:r>
            <a:r>
              <a:rPr lang="pt-BR" altLang="en-US" sz="3200" b="1" dirty="0" smtClean="0">
                <a:solidFill>
                  <a:srgbClr val="005740"/>
                </a:solidFill>
                <a:latin typeface="+mn-lt"/>
              </a:rPr>
              <a:t>A FALHAS </a:t>
            </a:r>
            <a:r>
              <a:rPr lang="pt-BR" altLang="en-US" sz="3200" b="1" smtClean="0">
                <a:solidFill>
                  <a:srgbClr val="005740"/>
                </a:solidFill>
                <a:latin typeface="+mn-lt"/>
              </a:rPr>
              <a:t>NO CONTROLE </a:t>
            </a:r>
            <a:r>
              <a:rPr lang="pt-BR" altLang="en-US" sz="3200" b="1" dirty="0" smtClean="0">
                <a:solidFill>
                  <a:srgbClr val="005740"/>
                </a:solidFill>
                <a:latin typeface="+mn-lt"/>
              </a:rPr>
              <a:t>DO PROCESSO PRODUTIVO</a:t>
            </a:r>
            <a:endParaRPr lang="pt-BR" altLang="en-US" sz="32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11" name="Seta para a direita 8"/>
          <p:cNvSpPr>
            <a:spLocks noChangeArrowheads="1"/>
          </p:cNvSpPr>
          <p:nvPr/>
        </p:nvSpPr>
        <p:spPr bwMode="auto">
          <a:xfrm rot="5400000">
            <a:off x="4082193" y="1124858"/>
            <a:ext cx="501037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2" name="Seta para a direita 8"/>
          <p:cNvSpPr>
            <a:spLocks noChangeArrowheads="1"/>
          </p:cNvSpPr>
          <p:nvPr/>
        </p:nvSpPr>
        <p:spPr bwMode="auto">
          <a:xfrm rot="5400000">
            <a:off x="2511688" y="2231080"/>
            <a:ext cx="501037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2195736" y="4976080"/>
            <a:ext cx="2888882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 dirty="0" smtClean="0">
                <a:solidFill>
                  <a:srgbClr val="005740"/>
                </a:solidFill>
                <a:latin typeface="+mn-lt"/>
              </a:rPr>
              <a:t>QUALIDADE </a:t>
            </a:r>
            <a:endParaRPr lang="pt-BR" altLang="en-US" sz="2400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16" name="Seta para a direita 8"/>
          <p:cNvSpPr>
            <a:spLocks noChangeArrowheads="1"/>
          </p:cNvSpPr>
          <p:nvPr/>
        </p:nvSpPr>
        <p:spPr bwMode="auto">
          <a:xfrm rot="5400000">
            <a:off x="3259515" y="4421045"/>
            <a:ext cx="501037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8" name="Seta para a direita 8"/>
          <p:cNvSpPr>
            <a:spLocks noChangeArrowheads="1"/>
          </p:cNvSpPr>
          <p:nvPr/>
        </p:nvSpPr>
        <p:spPr bwMode="auto">
          <a:xfrm rot="5400000">
            <a:off x="1503747" y="4425246"/>
            <a:ext cx="501037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1" name="Picture 17" descr="C:\Users\FCF-USP\AppData\Local\Microsoft\Windows\Temporary Internet Files\Content.IE5\UTH1CMEM\MCj03112800000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900" y="3262057"/>
            <a:ext cx="2313901" cy="177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9976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pic>
          <p:nvPicPr>
            <p:cNvPr id="17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127" y="5882834"/>
              <a:ext cx="2160497" cy="975166"/>
            </a:xfrm>
            <a:prstGeom prst="rect">
              <a:avLst/>
            </a:prstGeom>
          </p:spPr>
        </p:pic>
        <p:cxnSp>
          <p:nvCxnSpPr>
            <p:cNvPr id="19" name="Conector reto 18"/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USP Logotip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33053" y="430213"/>
            <a:ext cx="85328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3600" b="1" cap="all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segundo desafio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-9789" y="1673108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b="1" dirty="0">
                <a:solidFill>
                  <a:srgbClr val="005740"/>
                </a:solidFill>
                <a:latin typeface="+mn-lt"/>
              </a:rPr>
              <a:t>Compreensão </a:t>
            </a:r>
            <a:r>
              <a:rPr lang="pt-BR" altLang="en-US" b="1" dirty="0" smtClean="0">
                <a:solidFill>
                  <a:srgbClr val="005740"/>
                </a:solidFill>
                <a:latin typeface="+mn-lt"/>
              </a:rPr>
              <a:t>da relação entre Análise de Risco e HACCP</a:t>
            </a:r>
            <a:endParaRPr lang="pt-BR" altLang="en-US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11" name="Seta para a direita 8"/>
          <p:cNvSpPr>
            <a:spLocks noChangeArrowheads="1"/>
          </p:cNvSpPr>
          <p:nvPr/>
        </p:nvSpPr>
        <p:spPr bwMode="auto">
          <a:xfrm rot="5400000">
            <a:off x="4082193" y="1124858"/>
            <a:ext cx="501037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6" name="Seta para a direita 8"/>
          <p:cNvSpPr>
            <a:spLocks noChangeArrowheads="1"/>
          </p:cNvSpPr>
          <p:nvPr/>
        </p:nvSpPr>
        <p:spPr bwMode="auto">
          <a:xfrm rot="5400000">
            <a:off x="6247837" y="3308668"/>
            <a:ext cx="501037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276491" y="2550103"/>
            <a:ext cx="37639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b="1" dirty="0" err="1">
                <a:solidFill>
                  <a:srgbClr val="005740"/>
                </a:solidFill>
                <a:latin typeface="+mn-lt"/>
              </a:rPr>
              <a:t>Codex</a:t>
            </a:r>
            <a:r>
              <a:rPr lang="pt-BR" altLang="en-US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pt-BR" altLang="en-US" b="1" dirty="0" err="1">
                <a:solidFill>
                  <a:srgbClr val="005740"/>
                </a:solidFill>
                <a:latin typeface="+mn-lt"/>
              </a:rPr>
              <a:t>Alimentarius</a:t>
            </a:r>
            <a:endParaRPr lang="pt-BR" altLang="en-US" b="1" dirty="0">
              <a:solidFill>
                <a:srgbClr val="005740"/>
              </a:solidFill>
              <a:latin typeface="+mn-lt"/>
            </a:endParaRPr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 bwMode="auto">
          <a:xfrm>
            <a:off x="4600227" y="2631727"/>
            <a:ext cx="375602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b="1" dirty="0">
                <a:solidFill>
                  <a:srgbClr val="005740"/>
                </a:solidFill>
                <a:latin typeface="+mn-lt"/>
              </a:rPr>
              <a:t>Cadeia Produtiva</a:t>
            </a:r>
          </a:p>
        </p:txBody>
      </p:sp>
      <p:sp>
        <p:nvSpPr>
          <p:cNvPr id="25" name="Rectangle 4"/>
          <p:cNvSpPr txBox="1">
            <a:spLocks noChangeArrowheads="1"/>
          </p:cNvSpPr>
          <p:nvPr/>
        </p:nvSpPr>
        <p:spPr bwMode="auto">
          <a:xfrm>
            <a:off x="282842" y="3980280"/>
            <a:ext cx="3757612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b="1" dirty="0">
                <a:solidFill>
                  <a:srgbClr val="005740"/>
                </a:solidFill>
                <a:latin typeface="+mn-lt"/>
              </a:rPr>
              <a:t>PROTEÇÃO À SAÚDE DA POPULAÇÃO</a:t>
            </a:r>
          </a:p>
        </p:txBody>
      </p:sp>
      <p:sp>
        <p:nvSpPr>
          <p:cNvPr id="26" name="Rectangle 4"/>
          <p:cNvSpPr txBox="1">
            <a:spLocks noChangeArrowheads="1"/>
          </p:cNvSpPr>
          <p:nvPr/>
        </p:nvSpPr>
        <p:spPr bwMode="auto">
          <a:xfrm>
            <a:off x="4566890" y="3955160"/>
            <a:ext cx="3862933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b="1" dirty="0">
                <a:solidFill>
                  <a:srgbClr val="005740"/>
                </a:solidFill>
                <a:latin typeface="+mn-lt"/>
              </a:rPr>
              <a:t>CONTROLE DE CADA </a:t>
            </a:r>
            <a:r>
              <a:rPr lang="pt-BR" altLang="en-US" b="1" dirty="0" smtClean="0">
                <a:solidFill>
                  <a:srgbClr val="005740"/>
                </a:solidFill>
                <a:latin typeface="+mn-lt"/>
              </a:rPr>
              <a:t>ETAPA </a:t>
            </a:r>
            <a:r>
              <a:rPr lang="pt-BR" altLang="en-US" b="1" dirty="0">
                <a:solidFill>
                  <a:srgbClr val="005740"/>
                </a:solidFill>
                <a:latin typeface="+mn-lt"/>
              </a:rPr>
              <a:t>DO PROCESSO PRODUTIVO</a:t>
            </a:r>
          </a:p>
        </p:txBody>
      </p:sp>
      <p:sp>
        <p:nvSpPr>
          <p:cNvPr id="27" name="Seta para a direita 8"/>
          <p:cNvSpPr>
            <a:spLocks noChangeArrowheads="1"/>
          </p:cNvSpPr>
          <p:nvPr/>
        </p:nvSpPr>
        <p:spPr bwMode="auto">
          <a:xfrm rot="5400000">
            <a:off x="1911130" y="3367082"/>
            <a:ext cx="501037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82842" y="2486959"/>
            <a:ext cx="3843285" cy="317985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tângulo 27"/>
          <p:cNvSpPr/>
          <p:nvPr/>
        </p:nvSpPr>
        <p:spPr>
          <a:xfrm>
            <a:off x="4712965" y="2482603"/>
            <a:ext cx="3843285" cy="3179852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3879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885860" y="493137"/>
            <a:ext cx="7556620" cy="5033722"/>
            <a:chOff x="723903" y="1424180"/>
            <a:chExt cx="7480161" cy="3340849"/>
          </a:xfrm>
        </p:grpSpPr>
        <p:grpSp>
          <p:nvGrpSpPr>
            <p:cNvPr id="3" name="Grupo 2"/>
            <p:cNvGrpSpPr/>
            <p:nvPr/>
          </p:nvGrpSpPr>
          <p:grpSpPr>
            <a:xfrm>
              <a:off x="723903" y="1424180"/>
              <a:ext cx="7480161" cy="3340849"/>
              <a:chOff x="777125" y="2945276"/>
              <a:chExt cx="7480161" cy="3340849"/>
            </a:xfrm>
          </p:grpSpPr>
          <p:sp>
            <p:nvSpPr>
              <p:cNvPr id="5" name="Retângulo 4"/>
              <p:cNvSpPr/>
              <p:nvPr/>
            </p:nvSpPr>
            <p:spPr>
              <a:xfrm>
                <a:off x="1289674" y="5150645"/>
                <a:ext cx="1470743" cy="11354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i="1" dirty="0" smtClean="0">
                    <a:solidFill>
                      <a:schemeClr val="tx1"/>
                    </a:solidFill>
                    <a:cs typeface="Arial" pitchFamily="34" charset="0"/>
                  </a:rPr>
                  <a:t>Systems Biology </a:t>
                </a:r>
                <a:r>
                  <a:rPr lang="en-US" b="1" i="1" dirty="0">
                    <a:solidFill>
                      <a:schemeClr val="tx1"/>
                    </a:solidFill>
                    <a:cs typeface="Arial" pitchFamily="34" charset="0"/>
                  </a:rPr>
                  <a:t>in Foods </a:t>
                </a:r>
                <a:endParaRPr lang="pt-BR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6" name="Retângulo 5"/>
              <p:cNvSpPr/>
              <p:nvPr/>
            </p:nvSpPr>
            <p:spPr>
              <a:xfrm>
                <a:off x="2985692" y="5150644"/>
                <a:ext cx="1440276" cy="11354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i="1" dirty="0">
                    <a:solidFill>
                      <a:schemeClr val="tx1"/>
                    </a:solidFill>
                    <a:cs typeface="Arial" pitchFamily="34" charset="0"/>
                  </a:rPr>
                  <a:t>Food, Nutrition and Health</a:t>
                </a:r>
                <a:endParaRPr lang="pt-BR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4642740" y="5150644"/>
                <a:ext cx="1310847" cy="11354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i="1" dirty="0">
                    <a:solidFill>
                      <a:schemeClr val="tx1"/>
                    </a:solidFill>
                    <a:cs typeface="Arial" pitchFamily="34" charset="0"/>
                  </a:rPr>
                  <a:t>Food Quality and Safety </a:t>
                </a:r>
                <a:endParaRPr lang="pt-BR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6170361" y="5150644"/>
                <a:ext cx="1429141" cy="113548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i="1" dirty="0">
                    <a:solidFill>
                      <a:schemeClr val="tx1"/>
                    </a:solidFill>
                    <a:cs typeface="Arial" pitchFamily="34" charset="0"/>
                  </a:rPr>
                  <a:t>New </a:t>
                </a:r>
                <a:r>
                  <a:rPr lang="en-US" b="1" i="1" dirty="0" smtClean="0">
                    <a:solidFill>
                      <a:schemeClr val="tx1"/>
                    </a:solidFill>
                    <a:cs typeface="Arial" pitchFamily="34" charset="0"/>
                  </a:rPr>
                  <a:t>Technologies</a:t>
                </a:r>
                <a:endParaRPr lang="pt-BR" dirty="0">
                  <a:solidFill>
                    <a:schemeClr val="tx1"/>
                  </a:solidFill>
                  <a:cs typeface="Arial" pitchFamily="34" charset="0"/>
                </a:endParaRPr>
              </a:p>
            </p:txBody>
          </p:sp>
          <p:sp>
            <p:nvSpPr>
              <p:cNvPr id="9" name="Triângulo isósceles 12"/>
              <p:cNvSpPr/>
              <p:nvPr/>
            </p:nvSpPr>
            <p:spPr>
              <a:xfrm>
                <a:off x="777125" y="2945276"/>
                <a:ext cx="7480161" cy="2150115"/>
              </a:xfrm>
              <a:prstGeom prst="triangle">
                <a:avLst>
                  <a:gd name="adj" fmla="val 49834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b="1" dirty="0">
                  <a:cs typeface="Arial" pitchFamily="34" charset="0"/>
                </a:endParaRPr>
              </a:p>
            </p:txBody>
          </p:sp>
        </p:grpSp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4145" y="2499238"/>
              <a:ext cx="2219676" cy="542951"/>
            </a:xfrm>
            <a:prstGeom prst="rect">
              <a:avLst/>
            </a:prstGeom>
          </p:spPr>
        </p:pic>
      </p:grpSp>
      <p:sp>
        <p:nvSpPr>
          <p:cNvPr id="11" name="TextBox 8"/>
          <p:cNvSpPr txBox="1"/>
          <p:nvPr/>
        </p:nvSpPr>
        <p:spPr>
          <a:xfrm>
            <a:off x="5436096" y="977351"/>
            <a:ext cx="3496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i="1" smtClean="0">
                <a:ln w="12700">
                  <a:solidFill>
                    <a:srgbClr val="005740"/>
                  </a:solidFill>
                  <a:prstDash val="solid"/>
                </a:ln>
                <a:solidFill>
                  <a:srgbClr val="00574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Focus</a:t>
            </a:r>
            <a:endParaRPr lang="fr-FR" sz="3600" b="1" i="1" dirty="0">
              <a:ln w="12700">
                <a:solidFill>
                  <a:srgbClr val="005740"/>
                </a:solidFill>
                <a:prstDash val="solid"/>
              </a:ln>
              <a:solidFill>
                <a:srgbClr val="00574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grpSp>
          <p:nvGrpSpPr>
            <p:cNvPr id="20" name="Grupo 19"/>
            <p:cNvGrpSpPr/>
            <p:nvPr/>
          </p:nvGrpSpPr>
          <p:grpSpPr>
            <a:xfrm>
              <a:off x="0" y="5882834"/>
              <a:ext cx="9144000" cy="975166"/>
              <a:chOff x="0" y="5882834"/>
              <a:chExt cx="9144000" cy="975166"/>
            </a:xfrm>
          </p:grpSpPr>
          <p:pic>
            <p:nvPicPr>
              <p:cNvPr id="22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76127" y="5882834"/>
                <a:ext cx="2160497" cy="975166"/>
              </a:xfrm>
              <a:prstGeom prst="rect">
                <a:avLst/>
              </a:prstGeom>
            </p:spPr>
          </p:pic>
          <p:cxnSp>
            <p:nvCxnSpPr>
              <p:cNvPr id="23" name="Conector reto 5"/>
              <p:cNvCxnSpPr/>
              <p:nvPr/>
            </p:nvCxnSpPr>
            <p:spPr>
              <a:xfrm>
                <a:off x="0" y="5949280"/>
                <a:ext cx="9144000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" descr="USP Logotip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723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pic>
          <p:nvPicPr>
            <p:cNvPr id="17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127" y="5882834"/>
              <a:ext cx="2160497" cy="975166"/>
            </a:xfrm>
            <a:prstGeom prst="rect">
              <a:avLst/>
            </a:prstGeom>
          </p:spPr>
        </p:pic>
        <p:cxnSp>
          <p:nvCxnSpPr>
            <p:cNvPr id="19" name="Conector reto 18"/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USP Logotip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27584" y="816833"/>
            <a:ext cx="4104456" cy="4424571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txBody>
          <a:bodyPr/>
          <a:lstStyle>
            <a:lvl1pPr marL="493727" indent="-493727" algn="l" defTabSz="131660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741" indent="-411439" algn="l" defTabSz="131660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45755" indent="-329151" algn="l" defTabSz="131660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04058" indent="-329151" algn="l" defTabSz="131660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360" indent="-329151" algn="l" defTabSz="131660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20662" indent="-329151" algn="l" defTabSz="131660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78964" indent="-329151" algn="l" defTabSz="131660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37266" indent="-329151" algn="l" defTabSz="131660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95568" indent="-329151" algn="l" defTabSz="131660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Monotype Sorts" pitchFamily="2" charset="2"/>
              <a:buNone/>
              <a:defRPr/>
            </a:pPr>
            <a:r>
              <a:rPr lang="en-GB" sz="36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ANÁLISE DE RISCO</a:t>
            </a:r>
          </a:p>
          <a:p>
            <a:pPr marL="0">
              <a:lnSpc>
                <a:spcPct val="150000"/>
              </a:lnSpc>
              <a:buFont typeface="Monotype Sorts" pitchFamily="2" charset="2"/>
              <a:buNone/>
              <a:defRPr/>
            </a:pPr>
            <a:r>
              <a:rPr lang="en-GB" sz="2400" b="1" dirty="0" err="1" smtClean="0">
                <a:solidFill>
                  <a:srgbClr val="005740"/>
                </a:solidFill>
              </a:rPr>
              <a:t>Ferramenta</a:t>
            </a:r>
            <a:r>
              <a:rPr lang="en-GB" sz="2400" b="1" dirty="0" smtClean="0">
                <a:solidFill>
                  <a:srgbClr val="005740"/>
                </a:solidFill>
              </a:rPr>
              <a:t> </a:t>
            </a:r>
            <a:r>
              <a:rPr lang="en-GB" sz="2400" b="1" dirty="0" err="1" smtClean="0">
                <a:solidFill>
                  <a:srgbClr val="005740"/>
                </a:solidFill>
              </a:rPr>
              <a:t>integrada</a:t>
            </a:r>
            <a:r>
              <a:rPr lang="en-GB" sz="2400" b="1" dirty="0" smtClean="0">
                <a:solidFill>
                  <a:srgbClr val="005740"/>
                </a:solidFill>
              </a:rPr>
              <a:t> para </a:t>
            </a:r>
            <a:r>
              <a:rPr lang="en-GB" sz="2400" b="1" dirty="0" err="1" smtClean="0">
                <a:solidFill>
                  <a:srgbClr val="005740"/>
                </a:solidFill>
              </a:rPr>
              <a:t>manter</a:t>
            </a:r>
            <a:r>
              <a:rPr lang="en-GB" sz="2400" b="1" dirty="0" smtClean="0">
                <a:solidFill>
                  <a:srgbClr val="005740"/>
                </a:solidFill>
              </a:rPr>
              <a:t> </a:t>
            </a:r>
            <a:r>
              <a:rPr lang="en-GB" sz="2400" b="1" dirty="0" err="1" smtClean="0">
                <a:solidFill>
                  <a:srgbClr val="005740"/>
                </a:solidFill>
              </a:rPr>
              <a:t>ou</a:t>
            </a:r>
            <a:r>
              <a:rPr lang="en-GB" sz="2400" b="1" dirty="0" smtClean="0">
                <a:solidFill>
                  <a:srgbClr val="005740"/>
                </a:solidFill>
              </a:rPr>
              <a:t> </a:t>
            </a:r>
            <a:r>
              <a:rPr lang="en-GB" sz="2400" b="1" dirty="0" err="1" smtClean="0">
                <a:solidFill>
                  <a:srgbClr val="005740"/>
                </a:solidFill>
              </a:rPr>
              <a:t>melhorar</a:t>
            </a:r>
            <a:r>
              <a:rPr lang="en-GB" sz="2400" b="1" dirty="0" smtClean="0">
                <a:solidFill>
                  <a:srgbClr val="005740"/>
                </a:solidFill>
              </a:rPr>
              <a:t> a </a:t>
            </a:r>
            <a:r>
              <a:rPr lang="en-GB" sz="2400" b="1" dirty="0" err="1" smtClean="0">
                <a:solidFill>
                  <a:srgbClr val="005740"/>
                </a:solidFill>
              </a:rPr>
              <a:t>oferta</a:t>
            </a:r>
            <a:r>
              <a:rPr lang="en-GB" sz="2400" b="1" dirty="0" smtClean="0">
                <a:solidFill>
                  <a:srgbClr val="005740"/>
                </a:solidFill>
              </a:rPr>
              <a:t> de </a:t>
            </a:r>
            <a:r>
              <a:rPr lang="en-GB" sz="2400" b="1" dirty="0" err="1" smtClean="0">
                <a:solidFill>
                  <a:srgbClr val="005740"/>
                </a:solidFill>
              </a:rPr>
              <a:t>alimentos</a:t>
            </a:r>
            <a:r>
              <a:rPr lang="en-GB" sz="2400" b="1" dirty="0" smtClean="0">
                <a:solidFill>
                  <a:srgbClr val="005740"/>
                </a:solidFill>
              </a:rPr>
              <a:t> </a:t>
            </a:r>
            <a:r>
              <a:rPr lang="en-GB" sz="2400" b="1" dirty="0" err="1" smtClean="0">
                <a:solidFill>
                  <a:srgbClr val="005740"/>
                </a:solidFill>
              </a:rPr>
              <a:t>seguros</a:t>
            </a:r>
            <a:r>
              <a:rPr lang="en-GB" sz="2400" b="1" dirty="0" smtClean="0">
                <a:solidFill>
                  <a:srgbClr val="005740"/>
                </a:solidFill>
              </a:rPr>
              <a:t>, </a:t>
            </a:r>
            <a:r>
              <a:rPr lang="en-GB" sz="2400" b="1" dirty="0" err="1" smtClean="0">
                <a:solidFill>
                  <a:srgbClr val="005740"/>
                </a:solidFill>
              </a:rPr>
              <a:t>envolvendo</a:t>
            </a:r>
            <a:r>
              <a:rPr lang="en-GB" sz="2400" b="1" dirty="0" smtClean="0">
                <a:solidFill>
                  <a:srgbClr val="005740"/>
                </a:solidFill>
              </a:rPr>
              <a:t> </a:t>
            </a:r>
            <a:r>
              <a:rPr lang="en-GB" sz="2400" b="1" dirty="0" err="1" smtClean="0">
                <a:solidFill>
                  <a:srgbClr val="005740"/>
                </a:solidFill>
              </a:rPr>
              <a:t>todos</a:t>
            </a:r>
            <a:r>
              <a:rPr lang="en-GB" sz="2400" b="1" dirty="0" smtClean="0">
                <a:solidFill>
                  <a:srgbClr val="005740"/>
                </a:solidFill>
              </a:rPr>
              <a:t> </a:t>
            </a:r>
            <a:r>
              <a:rPr lang="en-GB" sz="2400" b="1" dirty="0" err="1" smtClean="0">
                <a:solidFill>
                  <a:srgbClr val="005740"/>
                </a:solidFill>
              </a:rPr>
              <a:t>os</a:t>
            </a:r>
            <a:r>
              <a:rPr lang="en-GB" sz="2400" b="1" dirty="0" smtClean="0">
                <a:solidFill>
                  <a:srgbClr val="005740"/>
                </a:solidFill>
              </a:rPr>
              <a:t> </a:t>
            </a:r>
            <a:r>
              <a:rPr lang="en-GB" sz="2400" b="1" dirty="0" err="1" smtClean="0">
                <a:solidFill>
                  <a:srgbClr val="005740"/>
                </a:solidFill>
              </a:rPr>
              <a:t>elementos</a:t>
            </a:r>
            <a:r>
              <a:rPr lang="en-GB" sz="2400" b="1" dirty="0" smtClean="0">
                <a:solidFill>
                  <a:srgbClr val="005740"/>
                </a:solidFill>
              </a:rPr>
              <a:t> da </a:t>
            </a:r>
            <a:r>
              <a:rPr lang="en-GB" sz="2400" b="1" dirty="0" err="1" smtClean="0">
                <a:solidFill>
                  <a:srgbClr val="005740"/>
                </a:solidFill>
              </a:rPr>
              <a:t>cadeia</a:t>
            </a:r>
            <a:r>
              <a:rPr lang="en-GB" sz="2400" b="1" dirty="0" smtClean="0">
                <a:solidFill>
                  <a:srgbClr val="005740"/>
                </a:solidFill>
              </a:rPr>
              <a:t> </a:t>
            </a:r>
            <a:r>
              <a:rPr lang="en-GB" sz="2400" b="1" dirty="0" err="1" smtClean="0">
                <a:solidFill>
                  <a:srgbClr val="005740"/>
                </a:solidFill>
              </a:rPr>
              <a:t>produtiva</a:t>
            </a:r>
            <a:endParaRPr lang="en-GB" sz="2400" b="1" dirty="0" smtClean="0">
              <a:solidFill>
                <a:srgbClr val="005740"/>
              </a:solidFill>
            </a:endParaRPr>
          </a:p>
        </p:txBody>
      </p:sp>
      <p:pic>
        <p:nvPicPr>
          <p:cNvPr id="7" name="Picture 9" descr="http://www.cdc.gov/outbreaknet/images/investigations/food_production_chain_400p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995" y="1499379"/>
            <a:ext cx="3624263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14" y="4551607"/>
            <a:ext cx="1308224" cy="108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4174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pic>
          <p:nvPicPr>
            <p:cNvPr id="17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127" y="5882834"/>
              <a:ext cx="2160497" cy="975166"/>
            </a:xfrm>
            <a:prstGeom prst="rect">
              <a:avLst/>
            </a:prstGeom>
          </p:spPr>
        </p:pic>
        <p:cxnSp>
          <p:nvCxnSpPr>
            <p:cNvPr id="19" name="Conector reto 18"/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USP Logotip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51521" y="850617"/>
            <a:ext cx="4176464" cy="4424571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txBody>
          <a:bodyPr/>
          <a:lstStyle>
            <a:lvl1pPr marL="493727" indent="-493727" algn="l" defTabSz="131660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69741" indent="-411439" algn="l" defTabSz="131660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45755" indent="-329151" algn="l" defTabSz="131660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04058" indent="-329151" algn="l" defTabSz="131660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62360" indent="-329151" algn="l" defTabSz="1316604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20662" indent="-329151" algn="l" defTabSz="131660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78964" indent="-329151" algn="l" defTabSz="131660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937266" indent="-329151" algn="l" defTabSz="131660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95568" indent="-329151" algn="l" defTabSz="131660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Monotype Sorts" pitchFamily="2" charset="2"/>
              <a:buNone/>
              <a:defRPr/>
            </a:pPr>
            <a:r>
              <a:rPr lang="en-GB" sz="36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HACCP</a:t>
            </a:r>
          </a:p>
          <a:p>
            <a:pPr marL="0">
              <a:lnSpc>
                <a:spcPct val="150000"/>
              </a:lnSpc>
              <a:buFont typeface="Monotype Sorts" pitchFamily="2" charset="2"/>
              <a:buNone/>
              <a:defRPr/>
            </a:pPr>
            <a:r>
              <a:rPr lang="en-GB" sz="2400" b="1" dirty="0" err="1" smtClean="0">
                <a:solidFill>
                  <a:srgbClr val="005740"/>
                </a:solidFill>
              </a:rPr>
              <a:t>Ferramenta</a:t>
            </a:r>
            <a:r>
              <a:rPr lang="en-GB" sz="2400" b="1" dirty="0" smtClean="0">
                <a:solidFill>
                  <a:srgbClr val="005740"/>
                </a:solidFill>
              </a:rPr>
              <a:t> </a:t>
            </a:r>
            <a:r>
              <a:rPr kumimoji="1" lang="en-GB" sz="2400" b="1" kern="0" dirty="0" err="1" smtClean="0">
                <a:solidFill>
                  <a:srgbClr val="005740"/>
                </a:solidFill>
              </a:rPr>
              <a:t>operacional</a:t>
            </a:r>
            <a:r>
              <a:rPr kumimoji="1" lang="en-GB" sz="2400" b="1" kern="0" dirty="0" smtClean="0">
                <a:solidFill>
                  <a:srgbClr val="005740"/>
                </a:solidFill>
              </a:rPr>
              <a:t> que </a:t>
            </a:r>
            <a:r>
              <a:rPr kumimoji="1" lang="en-GB" sz="2400" b="1" kern="0" dirty="0" err="1">
                <a:solidFill>
                  <a:srgbClr val="005740"/>
                </a:solidFill>
              </a:rPr>
              <a:t>identifica</a:t>
            </a:r>
            <a:r>
              <a:rPr kumimoji="1" lang="en-GB" sz="2400" b="1" kern="0" dirty="0">
                <a:solidFill>
                  <a:srgbClr val="005740"/>
                </a:solidFill>
              </a:rPr>
              <a:t>, </a:t>
            </a:r>
            <a:r>
              <a:rPr kumimoji="1" lang="en-GB" sz="2400" b="1" kern="0" dirty="0" err="1">
                <a:solidFill>
                  <a:srgbClr val="005740"/>
                </a:solidFill>
              </a:rPr>
              <a:t>avalia</a:t>
            </a:r>
            <a:r>
              <a:rPr kumimoji="1" lang="en-GB" sz="2400" b="1" kern="0" dirty="0">
                <a:solidFill>
                  <a:srgbClr val="005740"/>
                </a:solidFill>
              </a:rPr>
              <a:t> e </a:t>
            </a:r>
            <a:r>
              <a:rPr kumimoji="1" lang="en-GB" sz="2400" b="1" kern="0" dirty="0" err="1">
                <a:solidFill>
                  <a:srgbClr val="005740"/>
                </a:solidFill>
              </a:rPr>
              <a:t>controla</a:t>
            </a:r>
            <a:r>
              <a:rPr kumimoji="1" lang="en-GB" sz="2400" b="1" kern="0" dirty="0">
                <a:solidFill>
                  <a:srgbClr val="005740"/>
                </a:solidFill>
              </a:rPr>
              <a:t> </a:t>
            </a:r>
            <a:r>
              <a:rPr kumimoji="1" lang="en-GB" sz="2400" b="1" kern="0" dirty="0" err="1" smtClean="0">
                <a:solidFill>
                  <a:srgbClr val="005740"/>
                </a:solidFill>
              </a:rPr>
              <a:t>os</a:t>
            </a:r>
            <a:r>
              <a:rPr kumimoji="1" lang="en-GB" sz="2400" b="1" kern="0" dirty="0" smtClean="0">
                <a:solidFill>
                  <a:srgbClr val="005740"/>
                </a:solidFill>
              </a:rPr>
              <a:t> </a:t>
            </a:r>
            <a:r>
              <a:rPr kumimoji="1" lang="en-GB" sz="2400" b="1" kern="0" dirty="0" err="1" smtClean="0">
                <a:solidFill>
                  <a:srgbClr val="005740"/>
                </a:solidFill>
              </a:rPr>
              <a:t>perigos</a:t>
            </a:r>
            <a:r>
              <a:rPr kumimoji="1" lang="en-GB" sz="2400" b="1" kern="0" dirty="0" smtClean="0">
                <a:solidFill>
                  <a:srgbClr val="005740"/>
                </a:solidFill>
              </a:rPr>
              <a:t> </a:t>
            </a:r>
            <a:r>
              <a:rPr kumimoji="1" lang="en-GB" sz="2400" b="1" kern="0" dirty="0" err="1" smtClean="0">
                <a:solidFill>
                  <a:srgbClr val="005740"/>
                </a:solidFill>
              </a:rPr>
              <a:t>significativos</a:t>
            </a:r>
            <a:r>
              <a:rPr kumimoji="1" lang="en-GB" sz="2400" b="1" kern="0" dirty="0" smtClean="0">
                <a:solidFill>
                  <a:srgbClr val="005740"/>
                </a:solidFill>
              </a:rPr>
              <a:t> </a:t>
            </a:r>
            <a:r>
              <a:rPr kumimoji="1" lang="en-GB" sz="2400" b="1" kern="0" dirty="0" err="1" smtClean="0">
                <a:solidFill>
                  <a:srgbClr val="005740"/>
                </a:solidFill>
              </a:rPr>
              <a:t>em</a:t>
            </a:r>
            <a:r>
              <a:rPr kumimoji="1" lang="en-GB" sz="2400" b="1" kern="0" dirty="0" smtClean="0">
                <a:solidFill>
                  <a:srgbClr val="005740"/>
                </a:solidFill>
              </a:rPr>
              <a:t> </a:t>
            </a:r>
            <a:r>
              <a:rPr kumimoji="1" lang="en-GB" sz="2400" b="1" kern="0" dirty="0" err="1" smtClean="0">
                <a:solidFill>
                  <a:srgbClr val="005740"/>
                </a:solidFill>
              </a:rPr>
              <a:t>cada</a:t>
            </a:r>
            <a:r>
              <a:rPr kumimoji="1" lang="en-GB" sz="2400" b="1" kern="0" dirty="0" smtClean="0">
                <a:solidFill>
                  <a:srgbClr val="005740"/>
                </a:solidFill>
              </a:rPr>
              <a:t> </a:t>
            </a:r>
            <a:r>
              <a:rPr kumimoji="1" lang="en-GB" sz="2400" b="1" kern="0" dirty="0" err="1" smtClean="0">
                <a:solidFill>
                  <a:srgbClr val="005740"/>
                </a:solidFill>
              </a:rPr>
              <a:t>uma</a:t>
            </a:r>
            <a:r>
              <a:rPr kumimoji="1" lang="en-GB" sz="2400" b="1" kern="0" dirty="0" smtClean="0">
                <a:solidFill>
                  <a:srgbClr val="005740"/>
                </a:solidFill>
              </a:rPr>
              <a:t> das </a:t>
            </a:r>
            <a:r>
              <a:rPr kumimoji="1" lang="en-GB" sz="2400" b="1" kern="0" dirty="0" err="1" smtClean="0">
                <a:solidFill>
                  <a:srgbClr val="005740"/>
                </a:solidFill>
              </a:rPr>
              <a:t>etapas</a:t>
            </a:r>
            <a:r>
              <a:rPr kumimoji="1" lang="en-GB" sz="2400" b="1" kern="0" dirty="0" smtClean="0">
                <a:solidFill>
                  <a:srgbClr val="005740"/>
                </a:solidFill>
              </a:rPr>
              <a:t> de </a:t>
            </a:r>
            <a:r>
              <a:rPr kumimoji="1" lang="en-GB" sz="2400" b="1" kern="0" dirty="0" err="1" smtClean="0">
                <a:solidFill>
                  <a:srgbClr val="005740"/>
                </a:solidFill>
              </a:rPr>
              <a:t>produção</a:t>
            </a:r>
            <a:r>
              <a:rPr kumimoji="1" lang="en-GB" sz="2400" b="1" kern="0" dirty="0" smtClean="0">
                <a:solidFill>
                  <a:srgbClr val="005740"/>
                </a:solidFill>
              </a:rPr>
              <a:t> de um </a:t>
            </a:r>
            <a:r>
              <a:rPr kumimoji="1" lang="en-GB" sz="2400" b="1" kern="0" dirty="0" err="1" smtClean="0">
                <a:solidFill>
                  <a:srgbClr val="005740"/>
                </a:solidFill>
              </a:rPr>
              <a:t>alimento</a:t>
            </a:r>
            <a:endParaRPr lang="en-GB" sz="2400" b="1" dirty="0" smtClean="0">
              <a:solidFill>
                <a:srgbClr val="005740"/>
              </a:solidFill>
            </a:endParaRPr>
          </a:p>
        </p:txBody>
      </p:sp>
      <p:pic>
        <p:nvPicPr>
          <p:cNvPr id="147458" name="Picture 2" descr="http://comps.canstockphoto.com/can-stock-photo_csp196803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40768"/>
            <a:ext cx="3359844" cy="350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689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pic>
          <p:nvPicPr>
            <p:cNvPr id="17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127" y="5882834"/>
              <a:ext cx="2160497" cy="975166"/>
            </a:xfrm>
            <a:prstGeom prst="rect">
              <a:avLst/>
            </a:prstGeom>
          </p:spPr>
        </p:pic>
        <p:cxnSp>
          <p:nvCxnSpPr>
            <p:cNvPr id="19" name="Conector reto 18"/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USP Logotip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33053" y="430213"/>
            <a:ext cx="85328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3600" b="1" cap="all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TERCEIRO desafio</a:t>
            </a:r>
          </a:p>
        </p:txBody>
      </p:sp>
      <p:sp>
        <p:nvSpPr>
          <p:cNvPr id="11" name="Seta para a direita 8"/>
          <p:cNvSpPr>
            <a:spLocks noChangeArrowheads="1"/>
          </p:cNvSpPr>
          <p:nvPr/>
        </p:nvSpPr>
        <p:spPr bwMode="auto">
          <a:xfrm rot="5400000">
            <a:off x="4082193" y="1124858"/>
            <a:ext cx="501037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71067" y="1795627"/>
            <a:ext cx="907293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VENCER </a:t>
            </a:r>
            <a:r>
              <a:rPr lang="pt-BR" altLang="en-US" sz="24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INSUFICIENCIA </a:t>
            </a:r>
            <a:r>
              <a:rPr lang="pt-BR" altLang="en-US" sz="24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 INFORMAÇÕES </a:t>
            </a:r>
            <a:r>
              <a:rPr lang="pt-BR" altLang="en-US" sz="24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SOBRE</a:t>
            </a:r>
            <a:endParaRPr lang="pt-BR" altLang="en-US" sz="24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Rectangle 4"/>
          <p:cNvSpPr txBox="1">
            <a:spLocks noChangeArrowheads="1"/>
          </p:cNvSpPr>
          <p:nvPr/>
        </p:nvSpPr>
        <p:spPr bwMode="auto">
          <a:xfrm>
            <a:off x="377477" y="2428599"/>
            <a:ext cx="83788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en-GB" altLang="en-US" sz="2200" b="1" dirty="0" err="1">
                <a:solidFill>
                  <a:srgbClr val="005740"/>
                </a:solidFill>
                <a:latin typeface="+mn-lt"/>
              </a:rPr>
              <a:t>Diagnóstico</a:t>
            </a:r>
            <a:r>
              <a:rPr lang="en-GB" altLang="en-US" sz="22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GB" altLang="en-US" sz="2200" b="1" dirty="0" smtClean="0">
                <a:solidFill>
                  <a:srgbClr val="005740"/>
                </a:solidFill>
                <a:latin typeface="+mn-lt"/>
              </a:rPr>
              <a:t>das </a:t>
            </a:r>
            <a:r>
              <a:rPr lang="en-GB" altLang="en-US" sz="2200" b="1" dirty="0" err="1">
                <a:solidFill>
                  <a:srgbClr val="005740"/>
                </a:solidFill>
                <a:latin typeface="+mn-lt"/>
              </a:rPr>
              <a:t>doenças</a:t>
            </a:r>
            <a:r>
              <a:rPr lang="en-GB" altLang="en-US" sz="2200" b="1" dirty="0">
                <a:solidFill>
                  <a:srgbClr val="005740"/>
                </a:solidFill>
                <a:latin typeface="+mn-lt"/>
              </a:rPr>
              <a:t> de </a:t>
            </a:r>
            <a:r>
              <a:rPr lang="en-GB" altLang="en-US" sz="2200" b="1" dirty="0" err="1">
                <a:solidFill>
                  <a:srgbClr val="005740"/>
                </a:solidFill>
                <a:latin typeface="+mn-lt"/>
              </a:rPr>
              <a:t>origem</a:t>
            </a:r>
            <a:r>
              <a:rPr lang="en-GB" altLang="en-US" sz="22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GB" altLang="en-US" sz="2200" b="1" dirty="0" err="1">
                <a:solidFill>
                  <a:srgbClr val="005740"/>
                </a:solidFill>
                <a:latin typeface="+mn-lt"/>
              </a:rPr>
              <a:t>alimentar</a:t>
            </a:r>
            <a:r>
              <a:rPr lang="en-GB" altLang="en-US" sz="2200" b="1" dirty="0">
                <a:solidFill>
                  <a:srgbClr val="005740"/>
                </a:solidFill>
                <a:latin typeface="+mn-lt"/>
              </a:rPr>
              <a:t> que </a:t>
            </a:r>
            <a:r>
              <a:rPr lang="en-GB" altLang="en-US" sz="2200" b="1" dirty="0" err="1">
                <a:solidFill>
                  <a:srgbClr val="005740"/>
                </a:solidFill>
                <a:latin typeface="+mn-lt"/>
              </a:rPr>
              <a:t>ocorrem</a:t>
            </a:r>
            <a:r>
              <a:rPr lang="en-GB" altLang="en-US" sz="2200" b="1" dirty="0">
                <a:solidFill>
                  <a:srgbClr val="005740"/>
                </a:solidFill>
                <a:latin typeface="+mn-lt"/>
              </a:rPr>
              <a:t> no </a:t>
            </a:r>
            <a:r>
              <a:rPr lang="en-GB" altLang="en-US" sz="2200" b="1" dirty="0" err="1">
                <a:solidFill>
                  <a:srgbClr val="005740"/>
                </a:solidFill>
                <a:latin typeface="+mn-lt"/>
              </a:rPr>
              <a:t>país</a:t>
            </a:r>
            <a:endParaRPr lang="en-GB" altLang="en-US" sz="2200" b="1" dirty="0">
              <a:solidFill>
                <a:srgbClr val="005740"/>
              </a:solidFill>
              <a:latin typeface="+mn-lt"/>
            </a:endParaRPr>
          </a:p>
          <a:p>
            <a:pPr eaLnBrk="1" hangingPunct="1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en-GB" altLang="en-US" sz="2200" b="1" dirty="0" err="1">
                <a:solidFill>
                  <a:srgbClr val="005740"/>
                </a:solidFill>
                <a:latin typeface="+mn-lt"/>
              </a:rPr>
              <a:t>Epidemiologia</a:t>
            </a:r>
            <a:r>
              <a:rPr lang="en-GB" altLang="en-US" sz="2200" b="1" dirty="0">
                <a:solidFill>
                  <a:srgbClr val="005740"/>
                </a:solidFill>
                <a:latin typeface="+mn-lt"/>
              </a:rPr>
              <a:t> das </a:t>
            </a:r>
            <a:r>
              <a:rPr lang="en-GB" altLang="en-US" sz="2200" b="1" dirty="0" err="1">
                <a:solidFill>
                  <a:srgbClr val="005740"/>
                </a:solidFill>
                <a:latin typeface="+mn-lt"/>
              </a:rPr>
              <a:t>doenças</a:t>
            </a:r>
            <a:r>
              <a:rPr lang="en-GB" altLang="en-US" sz="2200" b="1" dirty="0">
                <a:solidFill>
                  <a:srgbClr val="005740"/>
                </a:solidFill>
                <a:latin typeface="+mn-lt"/>
              </a:rPr>
              <a:t> de </a:t>
            </a:r>
            <a:r>
              <a:rPr lang="en-GB" altLang="en-US" sz="2200" b="1" dirty="0" err="1">
                <a:solidFill>
                  <a:srgbClr val="005740"/>
                </a:solidFill>
                <a:latin typeface="+mn-lt"/>
              </a:rPr>
              <a:t>origem</a:t>
            </a:r>
            <a:r>
              <a:rPr lang="en-GB" altLang="en-US" sz="22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GB" altLang="en-US" sz="2200" b="1" dirty="0" err="1">
                <a:solidFill>
                  <a:srgbClr val="005740"/>
                </a:solidFill>
                <a:latin typeface="+mn-lt"/>
              </a:rPr>
              <a:t>alimentar</a:t>
            </a:r>
            <a:r>
              <a:rPr lang="en-GB" altLang="en-US" sz="2200" b="1" dirty="0">
                <a:solidFill>
                  <a:srgbClr val="005740"/>
                </a:solidFill>
                <a:latin typeface="+mn-lt"/>
              </a:rPr>
              <a:t> no </a:t>
            </a:r>
            <a:r>
              <a:rPr lang="en-GB" altLang="en-US" sz="2200" b="1" dirty="0" err="1">
                <a:solidFill>
                  <a:srgbClr val="005740"/>
                </a:solidFill>
                <a:latin typeface="+mn-lt"/>
              </a:rPr>
              <a:t>país</a:t>
            </a:r>
            <a:r>
              <a:rPr lang="en-GB" altLang="en-US" sz="2200" b="1" dirty="0">
                <a:solidFill>
                  <a:srgbClr val="005740"/>
                </a:solidFill>
                <a:latin typeface="+mn-lt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en-GB" altLang="en-US" sz="2200" b="1" dirty="0" err="1">
                <a:solidFill>
                  <a:srgbClr val="005740"/>
                </a:solidFill>
                <a:latin typeface="+mn-lt"/>
              </a:rPr>
              <a:t>Agentes</a:t>
            </a:r>
            <a:r>
              <a:rPr lang="en-GB" altLang="en-US" sz="22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GB" altLang="en-US" sz="2200" b="1" dirty="0" err="1">
                <a:solidFill>
                  <a:srgbClr val="005740"/>
                </a:solidFill>
                <a:latin typeface="+mn-lt"/>
              </a:rPr>
              <a:t>etiológicos</a:t>
            </a:r>
            <a:r>
              <a:rPr lang="en-GB" altLang="en-US" sz="22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GB" altLang="en-US" sz="2200" b="1" dirty="0" err="1">
                <a:solidFill>
                  <a:srgbClr val="005740"/>
                </a:solidFill>
                <a:latin typeface="+mn-lt"/>
              </a:rPr>
              <a:t>envolvidos</a:t>
            </a:r>
            <a:r>
              <a:rPr lang="en-GB" altLang="en-US" sz="22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GB" altLang="en-US" sz="2200" b="1" dirty="0" err="1">
                <a:solidFill>
                  <a:srgbClr val="005740"/>
                </a:solidFill>
                <a:latin typeface="+mn-lt"/>
              </a:rPr>
              <a:t>em</a:t>
            </a:r>
            <a:r>
              <a:rPr lang="en-GB" altLang="en-US" sz="2200" b="1" dirty="0">
                <a:solidFill>
                  <a:srgbClr val="005740"/>
                </a:solidFill>
                <a:latin typeface="+mn-lt"/>
              </a:rPr>
              <a:t> ETA no </a:t>
            </a:r>
            <a:r>
              <a:rPr lang="en-GB" altLang="en-US" sz="2200" b="1" dirty="0" err="1">
                <a:solidFill>
                  <a:srgbClr val="005740"/>
                </a:solidFill>
                <a:latin typeface="+mn-lt"/>
              </a:rPr>
              <a:t>país</a:t>
            </a:r>
            <a:endParaRPr lang="en-GB" altLang="en-US" sz="2200" b="1" dirty="0">
              <a:solidFill>
                <a:srgbClr val="005740"/>
              </a:solidFill>
              <a:latin typeface="+mn-lt"/>
            </a:endParaRPr>
          </a:p>
          <a:p>
            <a:pPr eaLnBrk="1" hangingPunct="1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en-GB" altLang="en-US" sz="2200" b="1" dirty="0">
                <a:solidFill>
                  <a:srgbClr val="005740"/>
                </a:solidFill>
                <a:latin typeface="+mn-lt"/>
              </a:rPr>
              <a:t>Alimentos </a:t>
            </a:r>
            <a:r>
              <a:rPr lang="en-GB" altLang="en-US" sz="2200" b="1" dirty="0" err="1">
                <a:solidFill>
                  <a:srgbClr val="005740"/>
                </a:solidFill>
                <a:latin typeface="+mn-lt"/>
              </a:rPr>
              <a:t>mais</a:t>
            </a:r>
            <a:r>
              <a:rPr lang="en-GB" altLang="en-US" sz="22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GB" altLang="en-US" sz="2200" b="1" dirty="0" err="1">
                <a:solidFill>
                  <a:srgbClr val="005740"/>
                </a:solidFill>
                <a:latin typeface="+mn-lt"/>
              </a:rPr>
              <a:t>comumente</a:t>
            </a:r>
            <a:r>
              <a:rPr lang="en-GB" altLang="en-US" sz="22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GB" altLang="en-US" sz="2200" b="1" dirty="0" err="1">
                <a:solidFill>
                  <a:srgbClr val="005740"/>
                </a:solidFill>
                <a:latin typeface="+mn-lt"/>
              </a:rPr>
              <a:t>associados</a:t>
            </a:r>
            <a:r>
              <a:rPr lang="en-GB" altLang="en-US" sz="2200" b="1" dirty="0">
                <a:solidFill>
                  <a:srgbClr val="005740"/>
                </a:solidFill>
                <a:latin typeface="+mn-lt"/>
              </a:rPr>
              <a:t> a </a:t>
            </a:r>
            <a:r>
              <a:rPr lang="en-GB" altLang="en-US" sz="2200" b="1" dirty="0" err="1">
                <a:solidFill>
                  <a:srgbClr val="005740"/>
                </a:solidFill>
                <a:latin typeface="+mn-lt"/>
              </a:rPr>
              <a:t>surtos</a:t>
            </a:r>
            <a:r>
              <a:rPr lang="en-GB" altLang="en-US" sz="2200" b="1" dirty="0">
                <a:solidFill>
                  <a:srgbClr val="005740"/>
                </a:solidFill>
                <a:latin typeface="+mn-lt"/>
              </a:rPr>
              <a:t> e </a:t>
            </a:r>
            <a:r>
              <a:rPr lang="en-GB" altLang="en-US" sz="2200" b="1" dirty="0" err="1">
                <a:solidFill>
                  <a:srgbClr val="005740"/>
                </a:solidFill>
                <a:latin typeface="+mn-lt"/>
              </a:rPr>
              <a:t>casos</a:t>
            </a:r>
            <a:r>
              <a:rPr lang="en-GB" altLang="en-US" sz="2200" b="1" dirty="0">
                <a:solidFill>
                  <a:srgbClr val="005740"/>
                </a:solidFill>
                <a:latin typeface="+mn-lt"/>
              </a:rPr>
              <a:t> no </a:t>
            </a:r>
            <a:r>
              <a:rPr lang="en-GB" altLang="en-US" sz="2200" b="1" dirty="0" err="1">
                <a:solidFill>
                  <a:srgbClr val="005740"/>
                </a:solidFill>
                <a:latin typeface="+mn-lt"/>
              </a:rPr>
              <a:t>país</a:t>
            </a:r>
            <a:r>
              <a:rPr lang="en-GB" altLang="en-US" sz="2200" b="1" dirty="0">
                <a:solidFill>
                  <a:srgbClr val="005740"/>
                </a:solidFill>
                <a:latin typeface="+mn-lt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AutoNum type="arabicPeriod"/>
            </a:pPr>
            <a:endParaRPr lang="pt-BR" altLang="en-US" sz="2400" b="1" dirty="0">
              <a:solidFill>
                <a:srgbClr val="00574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93549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pic>
          <p:nvPicPr>
            <p:cNvPr id="17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127" y="5882834"/>
              <a:ext cx="2160497" cy="975166"/>
            </a:xfrm>
            <a:prstGeom prst="rect">
              <a:avLst/>
            </a:prstGeom>
          </p:spPr>
        </p:pic>
        <p:cxnSp>
          <p:nvCxnSpPr>
            <p:cNvPr id="19" name="Conector reto 18"/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USP Logotip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333053" y="430213"/>
            <a:ext cx="85328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pt-BR" sz="3600" b="1" cap="all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QUARTO desafio</a:t>
            </a:r>
          </a:p>
        </p:txBody>
      </p:sp>
      <p:sp>
        <p:nvSpPr>
          <p:cNvPr id="11" name="Seta para a direita 8"/>
          <p:cNvSpPr>
            <a:spLocks noChangeArrowheads="1"/>
          </p:cNvSpPr>
          <p:nvPr/>
        </p:nvSpPr>
        <p:spPr bwMode="auto">
          <a:xfrm rot="5400000">
            <a:off x="4082193" y="1124858"/>
            <a:ext cx="501037" cy="468356"/>
          </a:xfrm>
          <a:prstGeom prst="rightArrow">
            <a:avLst>
              <a:gd name="adj1" fmla="val 50000"/>
              <a:gd name="adj2" fmla="val 49826"/>
            </a:avLst>
          </a:prstGeom>
          <a:solidFill>
            <a:schemeClr val="accent3">
              <a:lumMod val="60000"/>
              <a:lumOff val="4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00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333053" y="2042862"/>
            <a:ext cx="7921625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VENCER PRE-CONCEITOS</a:t>
            </a:r>
            <a:r>
              <a:rPr lang="en-GB" altLang="en-US" sz="2400" b="1" dirty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  <a:endParaRPr lang="pt-BR" altLang="en-US" sz="2400" b="1" dirty="0">
              <a:solidFill>
                <a:srgbClr val="0057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117153" y="2604837"/>
            <a:ext cx="8631311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en-GB" altLang="en-US" sz="2400" b="1" dirty="0" err="1">
                <a:solidFill>
                  <a:srgbClr val="005740"/>
                </a:solidFill>
                <a:latin typeface="+mn-lt"/>
              </a:rPr>
              <a:t>Avaliação</a:t>
            </a:r>
            <a:r>
              <a:rPr lang="en-GB" altLang="en-US" sz="2400" b="1" dirty="0">
                <a:solidFill>
                  <a:srgbClr val="005740"/>
                </a:solidFill>
                <a:latin typeface="+mn-lt"/>
              </a:rPr>
              <a:t> de </a:t>
            </a:r>
            <a:r>
              <a:rPr lang="en-GB" altLang="en-US" sz="2400" b="1" dirty="0" err="1">
                <a:solidFill>
                  <a:srgbClr val="005740"/>
                </a:solidFill>
                <a:latin typeface="+mn-lt"/>
              </a:rPr>
              <a:t>risco</a:t>
            </a:r>
            <a:r>
              <a:rPr lang="en-GB" altLang="en-US" sz="24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GB" altLang="en-US" sz="2400" b="1" dirty="0" err="1">
                <a:solidFill>
                  <a:srgbClr val="005740"/>
                </a:solidFill>
                <a:latin typeface="+mn-lt"/>
              </a:rPr>
              <a:t>não</a:t>
            </a:r>
            <a:r>
              <a:rPr lang="en-GB" altLang="en-US" sz="24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GB" altLang="en-US" sz="2400" b="1" dirty="0" err="1">
                <a:solidFill>
                  <a:srgbClr val="005740"/>
                </a:solidFill>
                <a:latin typeface="+mn-lt"/>
              </a:rPr>
              <a:t>compromete</a:t>
            </a:r>
            <a:r>
              <a:rPr lang="en-GB" altLang="en-US" sz="2400" b="1" dirty="0">
                <a:solidFill>
                  <a:srgbClr val="005740"/>
                </a:solidFill>
                <a:latin typeface="+mn-lt"/>
              </a:rPr>
              <a:t> a </a:t>
            </a:r>
            <a:r>
              <a:rPr lang="en-GB" altLang="en-US" sz="2400" b="1" dirty="0" err="1">
                <a:solidFill>
                  <a:srgbClr val="005740"/>
                </a:solidFill>
                <a:latin typeface="+mn-lt"/>
              </a:rPr>
              <a:t>competitividade</a:t>
            </a:r>
            <a:r>
              <a:rPr lang="en-GB" altLang="en-US" sz="24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GB" altLang="en-US" sz="2400" b="1" dirty="0" smtClean="0">
                <a:solidFill>
                  <a:srgbClr val="005740"/>
                </a:solidFill>
                <a:latin typeface="+mn-lt"/>
              </a:rPr>
              <a:t>de um </a:t>
            </a:r>
            <a:r>
              <a:rPr lang="en-GB" altLang="en-US" sz="2400" b="1" dirty="0" err="1">
                <a:solidFill>
                  <a:srgbClr val="005740"/>
                </a:solidFill>
                <a:latin typeface="+mn-lt"/>
              </a:rPr>
              <a:t>país</a:t>
            </a:r>
            <a:r>
              <a:rPr lang="en-GB" altLang="en-US" sz="2400" b="1" dirty="0">
                <a:solidFill>
                  <a:srgbClr val="005740"/>
                </a:solidFill>
                <a:latin typeface="+mn-lt"/>
              </a:rPr>
              <a:t> no </a:t>
            </a:r>
            <a:r>
              <a:rPr lang="en-GB" altLang="en-US" sz="2400" b="1" dirty="0" err="1">
                <a:solidFill>
                  <a:srgbClr val="005740"/>
                </a:solidFill>
                <a:latin typeface="+mn-lt"/>
              </a:rPr>
              <a:t>mercado</a:t>
            </a:r>
            <a:r>
              <a:rPr lang="en-GB" altLang="en-US" sz="24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GB" altLang="en-US" sz="2400" b="1" dirty="0" err="1">
                <a:solidFill>
                  <a:srgbClr val="005740"/>
                </a:solidFill>
                <a:latin typeface="+mn-lt"/>
              </a:rPr>
              <a:t>internacional</a:t>
            </a:r>
            <a:r>
              <a:rPr lang="en-GB" altLang="en-US" sz="2400" b="1" dirty="0">
                <a:solidFill>
                  <a:srgbClr val="005740"/>
                </a:solidFill>
                <a:latin typeface="+mn-lt"/>
              </a:rPr>
              <a:t> de </a:t>
            </a:r>
            <a:r>
              <a:rPr lang="en-GB" altLang="en-US" sz="2400" b="1" dirty="0" err="1" smtClean="0">
                <a:solidFill>
                  <a:srgbClr val="005740"/>
                </a:solidFill>
                <a:latin typeface="+mn-lt"/>
              </a:rPr>
              <a:t>alimentos</a:t>
            </a:r>
            <a:endParaRPr lang="en-GB" altLang="en-US" sz="2400" b="1" dirty="0" smtClean="0">
              <a:solidFill>
                <a:srgbClr val="005740"/>
              </a:solidFill>
              <a:latin typeface="+mn-lt"/>
            </a:endParaRP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buFontTx/>
              <a:buAutoNum type="arabicPeriod"/>
            </a:pPr>
            <a:endParaRPr lang="en-GB" altLang="en-US" sz="800" b="1" dirty="0" smtClean="0">
              <a:solidFill>
                <a:srgbClr val="005740"/>
              </a:solidFill>
              <a:latin typeface="+mn-lt"/>
            </a:endParaRPr>
          </a:p>
          <a:p>
            <a:pPr eaLnBrk="1" hangingPunct="1">
              <a:lnSpc>
                <a:spcPct val="150000"/>
              </a:lnSpc>
              <a:spcBef>
                <a:spcPts val="600"/>
              </a:spcBef>
              <a:buFontTx/>
              <a:buAutoNum type="arabicPeriod"/>
            </a:pPr>
            <a:r>
              <a:rPr lang="en-GB" altLang="en-US" sz="2400" b="1" dirty="0" err="1" smtClean="0">
                <a:solidFill>
                  <a:srgbClr val="005740"/>
                </a:solidFill>
                <a:latin typeface="+mn-lt"/>
              </a:rPr>
              <a:t>Avaliação</a:t>
            </a:r>
            <a:r>
              <a:rPr lang="en-GB" altLang="en-US" sz="24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lang="en-GB" altLang="en-US" sz="2400" b="1" dirty="0">
                <a:solidFill>
                  <a:srgbClr val="005740"/>
                </a:solidFill>
                <a:latin typeface="+mn-lt"/>
              </a:rPr>
              <a:t>de </a:t>
            </a:r>
            <a:r>
              <a:rPr lang="en-GB" altLang="en-US" sz="2400" b="1" dirty="0" err="1">
                <a:solidFill>
                  <a:srgbClr val="005740"/>
                </a:solidFill>
                <a:latin typeface="+mn-lt"/>
              </a:rPr>
              <a:t>Risco</a:t>
            </a:r>
            <a:r>
              <a:rPr lang="en-GB" altLang="en-US" sz="24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GB" altLang="en-US" sz="2400" b="1" dirty="0" err="1">
                <a:solidFill>
                  <a:srgbClr val="005740"/>
                </a:solidFill>
                <a:latin typeface="+mn-lt"/>
              </a:rPr>
              <a:t>não</a:t>
            </a:r>
            <a:r>
              <a:rPr lang="en-GB" altLang="en-US" sz="2400" b="1" dirty="0">
                <a:solidFill>
                  <a:srgbClr val="005740"/>
                </a:solidFill>
                <a:latin typeface="+mn-lt"/>
              </a:rPr>
              <a:t> é </a:t>
            </a:r>
            <a:r>
              <a:rPr lang="en-GB" altLang="en-US" sz="2400" b="1" dirty="0" err="1">
                <a:solidFill>
                  <a:srgbClr val="005740"/>
                </a:solidFill>
                <a:latin typeface="+mn-lt"/>
              </a:rPr>
              <a:t>sinônimo</a:t>
            </a:r>
            <a:r>
              <a:rPr lang="en-GB" altLang="en-US" sz="2400" b="1" dirty="0">
                <a:solidFill>
                  <a:srgbClr val="005740"/>
                </a:solidFill>
                <a:latin typeface="+mn-lt"/>
              </a:rPr>
              <a:t> de HACCP. HACCP é </a:t>
            </a:r>
            <a:r>
              <a:rPr lang="en-GB" altLang="en-US" sz="2400" b="1" dirty="0" smtClean="0">
                <a:solidFill>
                  <a:srgbClr val="005740"/>
                </a:solidFill>
                <a:latin typeface="+mn-lt"/>
              </a:rPr>
              <a:t>um </a:t>
            </a:r>
            <a:r>
              <a:rPr lang="en-GB" altLang="en-US" sz="2400" b="1" dirty="0" err="1" smtClean="0">
                <a:solidFill>
                  <a:srgbClr val="005740"/>
                </a:solidFill>
                <a:latin typeface="+mn-lt"/>
              </a:rPr>
              <a:t>instrumento</a:t>
            </a:r>
            <a:r>
              <a:rPr lang="en-GB" altLang="en-US" sz="2400" b="1" dirty="0" smtClean="0">
                <a:solidFill>
                  <a:srgbClr val="005740"/>
                </a:solidFill>
                <a:latin typeface="+mn-lt"/>
              </a:rPr>
              <a:t> de </a:t>
            </a:r>
            <a:r>
              <a:rPr lang="en-GB" altLang="en-US" sz="2400" b="1" dirty="0" err="1" smtClean="0">
                <a:solidFill>
                  <a:srgbClr val="005740"/>
                </a:solidFill>
                <a:latin typeface="+mn-lt"/>
              </a:rPr>
              <a:t>gestão</a:t>
            </a:r>
            <a:r>
              <a:rPr lang="en-GB" altLang="en-US" sz="2400" b="1" dirty="0" smtClean="0">
                <a:solidFill>
                  <a:srgbClr val="005740"/>
                </a:solidFill>
                <a:latin typeface="+mn-lt"/>
              </a:rPr>
              <a:t> </a:t>
            </a:r>
            <a:r>
              <a:rPr lang="en-GB" altLang="en-US" sz="2400" b="1" dirty="0">
                <a:solidFill>
                  <a:srgbClr val="005740"/>
                </a:solidFill>
                <a:latin typeface="+mn-lt"/>
              </a:rPr>
              <a:t>dos </a:t>
            </a:r>
            <a:r>
              <a:rPr lang="en-GB" altLang="en-US" sz="2400" b="1" dirty="0" err="1">
                <a:solidFill>
                  <a:srgbClr val="005740"/>
                </a:solidFill>
                <a:latin typeface="+mn-lt"/>
              </a:rPr>
              <a:t>riscos</a:t>
            </a:r>
            <a:r>
              <a:rPr lang="en-GB" altLang="en-US" sz="24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GB" altLang="en-US" sz="2400" b="1" dirty="0" err="1">
                <a:solidFill>
                  <a:srgbClr val="005740"/>
                </a:solidFill>
                <a:latin typeface="+mn-lt"/>
              </a:rPr>
              <a:t>estimados</a:t>
            </a:r>
            <a:r>
              <a:rPr lang="en-GB" altLang="en-US" sz="24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GB" altLang="en-US" sz="2400" b="1" dirty="0" err="1">
                <a:solidFill>
                  <a:srgbClr val="005740"/>
                </a:solidFill>
                <a:latin typeface="+mn-lt"/>
              </a:rPr>
              <a:t>em</a:t>
            </a:r>
            <a:r>
              <a:rPr lang="en-GB" altLang="en-US" sz="24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GB" altLang="en-US" sz="2400" b="1" dirty="0" err="1">
                <a:solidFill>
                  <a:srgbClr val="005740"/>
                </a:solidFill>
                <a:latin typeface="+mn-lt"/>
              </a:rPr>
              <a:t>uma</a:t>
            </a:r>
            <a:r>
              <a:rPr lang="en-GB" altLang="en-US" sz="2400" b="1" dirty="0">
                <a:solidFill>
                  <a:srgbClr val="005740"/>
                </a:solidFill>
                <a:latin typeface="+mn-lt"/>
              </a:rPr>
              <a:t> </a:t>
            </a:r>
            <a:r>
              <a:rPr lang="en-GB" altLang="en-US" sz="2400" b="1" dirty="0" err="1">
                <a:solidFill>
                  <a:srgbClr val="005740"/>
                </a:solidFill>
                <a:latin typeface="+mn-lt"/>
              </a:rPr>
              <a:t>Avaliação</a:t>
            </a:r>
            <a:r>
              <a:rPr lang="en-GB" altLang="en-US" sz="2400" b="1" dirty="0">
                <a:solidFill>
                  <a:srgbClr val="005740"/>
                </a:solidFill>
                <a:latin typeface="+mn-lt"/>
              </a:rPr>
              <a:t> de </a:t>
            </a:r>
            <a:r>
              <a:rPr lang="en-GB" altLang="en-US" sz="2400" b="1" dirty="0" err="1">
                <a:solidFill>
                  <a:srgbClr val="005740"/>
                </a:solidFill>
                <a:latin typeface="+mn-lt"/>
              </a:rPr>
              <a:t>Risco</a:t>
            </a:r>
            <a:r>
              <a:rPr lang="en-GB" altLang="en-US" sz="2400" b="1" dirty="0">
                <a:solidFill>
                  <a:srgbClr val="005740"/>
                </a:solidFill>
                <a:latin typeface="+mn-lt"/>
              </a:rPr>
              <a:t>!</a:t>
            </a: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en-GB" altLang="en-US" sz="2400" b="1" dirty="0">
              <a:solidFill>
                <a:srgbClr val="00574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en-GB" altLang="en-US" sz="2400" b="1" dirty="0">
              <a:solidFill>
                <a:srgbClr val="00574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AutoNum type="arabicPeriod"/>
            </a:pPr>
            <a:endParaRPr lang="pt-BR" altLang="en-US" sz="2400" b="1" dirty="0">
              <a:solidFill>
                <a:srgbClr val="00574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27716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127" y="5882834"/>
              <a:ext cx="2160497" cy="975166"/>
            </a:xfrm>
            <a:prstGeom prst="rect">
              <a:avLst/>
            </a:prstGeom>
          </p:spPr>
        </p:pic>
        <p:cxnSp>
          <p:nvCxnSpPr>
            <p:cNvPr id="6" name="Conector reto 5"/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 descr="USP Logotip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tângulo 4"/>
          <p:cNvSpPr/>
          <p:nvPr/>
        </p:nvSpPr>
        <p:spPr>
          <a:xfrm>
            <a:off x="1182608" y="623305"/>
            <a:ext cx="66247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cap="all" dirty="0" smtClean="0">
                <a:solidFill>
                  <a:srgbClr val="005740"/>
                </a:solidFill>
                <a:ea typeface="Calibri" panose="020F0502020204030204" pitchFamily="34" charset="0"/>
              </a:rPr>
              <a:t>IND</a:t>
            </a:r>
            <a:r>
              <a:rPr lang="en-US" sz="4400" b="1" cap="all" dirty="0" err="1" smtClean="0">
                <a:solidFill>
                  <a:srgbClr val="005740"/>
                </a:solidFill>
                <a:ea typeface="Calibri" panose="020F0502020204030204" pitchFamily="34" charset="0"/>
              </a:rPr>
              <a:t>Ú</a:t>
            </a:r>
            <a:r>
              <a:rPr lang="pt-BR" sz="4400" b="1" cap="all" dirty="0" smtClean="0">
                <a:solidFill>
                  <a:srgbClr val="005740"/>
                </a:solidFill>
                <a:ea typeface="Calibri" panose="020F0502020204030204" pitchFamily="34" charset="0"/>
              </a:rPr>
              <a:t>STRIA DE ALIMENTOS E AVALIAC</a:t>
            </a:r>
            <a:r>
              <a:rPr lang="en-US" sz="4400" b="1" cap="all" dirty="0" smtClean="0">
                <a:solidFill>
                  <a:srgbClr val="005740"/>
                </a:solidFill>
                <a:ea typeface="Calibri" panose="020F0502020204030204" pitchFamily="34" charset="0"/>
              </a:rPr>
              <a:t>ÃO</a:t>
            </a:r>
            <a:r>
              <a:rPr lang="pt-BR" sz="4400" b="1" cap="all" dirty="0" smtClean="0">
                <a:solidFill>
                  <a:srgbClr val="005740"/>
                </a:solidFill>
                <a:ea typeface="Calibri" panose="020F0502020204030204" pitchFamily="34" charset="0"/>
              </a:rPr>
              <a:t> </a:t>
            </a:r>
            <a:r>
              <a:rPr lang="pt-BR" sz="4400" b="1" cap="all" dirty="0">
                <a:solidFill>
                  <a:srgbClr val="005740"/>
                </a:solidFill>
                <a:ea typeface="Calibri" panose="020F0502020204030204" pitchFamily="34" charset="0"/>
              </a:rPr>
              <a:t>de </a:t>
            </a:r>
            <a:r>
              <a:rPr lang="pt-BR" sz="4400" b="1" cap="all" dirty="0" smtClean="0">
                <a:solidFill>
                  <a:srgbClr val="005740"/>
                </a:solidFill>
                <a:ea typeface="Calibri" panose="020F0502020204030204" pitchFamily="34" charset="0"/>
              </a:rPr>
              <a:t>risco microbiológico </a:t>
            </a:r>
            <a:r>
              <a:rPr lang="pt-BR" sz="4400" b="1" cap="all" dirty="0" err="1" smtClean="0">
                <a:solidFill>
                  <a:srgbClr val="005740"/>
                </a:solidFill>
                <a:ea typeface="Calibri" panose="020F0502020204030204" pitchFamily="34" charset="0"/>
              </a:rPr>
              <a:t>S</a:t>
            </a:r>
            <a:r>
              <a:rPr lang="en-US" sz="4400" b="1" cap="all" dirty="0" smtClean="0">
                <a:solidFill>
                  <a:srgbClr val="005740"/>
                </a:solidFill>
                <a:ea typeface="Calibri" panose="020F0502020204030204" pitchFamily="34" charset="0"/>
              </a:rPr>
              <a:t>ÃO </a:t>
            </a:r>
            <a:r>
              <a:rPr lang="en-US" sz="4400" b="1" cap="all" dirty="0" err="1" smtClean="0">
                <a:solidFill>
                  <a:srgbClr val="005740"/>
                </a:solidFill>
                <a:ea typeface="Calibri" panose="020F0502020204030204" pitchFamily="34" charset="0"/>
              </a:rPr>
              <a:t>COMPATíVEIS</a:t>
            </a:r>
            <a:r>
              <a:rPr lang="en-US" sz="4400" b="1" cap="all" dirty="0" smtClean="0">
                <a:solidFill>
                  <a:srgbClr val="005740"/>
                </a:solidFill>
                <a:ea typeface="Calibri" panose="020F0502020204030204" pitchFamily="34" charset="0"/>
              </a:rPr>
              <a:t>?</a:t>
            </a:r>
            <a:endParaRPr lang="pt-BR" sz="4400" b="1" cap="all" dirty="0">
              <a:solidFill>
                <a:srgbClr val="005740"/>
              </a:solidFill>
              <a:ea typeface="Calibri" panose="020F0502020204030204" pitchFamily="34" charset="0"/>
            </a:endParaRPr>
          </a:p>
        </p:txBody>
      </p:sp>
      <p:sp>
        <p:nvSpPr>
          <p:cNvPr id="12" name="Retângulo 11"/>
          <p:cNvSpPr/>
          <p:nvPr/>
        </p:nvSpPr>
        <p:spPr>
          <a:xfrm>
            <a:off x="0" y="446264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005740"/>
                </a:solidFill>
              </a:rPr>
              <a:t>RESPONDAM, POR FAVOR !</a:t>
            </a:r>
            <a:endParaRPr lang="pt-BR" sz="2400" b="1" dirty="0">
              <a:solidFill>
                <a:srgbClr val="005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0" y="5882834"/>
            <a:ext cx="9144000" cy="975166"/>
            <a:chOff x="0" y="5882834"/>
            <a:chExt cx="9144000" cy="975166"/>
          </a:xfrm>
        </p:grpSpPr>
        <p:pic>
          <p:nvPicPr>
            <p:cNvPr id="17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127" y="5882834"/>
              <a:ext cx="2160497" cy="975166"/>
            </a:xfrm>
            <a:prstGeom prst="rect">
              <a:avLst/>
            </a:prstGeom>
          </p:spPr>
        </p:pic>
        <p:cxnSp>
          <p:nvCxnSpPr>
            <p:cNvPr id="19" name="Conector reto 18"/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 descr="USP Logotip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0951" y="6165304"/>
              <a:ext cx="1143315" cy="484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tângulo 20"/>
          <p:cNvSpPr/>
          <p:nvPr/>
        </p:nvSpPr>
        <p:spPr>
          <a:xfrm>
            <a:off x="0" y="1898203"/>
            <a:ext cx="903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MUITO OBRIGADO!</a:t>
            </a:r>
            <a:endParaRPr lang="en-GB" sz="2800" dirty="0">
              <a:solidFill>
                <a:srgbClr val="005740"/>
              </a:solidFill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3002632" y="5180130"/>
            <a:ext cx="3024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bfranco@usp.br</a:t>
            </a:r>
            <a:endParaRPr lang="en-GB" sz="2800" dirty="0">
              <a:solidFill>
                <a:srgbClr val="005740"/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13498" y="3526768"/>
            <a:ext cx="9036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www.usp.br</a:t>
            </a:r>
            <a:r>
              <a:rPr lang="pt-BR" sz="3200" b="1" dirty="0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pt-BR" sz="3200" b="1" dirty="0" err="1" smtClean="0">
                <a:solidFill>
                  <a:srgbClr val="0057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forc</a:t>
            </a:r>
            <a:endParaRPr lang="en-GB" sz="2800" dirty="0">
              <a:solidFill>
                <a:srgbClr val="0057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0615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9406</TotalTime>
  <Words>3090</Words>
  <Application>Microsoft Macintosh PowerPoint</Application>
  <PresentationFormat>Apresentação na tela (4:3)</PresentationFormat>
  <Paragraphs>808</Paragraphs>
  <Slides>95</Slides>
  <Notes>12</Notes>
  <HiddenSlides>0</HiddenSlides>
  <MMClips>0</MMClips>
  <ScaleCrop>false</ScaleCrop>
  <HeadingPairs>
    <vt:vector size="8" baseType="variant">
      <vt:variant>
        <vt:lpstr>Fontes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95</vt:i4>
      </vt:variant>
    </vt:vector>
  </HeadingPairs>
  <TitlesOfParts>
    <vt:vector size="112" baseType="lpstr">
      <vt:lpstr>Calibri</vt:lpstr>
      <vt:lpstr>Century</vt:lpstr>
      <vt:lpstr>Comic Sans MS</vt:lpstr>
      <vt:lpstr>Frutiger 55 Roman</vt:lpstr>
      <vt:lpstr>Helvetica</vt:lpstr>
      <vt:lpstr>Microsoft YaHei</vt:lpstr>
      <vt:lpstr>Monotype Sorts</vt:lpstr>
      <vt:lpstr>Symbol</vt:lpstr>
      <vt:lpstr>Tahoma</vt:lpstr>
      <vt:lpstr>Times New Roman</vt:lpstr>
      <vt:lpstr>Verdana</vt:lpstr>
      <vt:lpstr>Wingdings</vt:lpstr>
      <vt:lpstr>宋体</vt:lpstr>
      <vt:lpstr>Arial</vt:lpstr>
      <vt:lpstr>Office Theme</vt:lpstr>
      <vt:lpstr>Drawing</vt:lpstr>
      <vt:lpstr>Clip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Edu</dc:creator>
  <cp:lastModifiedBy>Usuário do Microsoft Office</cp:lastModifiedBy>
  <cp:revision>131</cp:revision>
  <cp:lastPrinted>2019-09-09T14:27:13Z</cp:lastPrinted>
  <dcterms:created xsi:type="dcterms:W3CDTF">2015-05-01T19:25:20Z</dcterms:created>
  <dcterms:modified xsi:type="dcterms:W3CDTF">2019-11-26T14:30:53Z</dcterms:modified>
</cp:coreProperties>
</file>