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sldIdLst>
    <p:sldId id="312" r:id="rId2"/>
    <p:sldId id="413" r:id="rId3"/>
    <p:sldId id="414" r:id="rId4"/>
    <p:sldId id="445" r:id="rId5"/>
    <p:sldId id="446" r:id="rId6"/>
    <p:sldId id="439" r:id="rId7"/>
    <p:sldId id="429" r:id="rId8"/>
    <p:sldId id="441" r:id="rId9"/>
    <p:sldId id="417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  <p:sldId id="460" r:id="rId23"/>
    <p:sldId id="418" r:id="rId24"/>
    <p:sldId id="461" r:id="rId25"/>
    <p:sldId id="462" r:id="rId26"/>
    <p:sldId id="424" r:id="rId27"/>
    <p:sldId id="415" r:id="rId28"/>
    <p:sldId id="420" r:id="rId29"/>
    <p:sldId id="463" r:id="rId30"/>
    <p:sldId id="426" r:id="rId31"/>
    <p:sldId id="428" r:id="rId32"/>
    <p:sldId id="464" r:id="rId33"/>
    <p:sldId id="432" r:id="rId34"/>
    <p:sldId id="427" r:id="rId35"/>
    <p:sldId id="435" r:id="rId36"/>
    <p:sldId id="421" r:id="rId37"/>
    <p:sldId id="373" r:id="rId38"/>
  </p:sldIdLst>
  <p:sldSz cx="9144000" cy="6858000" type="screen4x3"/>
  <p:notesSz cx="6662738" cy="98329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009900"/>
    <a:srgbClr val="4D4DFF"/>
    <a:srgbClr val="0098E4"/>
    <a:srgbClr val="66CCFF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528" autoAdjust="0"/>
  </p:normalViewPr>
  <p:slideViewPr>
    <p:cSldViewPr>
      <p:cViewPr>
        <p:scale>
          <a:sx n="100" d="100"/>
          <a:sy n="100" d="100"/>
        </p:scale>
        <p:origin x="-1104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548" y="-96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0F8C3D-BEEB-4B69-A692-1933DB0289E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07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375A8-5BEF-4AD8-B4A8-44CBC3D9CEAF}" type="slidenum">
              <a:rPr lang="en-US"/>
              <a:pPr/>
              <a:t>2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AD34E-6345-489D-8877-827C8DB52935}" type="slidenum">
              <a:rPr lang="en-US"/>
              <a:pPr/>
              <a:t>29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894A8-7200-4CB9-982F-3CA456F0525F}" type="slidenum">
              <a:rPr lang="en-US"/>
              <a:pPr/>
              <a:t>33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O JECFA (Comitê da FAO/WHO de Especialistas em Aditivos Alimentares) é a principal referência internacional para a avaliação de risco associado à ingestão de aditivos alimentares. O JECFA, formado em 1956, é o comitê científico consultor da </a:t>
            </a:r>
            <a:r>
              <a:rPr lang="pt-BR" i="1"/>
              <a:t>Food and Agriculture Organization of the United Nations</a:t>
            </a:r>
            <a:r>
              <a:rPr lang="pt-BR"/>
              <a:t> – FAO (Organização das Nações Unidas para Alimentação e Agricultura) – e da </a:t>
            </a:r>
            <a:r>
              <a:rPr lang="pt-BR" i="1"/>
              <a:t>World Health Organization</a:t>
            </a:r>
            <a:r>
              <a:rPr lang="pt-BR"/>
              <a:t> – WHO (Organização Mundial da Saúde – OMS). Tem o mandato de avaliar a segurança de uso de aditivos, contaminantes, toxinas naturalmente presentes nos alimentos e resíduos de medicamentos veterinários e, com base em estudos toxicológicos, assessorao o </a:t>
            </a:r>
            <a:r>
              <a:rPr lang="pt-BR" i="1"/>
              <a:t>Codex Committee on Food Additives – </a:t>
            </a:r>
            <a:r>
              <a:rPr lang="pt-BR"/>
              <a:t>CCFA (Comitê Codex de Aditivos Alimentares)</a:t>
            </a:r>
            <a:r>
              <a:rPr lang="pt-BR" i="1"/>
              <a:t> </a:t>
            </a:r>
            <a:r>
              <a:rPr lang="pt-BR"/>
              <a:t>em suas decisões.</a:t>
            </a: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E95FB4-E177-4415-AD49-FF254D061843}" type="slidenum">
              <a:rPr lang="en-US"/>
              <a:pPr/>
              <a:t>35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91E43-AB8D-4999-98C5-247440628469}" type="slidenum">
              <a:rPr lang="en-US"/>
              <a:pPr/>
              <a:t>36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DFFBD-55C3-4A3E-9835-E0B8FA7CDB59}" type="slidenum">
              <a:rPr lang="en-US"/>
              <a:pPr/>
              <a:t>3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Alguns alimentos são registrados e fiscalizados pelo MAPA, como as bebidas alcoólicas e os produtos de origem animal. Mas o uso de todos os aditivos e coadjuvantes é regulamentado pela ANVISA.</a:t>
            </a:r>
          </a:p>
          <a:p>
            <a:endParaRPr lang="pt-BR"/>
          </a:p>
          <a:p>
            <a:r>
              <a:rPr lang="pt-BR"/>
              <a:t>E onde dentro da ANVISA essa regulamentação é feita?</a:t>
            </a:r>
          </a:p>
          <a:p>
            <a:r>
              <a:rPr lang="pt-BR"/>
              <a:t>A Gerência-Geral de Alimentos é composta por 4 Gerências: </a:t>
            </a:r>
          </a:p>
          <a:p>
            <a:pPr>
              <a:buFontTx/>
              <a:buChar char="-"/>
            </a:pPr>
            <a:r>
              <a:rPr lang="pt-BR"/>
              <a:t>de Inspeção e Controle de Riscos de Alimentos;</a:t>
            </a:r>
          </a:p>
          <a:p>
            <a:pPr>
              <a:buFontTx/>
              <a:buChar char="-"/>
            </a:pPr>
            <a:r>
              <a:rPr lang="pt-BR"/>
              <a:t>de Qualificação Técnica em Segurança de Alimentos;</a:t>
            </a:r>
          </a:p>
          <a:p>
            <a:pPr>
              <a:buFontTx/>
              <a:buChar char="-"/>
            </a:pPr>
            <a:r>
              <a:rPr lang="pt-BR"/>
              <a:t>de Produtos Especiais; e</a:t>
            </a:r>
          </a:p>
          <a:p>
            <a:pPr>
              <a:buFontTx/>
              <a:buChar char="-"/>
            </a:pPr>
            <a:r>
              <a:rPr lang="pt-BR"/>
              <a:t>de Ciência e Tecnologia de Alimentos, que tem as seguinte atividades: ...</a:t>
            </a:r>
          </a:p>
          <a:p>
            <a:endParaRPr lang="pt-BR"/>
          </a:p>
          <a:p>
            <a:r>
              <a:rPr lang="pt-BR"/>
              <a:t>O Brasil é signatário do Codex Alimentarius, que é um programa conjunto da FAO e da OMS, criado em 1963, visando à elaboração de normas para alimentos que são referências em nível internacional. Tem como objetivos proteger a saúde da população e garantir práticas eqüitativas no comércio de alimentos. Vinculado ao Codex, há um Comitê que trata especificamente de aditivos alimentares e contaminantes, o CCFAC, que recentemente se dividiu em CCFA (aditivos) e CCCF (contaminantes). Esse Comitê se reúne 1x por ano na Holanda, até esse ano (abril de 2006) e a próxima reunião será na China, que coordena o CCFA após a divisão. O Brasil participa de forma crescente e ativa nessas reuniões, para subsidiar a posição brasileira sobre os temas que são tratados lá, existe o Grupo Técnico de Aditivos Alimentares, formado por representantes do Governo (ANVISA, MAPA, VISAs Estaduais), Universidades Federais e Estaduais, Fundações de Pesquisa (IAL), LACEN e associações dos setores produtivos (CNI, ABIA, ABIAM). Esse Grupo se reúne mensalmente para discutir os muitos documentos do Codex, e previamente à reunião do CCFA é elaborada a posição brasileira, em que o Brasil se manifesta sobre cada tema que será tratado. Os documentos e as decisões do Codex, bem como suas normas, são importantes para as discussões internas, subsidiando a tomada de decisões com relação a aprovação de uso de aditivos para uma determinada categoria de alimento.</a:t>
            </a:r>
          </a:p>
          <a:p>
            <a:endParaRPr lang="pt-BR"/>
          </a:p>
          <a:p>
            <a:r>
              <a:rPr lang="pt-BR"/>
              <a:t>O Brasil é EEPP do Mercosul, junto com Argentina, Paraguai e Uruguai, e os técnicos da GACTA participam das reuniões da Comissão de Alimentos do Sub-Grupo de Trabalho nº. 3 do Mercosul. Na Comissão de Alimentos são discutidas as tabelas de aditivos para as categorias de alimentos. Essas reuniões acontecem 4x ao ano, 2x em cada país. Nesse semestre, as 2 reuniões acontecem no Brasil, no RJ.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375A8-5BEF-4AD8-B4A8-44CBC3D9CEAF}" type="slidenum">
              <a:rPr lang="en-US"/>
              <a:pPr/>
              <a:t>4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6375A8-5BEF-4AD8-B4A8-44CBC3D9CEAF}" type="slidenum">
              <a:rPr lang="en-US"/>
              <a:pPr/>
              <a:t>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E0656-F707-41F4-A73E-99553BE3A80C}" type="slidenum">
              <a:rPr lang="en-US"/>
              <a:pPr/>
              <a:t>9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6843D-26D9-4951-A504-D74F1AD89689}" type="slidenum">
              <a:rPr lang="en-US"/>
              <a:pPr/>
              <a:t>23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A4323-00C3-401B-B149-98A3509DFF2F}" type="slidenum">
              <a:rPr lang="en-US"/>
              <a:pPr/>
              <a:t>26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61177-99C0-4737-B5AE-7AE7706F86C9}" type="slidenum">
              <a:rPr lang="en-US"/>
              <a:pPr/>
              <a:t>27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AD34E-6345-489D-8877-827C8DB52935}" type="slidenum">
              <a:rPr lang="en-US"/>
              <a:pPr/>
              <a:t>28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7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10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834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821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95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9339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71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66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64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75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9382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0310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8E4">
                <a:gamma/>
                <a:shade val="46275"/>
                <a:invGamma/>
              </a:srgbClr>
            </a:gs>
            <a:gs pos="100000">
              <a:srgbClr val="0098E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762000" y="6216650"/>
            <a:ext cx="2225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pt-BR" sz="1400" b="1">
                <a:solidFill>
                  <a:srgbClr val="000099"/>
                </a:solidFill>
                <a:latin typeface="Arial" charset="0"/>
              </a:rPr>
              <a:t>Agência Nacional</a:t>
            </a:r>
          </a:p>
          <a:p>
            <a:pPr algn="l"/>
            <a:r>
              <a:rPr lang="pt-BR" sz="1400" b="1">
                <a:solidFill>
                  <a:srgbClr val="000099"/>
                </a:solidFill>
                <a:latin typeface="Arial" charset="0"/>
              </a:rPr>
              <a:t>de Vigilância Sanitária</a:t>
            </a:r>
            <a:endParaRPr lang="pt-BR" sz="14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56" name="Picture 32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762000" cy="62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6750050" y="638175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pt-BR" sz="1600" b="1">
                <a:solidFill>
                  <a:srgbClr val="000099"/>
                </a:solidFill>
                <a:latin typeface="Arial" charset="0"/>
              </a:rPr>
              <a:t>www.anvisa.gov.br</a:t>
            </a:r>
          </a:p>
        </p:txBody>
      </p:sp>
      <p:sp>
        <p:nvSpPr>
          <p:cNvPr id="1060" name="Line 36"/>
          <p:cNvSpPr>
            <a:spLocks noChangeShapeType="1"/>
          </p:cNvSpPr>
          <p:nvPr userDrawn="1"/>
        </p:nvSpPr>
        <p:spPr bwMode="auto">
          <a:xfrm>
            <a:off x="2987675" y="6381750"/>
            <a:ext cx="615632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bmp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2131566"/>
            <a:ext cx="7058025" cy="144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5000"/>
              </a:lnSpc>
            </a:pPr>
            <a:r>
              <a:rPr lang="pt-BR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Avanços Tecnológicos na Área de Alimentos</a:t>
            </a:r>
            <a:endParaRPr lang="pt-BR" sz="36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971550" y="3789363"/>
            <a:ext cx="6911975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 algn="r"/>
            <a:r>
              <a:rPr lang="pt-BR" b="1" dirty="0">
                <a:solidFill>
                  <a:schemeClr val="bg1"/>
                </a:solidFill>
                <a:latin typeface="Arial" charset="0"/>
              </a:rPr>
              <a:t>Laila Sofia Mouawad</a:t>
            </a:r>
          </a:p>
          <a:p>
            <a:pPr algn="r"/>
            <a:endParaRPr lang="pt-BR" sz="1000" dirty="0">
              <a:solidFill>
                <a:schemeClr val="bg1"/>
              </a:solidFill>
              <a:latin typeface="Arial" charset="0"/>
            </a:endParaRPr>
          </a:p>
          <a:p>
            <a:pPr algn="r"/>
            <a:r>
              <a:rPr lang="pt-BR" sz="2000" dirty="0">
                <a:solidFill>
                  <a:schemeClr val="bg1"/>
                </a:solidFill>
                <a:latin typeface="Arial" charset="0"/>
              </a:rPr>
              <a:t>Gerência de Produtos Especiais</a:t>
            </a:r>
          </a:p>
          <a:p>
            <a:pPr algn="r"/>
            <a:r>
              <a:rPr lang="pt-BR" sz="2000" dirty="0">
                <a:solidFill>
                  <a:schemeClr val="bg1"/>
                </a:solidFill>
                <a:latin typeface="Arial" charset="0"/>
              </a:rPr>
              <a:t>Gerência Geral de Alimentos</a:t>
            </a:r>
          </a:p>
          <a:p>
            <a:pPr algn="r"/>
            <a:r>
              <a:rPr lang="pt-BR" sz="2000" dirty="0" smtClean="0">
                <a:solidFill>
                  <a:schemeClr val="bg1"/>
                </a:solidFill>
                <a:latin typeface="Arial" charset="0"/>
              </a:rPr>
              <a:t>GPESP/GGALI/ANVISA</a:t>
            </a:r>
            <a:endParaRPr lang="pt-BR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8253" name="Picture 13" descr="g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116013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4" name="Picture 14" descr="beb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1116013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5" name="Picture 15" descr="aditivo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1116013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7" name="Picture 17" descr="biscoi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1116013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58" name="Picture 18" descr="sorvete_8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116013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62" name="Picture 22" descr="aditivo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1052513"/>
            <a:ext cx="1104900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64" name="Picture 24" descr="chee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1116012" cy="10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60" name="Picture 20" descr="jelly-belly-jelly-bean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076700"/>
            <a:ext cx="1116012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71" name="Picture 31" descr="Delicious Gold, Ruby, and Topaz Juic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084763"/>
            <a:ext cx="1116012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75" name="Text Box 35"/>
          <p:cNvSpPr txBox="1">
            <a:spLocks noChangeArrowheads="1"/>
          </p:cNvSpPr>
          <p:nvPr/>
        </p:nvSpPr>
        <p:spPr bwMode="auto">
          <a:xfrm>
            <a:off x="1116013" y="188913"/>
            <a:ext cx="69119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Arial" charset="0"/>
              </a:rPr>
              <a:t>Workshop ABIAM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Arial" charset="0"/>
              </a:rPr>
              <a:t>Food</a:t>
            </a:r>
            <a:r>
              <a:rPr lang="pt-BR" sz="2000" i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sz="2000" i="1" dirty="0" err="1">
                <a:solidFill>
                  <a:schemeClr val="bg1"/>
                </a:solidFill>
                <a:latin typeface="Arial" charset="0"/>
              </a:rPr>
              <a:t>Ingredients</a:t>
            </a:r>
            <a:r>
              <a:rPr lang="pt-BR" sz="2000" i="1" dirty="0">
                <a:solidFill>
                  <a:schemeClr val="bg1"/>
                </a:solidFill>
                <a:latin typeface="Arial" charset="0"/>
              </a:rPr>
              <a:t> South </a:t>
            </a:r>
            <a:r>
              <a:rPr lang="pt-BR" sz="2000" i="1" dirty="0" err="1">
                <a:solidFill>
                  <a:schemeClr val="bg1"/>
                </a:solidFill>
                <a:latin typeface="Arial" charset="0"/>
              </a:rPr>
              <a:t>America</a:t>
            </a:r>
            <a:r>
              <a:rPr lang="pt-BR" sz="2000" i="1" dirty="0">
                <a:solidFill>
                  <a:schemeClr val="bg1"/>
                </a:solidFill>
                <a:latin typeface="Arial" charset="0"/>
              </a:rPr>
              <a:t> </a:t>
            </a:r>
            <a:endParaRPr lang="pt-BR" sz="2000" i="1" dirty="0" smtClean="0">
              <a:solidFill>
                <a:schemeClr val="bg1"/>
              </a:solidFill>
              <a:latin typeface="Arial" charset="0"/>
            </a:endParaRPr>
          </a:p>
          <a:p>
            <a:r>
              <a:rPr lang="pt-BR" sz="2000" i="1" dirty="0" smtClean="0">
                <a:solidFill>
                  <a:schemeClr val="bg1"/>
                </a:solidFill>
                <a:latin typeface="Arial" charset="0"/>
              </a:rPr>
              <a:t>08 </a:t>
            </a:r>
            <a:r>
              <a:rPr lang="pt-BR" sz="2000" i="1" dirty="0">
                <a:solidFill>
                  <a:schemeClr val="bg1"/>
                </a:solidFill>
                <a:latin typeface="Arial" charset="0"/>
              </a:rPr>
              <a:t>de </a:t>
            </a:r>
            <a:r>
              <a:rPr lang="pt-BR" sz="2000" i="1" dirty="0" smtClean="0">
                <a:solidFill>
                  <a:schemeClr val="bg1"/>
                </a:solidFill>
                <a:latin typeface="Arial" charset="0"/>
              </a:rPr>
              <a:t>agosto </a:t>
            </a:r>
            <a:r>
              <a:rPr lang="pt-BR" sz="2000" i="1" dirty="0">
                <a:solidFill>
                  <a:schemeClr val="bg1"/>
                </a:solidFill>
                <a:latin typeface="Arial" charset="0"/>
              </a:rPr>
              <a:t>de </a:t>
            </a:r>
            <a:r>
              <a:rPr lang="pt-BR" sz="2000" i="1" dirty="0" smtClean="0">
                <a:solidFill>
                  <a:schemeClr val="bg1"/>
                </a:solidFill>
                <a:latin typeface="Arial" charset="0"/>
              </a:rPr>
              <a:t>2013</a:t>
            </a:r>
            <a:endParaRPr lang="pt-BR" sz="2000" i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38277" name="Picture 37" descr="icecrea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060575"/>
            <a:ext cx="1116012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1116013" cy="10803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88" y="3068638"/>
            <a:ext cx="1116012" cy="100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844675"/>
            <a:ext cx="7993062" cy="2653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pt-BR" b="1" dirty="0" smtClean="0">
                <a:solidFill>
                  <a:schemeClr val="bg1"/>
                </a:solidFill>
                <a:latin typeface="Tahoma" pitchFamily="34" charset="0"/>
              </a:rPr>
              <a:t>Conceito: </a:t>
            </a:r>
          </a:p>
          <a:p>
            <a:pPr algn="ctr">
              <a:buFontTx/>
              <a:buNone/>
            </a:pPr>
            <a:r>
              <a:rPr lang="pt-BR" dirty="0" smtClean="0">
                <a:solidFill>
                  <a:schemeClr val="bg1"/>
                </a:solidFill>
                <a:latin typeface="Tahoma" pitchFamily="34" charset="0"/>
              </a:rPr>
              <a:t>Sistema que possibilita a realização da notificação de um produto pela empresa interessada, previamente a sua comercialização.</a:t>
            </a:r>
          </a:p>
        </p:txBody>
      </p:sp>
      <p:sp>
        <p:nvSpPr>
          <p:cNvPr id="71723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147050" cy="10810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Notificação Eletrônica</a:t>
            </a:r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6948239" y="4292600"/>
            <a:ext cx="1800225" cy="1800225"/>
            <a:chOff x="2523" y="1396"/>
            <a:chExt cx="1497" cy="1633"/>
          </a:xfrm>
        </p:grpSpPr>
        <p:sp>
          <p:nvSpPr>
            <p:cNvPr id="3078" name="Rectangle 47"/>
            <p:cNvSpPr>
              <a:spLocks noChangeArrowheads="1"/>
            </p:cNvSpPr>
            <p:nvPr/>
          </p:nvSpPr>
          <p:spPr bwMode="auto">
            <a:xfrm>
              <a:off x="2523" y="1396"/>
              <a:ext cx="1497" cy="163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hangingPunct="1"/>
              <a:endParaRPr lang="pt-BR" sz="1800" b="0">
                <a:latin typeface="Maiandra GD" pitchFamily="34" charset="0"/>
              </a:endParaRPr>
            </a:p>
          </p:txBody>
        </p:sp>
        <p:sp>
          <p:nvSpPr>
            <p:cNvPr id="3079" name="AutoShape 24" descr="COMPUTADOR_20061053"/>
            <p:cNvSpPr>
              <a:spLocks noChangeArrowheads="1"/>
            </p:cNvSpPr>
            <p:nvPr/>
          </p:nvSpPr>
          <p:spPr bwMode="auto">
            <a:xfrm>
              <a:off x="2523" y="1669"/>
              <a:ext cx="1496" cy="997"/>
            </a:xfrm>
            <a:prstGeom prst="hexagon">
              <a:avLst>
                <a:gd name="adj" fmla="val 37513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eaLnBrk="1" hangingPunct="1"/>
              <a:endParaRPr lang="pt-BR" sz="1800" b="0">
                <a:latin typeface="Maiandra GD" pitchFamily="34" charset="0"/>
              </a:endParaRPr>
            </a:p>
          </p:txBody>
        </p:sp>
        <p:sp>
          <p:nvSpPr>
            <p:cNvPr id="3080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2886" y="1442"/>
              <a:ext cx="816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pt-BR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Agilidade</a:t>
              </a:r>
            </a:p>
          </p:txBody>
        </p:sp>
        <p:sp>
          <p:nvSpPr>
            <p:cNvPr id="3081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795" y="2803"/>
              <a:ext cx="998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pt-BR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rgbClr val="000000">
                        <a:alpha val="43137"/>
                      </a:srgbClr>
                    </a:outerShdw>
                  </a:effectLst>
                  <a:latin typeface="Arial Black"/>
                </a:rPr>
                <a:t>Informação</a:t>
              </a:r>
            </a:p>
          </p:txBody>
        </p:sp>
      </p:grp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3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844675"/>
            <a:ext cx="7993063" cy="2591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Características:</a:t>
            </a:r>
          </a:p>
          <a:p>
            <a:r>
              <a:rPr lang="pt-BR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On-line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(Portal da Anvisa).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Controle do acesso.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Inserção de Informações pela empresa.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Centralizado (banco de dados).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Rectangle 43"/>
          <p:cNvSpPr txBox="1">
            <a:spLocks noChangeArrowheads="1"/>
          </p:cNvSpPr>
          <p:nvPr/>
        </p:nvSpPr>
        <p:spPr bwMode="auto">
          <a:xfrm>
            <a:off x="539750" y="260350"/>
            <a:ext cx="8147050" cy="10810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3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Notificação Eletrônica</a:t>
            </a:r>
            <a:endParaRPr lang="pt-BR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9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836738" y="1557338"/>
            <a:ext cx="73437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3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pt-B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Tipos de </a:t>
            </a:r>
            <a:r>
              <a:rPr lang="pt-BR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peticionamento</a:t>
            </a:r>
            <a:r>
              <a:rPr lang="pt-BR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Notificação.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Alteração da notificação.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Revalidação da notificação.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Cancelamento da notificação.</a:t>
            </a:r>
          </a:p>
          <a:p>
            <a:pPr algn="l">
              <a:lnSpc>
                <a:spcPct val="75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Atualização do Alvará.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147050" cy="10810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pt-B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Notificação Eletrônica</a:t>
            </a:r>
          </a:p>
        </p:txBody>
      </p:sp>
    </p:spTree>
    <p:extLst>
      <p:ext uri="{BB962C8B-B14F-4D97-AF65-F5344CB8AC3E}">
        <p14:creationId xmlns:p14="http://schemas.microsoft.com/office/powerpoint/2010/main" val="5076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692150"/>
            <a:ext cx="6851650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  <a:t/>
            </a:r>
            <a:b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</a:br>
            <a:endParaRPr lang="pt-BR" sz="2400" b="1" i="1" smtClean="0">
              <a:solidFill>
                <a:srgbClr val="008080"/>
              </a:solidFill>
              <a:latin typeface="Tahoma" pitchFamily="34" charset="0"/>
            </a:endParaRP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836613"/>
            <a:ext cx="742950" cy="5327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765175"/>
            <a:ext cx="742950" cy="5327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6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692150"/>
            <a:ext cx="6851650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  <a:t/>
            </a:r>
            <a:b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</a:br>
            <a:endParaRPr lang="pt-BR" sz="2400" b="1" i="1" smtClean="0">
              <a:solidFill>
                <a:srgbClr val="008080"/>
              </a:solidFill>
              <a:latin typeface="Tahoma" pitchFamily="34" charset="0"/>
            </a:endParaRP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908050"/>
            <a:ext cx="742950" cy="5327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0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692150"/>
            <a:ext cx="6851650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  <a:t/>
            </a:r>
            <a:b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</a:br>
            <a:endParaRPr lang="pt-BR" sz="2400" b="1" i="1" smtClean="0">
              <a:solidFill>
                <a:srgbClr val="008080"/>
              </a:solidFill>
              <a:latin typeface="Tahoma" pitchFamily="34" charset="0"/>
            </a:endParaRP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052513"/>
            <a:ext cx="742950" cy="5327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8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692150"/>
            <a:ext cx="6851650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  <a:t/>
            </a:r>
            <a:b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</a:br>
            <a:endParaRPr lang="pt-BR" sz="2400" b="1" i="1" smtClean="0">
              <a:solidFill>
                <a:srgbClr val="008080"/>
              </a:solidFill>
              <a:latin typeface="Tahoma" pitchFamily="34" charset="0"/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052513"/>
            <a:ext cx="742950" cy="5327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692150"/>
            <a:ext cx="6851650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  <a:t/>
            </a:r>
            <a:b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</a:br>
            <a:endParaRPr lang="pt-BR" sz="2400" b="1" i="1" smtClean="0">
              <a:solidFill>
                <a:srgbClr val="008080"/>
              </a:solidFill>
              <a:latin typeface="Tahoma" pitchFamily="34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981075"/>
            <a:ext cx="742950" cy="5327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692150"/>
            <a:ext cx="6851650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  <a:t/>
            </a:r>
            <a:b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</a:br>
            <a:endParaRPr lang="pt-BR" sz="2400" b="1" i="1" smtClean="0">
              <a:solidFill>
                <a:srgbClr val="008080"/>
              </a:solidFill>
              <a:latin typeface="Tahoma" pitchFamily="34" charset="0"/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981075"/>
            <a:ext cx="742950" cy="5327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6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9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Competências da </a:t>
            </a:r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Anvisa</a:t>
            </a:r>
          </a:p>
        </p:txBody>
      </p:sp>
      <p:sp>
        <p:nvSpPr>
          <p:cNvPr id="251907" name="Rectangle 3"/>
          <p:cNvSpPr>
            <a:spLocks noChangeArrowheads="1"/>
          </p:cNvSpPr>
          <p:nvPr/>
        </p:nvSpPr>
        <p:spPr bwMode="auto">
          <a:xfrm>
            <a:off x="323850" y="1744663"/>
            <a:ext cx="849630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Compete à ANVISA regulamentar, controlar e fiscalizar:</a:t>
            </a:r>
          </a:p>
          <a:p>
            <a:pPr algn="l">
              <a:spcBef>
                <a:spcPct val="20000"/>
              </a:spcBef>
            </a:pPr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pt-BR" sz="2800" dirty="0">
                <a:solidFill>
                  <a:schemeClr val="bg1"/>
                </a:solidFill>
                <a:latin typeface="Arial" charset="0"/>
              </a:rPr>
              <a:t>“... </a:t>
            </a:r>
            <a:r>
              <a:rPr lang="pt-BR" dirty="0">
                <a:solidFill>
                  <a:srgbClr val="FFCC00"/>
                </a:solidFill>
                <a:latin typeface="Arial" charset="0"/>
              </a:rPr>
              <a:t>Alimentos;  insumos; embalagens; aditivos alimentares</a:t>
            </a:r>
            <a:r>
              <a:rPr lang="pt-BR" dirty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algn="l">
              <a:buFontTx/>
              <a:buChar char="•"/>
            </a:pPr>
            <a:endParaRPr lang="pt-BR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pt-BR" dirty="0">
                <a:solidFill>
                  <a:schemeClr val="bg1"/>
                </a:solidFill>
                <a:latin typeface="Arial" charset="0"/>
              </a:rPr>
              <a:t>limites de contaminantes orgânicos; resíduos de agrotóxicos; </a:t>
            </a:r>
          </a:p>
          <a:p>
            <a:pPr algn="l"/>
            <a:endParaRPr lang="pt-BR" dirty="0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pt-BR" dirty="0">
                <a:solidFill>
                  <a:schemeClr val="bg1"/>
                </a:solidFill>
                <a:latin typeface="Arial" charset="0"/>
              </a:rPr>
              <a:t>e resíduos de medicamentos veterinários ...”</a:t>
            </a:r>
            <a:endParaRPr lang="pt-BR" i="1" dirty="0">
              <a:solidFill>
                <a:schemeClr val="bg1"/>
              </a:solidFill>
              <a:latin typeface="Arial" charset="0"/>
            </a:endParaRPr>
          </a:p>
          <a:p>
            <a:pPr algn="l" eaLnBrk="1" hangingPunct="1"/>
            <a:endParaRPr lang="pt-BR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</a:pP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1909" name="Text Box 5"/>
          <p:cNvSpPr txBox="1">
            <a:spLocks noChangeArrowheads="1"/>
          </p:cNvSpPr>
          <p:nvPr/>
        </p:nvSpPr>
        <p:spPr bwMode="auto">
          <a:xfrm>
            <a:off x="5592763" y="5013325"/>
            <a:ext cx="315595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pt-BR" sz="2200" b="1" dirty="0">
                <a:solidFill>
                  <a:schemeClr val="bg1"/>
                </a:solidFill>
                <a:latin typeface="Arial" charset="0"/>
              </a:rPr>
              <a:t>Lei nº. 9.782/99, Art. 8º</a:t>
            </a:r>
            <a:endParaRPr lang="pt-BR" sz="22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692150"/>
            <a:ext cx="6851650" cy="5113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  <a:t/>
            </a:r>
            <a:br>
              <a:rPr lang="pt-BR" sz="3200" b="1" smtClean="0">
                <a:solidFill>
                  <a:srgbClr val="008080"/>
                </a:solidFill>
                <a:latin typeface="Tahoma" pitchFamily="34" charset="0"/>
              </a:rPr>
            </a:br>
            <a:endParaRPr lang="pt-BR" sz="2400" b="1" i="1" smtClean="0">
              <a:solidFill>
                <a:srgbClr val="008080"/>
              </a:solidFill>
              <a:latin typeface="Tahoma" pitchFamily="34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36613"/>
            <a:ext cx="55530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742950" cy="5327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5574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protocolo on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04813"/>
            <a:ext cx="576262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76250"/>
            <a:ext cx="742950" cy="53276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5032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 rot="19159320">
            <a:off x="-458788" y="3253731"/>
            <a:ext cx="457200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Tela de filtros para consulta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4681538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12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600" b="1" dirty="0" smtClean="0">
                <a:solidFill>
                  <a:srgbClr val="FFCC66"/>
                </a:solidFill>
                <a:latin typeface="Arial" charset="0"/>
              </a:rPr>
              <a:t>Regulamentação</a:t>
            </a:r>
            <a:endParaRPr lang="pt-BR" sz="3600" b="1" dirty="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23850" y="1268413"/>
            <a:ext cx="849630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pt-BR" b="1" dirty="0">
              <a:solidFill>
                <a:srgbClr val="FFCC66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pt-BR" b="1" dirty="0">
              <a:solidFill>
                <a:srgbClr val="FFCC66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avanço 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do conhecimento científico e tecnológico</a:t>
            </a:r>
          </a:p>
          <a:p>
            <a:pPr algn="l">
              <a:spcBef>
                <a:spcPct val="20000"/>
              </a:spcBef>
            </a:pPr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mediante demanda do setor 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produtivo</a:t>
            </a:r>
          </a:p>
          <a:p>
            <a:pPr algn="l">
              <a:spcBef>
                <a:spcPct val="20000"/>
              </a:spcBef>
            </a:pPr>
            <a:endParaRPr lang="pt-BR" b="1" dirty="0" smtClean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r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evisões no âmbito do MERCOSUL</a:t>
            </a:r>
          </a:p>
          <a:p>
            <a:pPr algn="l">
              <a:spcBef>
                <a:spcPct val="20000"/>
              </a:spcBef>
            </a:pPr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  <a:buFontTx/>
              <a:buChar char="-"/>
            </a:pP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proteção 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da saúde da população </a:t>
            </a:r>
          </a:p>
          <a:p>
            <a:pPr algn="l" eaLnBrk="1" hangingPunct="1"/>
            <a:endParaRPr lang="pt-BR" dirty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</a:pPr>
            <a:endParaRPr lang="pt-BR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" b="4851"/>
          <a:stretch/>
        </p:blipFill>
        <p:spPr bwMode="auto">
          <a:xfrm>
            <a:off x="107504" y="116632"/>
            <a:ext cx="89289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eta para a esquerda 4"/>
          <p:cNvSpPr/>
          <p:nvPr/>
        </p:nvSpPr>
        <p:spPr bwMode="auto">
          <a:xfrm>
            <a:off x="6660232" y="2492896"/>
            <a:ext cx="432048" cy="288032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" b="5457"/>
          <a:stretch/>
        </p:blipFill>
        <p:spPr bwMode="auto">
          <a:xfrm>
            <a:off x="90332" y="476672"/>
            <a:ext cx="8946164" cy="554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96136" y="4542219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24 itens da área de alimentos</a:t>
            </a:r>
            <a:endParaRPr lang="pt-BR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>
                <a:solidFill>
                  <a:schemeClr val="bg1"/>
                </a:solidFill>
                <a:latin typeface="Arial" charset="0"/>
              </a:rPr>
              <a:t>Processo Regulatório 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250825" y="2349500"/>
            <a:ext cx="8496300" cy="18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	Temas harmonizados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no Mercosul 	</a:t>
            </a:r>
            <a:endParaRPr lang="pt-BR" sz="2800" b="1" dirty="0" smtClean="0">
              <a:solidFill>
                <a:schemeClr val="bg1"/>
              </a:solidFill>
              <a:latin typeface="Arial" charset="0"/>
            </a:endParaRPr>
          </a:p>
          <a:p>
            <a:pPr algn="l">
              <a:spcBef>
                <a:spcPct val="2000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Inclusão na agenda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da Comissão de Alimentos  /  </a:t>
            </a: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SGT-3</a:t>
            </a:r>
            <a:endParaRPr lang="pt-BR" sz="2800" b="1" dirty="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280580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0581" name="Line 5"/>
          <p:cNvSpPr>
            <a:spLocks noChangeShapeType="1"/>
          </p:cNvSpPr>
          <p:nvPr/>
        </p:nvSpPr>
        <p:spPr bwMode="auto">
          <a:xfrm>
            <a:off x="250825" y="2636912"/>
            <a:ext cx="7191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Food_Addi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743200" y="6546850"/>
            <a:ext cx="6400800" cy="311150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pt-BR" sz="1400" b="1"/>
              <a:t>http://www.choice.com.au/files/28_FoodAdd.jpg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187624" y="2348880"/>
            <a:ext cx="720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Aditivos Alimentares e Coadjuvantes de Tecnologia</a:t>
            </a:r>
            <a:endParaRPr lang="pt-BR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4000" b="1" u="sng" dirty="0" smtClean="0">
                <a:solidFill>
                  <a:schemeClr val="bg1"/>
                </a:solidFill>
                <a:latin typeface="Arial" charset="0"/>
              </a:rPr>
              <a:t>Recentemente...</a:t>
            </a:r>
            <a:r>
              <a:rPr lang="pt-BR" sz="4000" b="1" u="sng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4000" b="1" u="sng" dirty="0">
                <a:solidFill>
                  <a:schemeClr val="bg1"/>
                </a:solidFill>
                <a:latin typeface="Arial" charset="0"/>
              </a:rPr>
            </a:br>
            <a:endParaRPr lang="pt-BR" sz="4000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23850" y="1600374"/>
            <a:ext cx="849630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b="1" dirty="0">
                <a:solidFill>
                  <a:srgbClr val="FFCC66"/>
                </a:solidFill>
                <a:latin typeface="Arial" charset="0"/>
              </a:rPr>
              <a:t>Queijos Petit </a:t>
            </a:r>
            <a:r>
              <a:rPr lang="pt-BR" b="1" dirty="0" err="1">
                <a:solidFill>
                  <a:srgbClr val="FFCC66"/>
                </a:solidFill>
                <a:latin typeface="Arial" charset="0"/>
              </a:rPr>
              <a:t>Suisse</a:t>
            </a:r>
            <a:endParaRPr lang="pt-BR" b="1" dirty="0">
              <a:solidFill>
                <a:srgbClr val="FFCC66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Resolução - RDC nº 56, de 04 de novembro de 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2011</a:t>
            </a:r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pt-BR" b="1" dirty="0" smtClean="0">
                <a:solidFill>
                  <a:srgbClr val="FFCC66"/>
                </a:solidFill>
                <a:latin typeface="Arial" charset="0"/>
              </a:rPr>
              <a:t>Bebidas </a:t>
            </a:r>
            <a:r>
              <a:rPr lang="pt-BR" b="1" dirty="0">
                <a:solidFill>
                  <a:srgbClr val="FFCC66"/>
                </a:solidFill>
                <a:latin typeface="Arial" charset="0"/>
              </a:rPr>
              <a:t>alcoólicas fermentadas</a:t>
            </a:r>
          </a:p>
          <a:p>
            <a:pPr>
              <a:spcBef>
                <a:spcPct val="20000"/>
              </a:spcBef>
            </a:pP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Resolução - 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RDC nº 65, de 29 de novembro de 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2011</a:t>
            </a:r>
          </a:p>
          <a:p>
            <a:pPr>
              <a:spcBef>
                <a:spcPct val="20000"/>
              </a:spcBef>
            </a:pPr>
            <a:r>
              <a:rPr lang="pt-BR" b="1" dirty="0" smtClean="0">
                <a:solidFill>
                  <a:srgbClr val="FFCC66"/>
                </a:solidFill>
                <a:latin typeface="Arial" charset="0"/>
              </a:rPr>
              <a:t>Bebidas </a:t>
            </a:r>
            <a:r>
              <a:rPr lang="pt-BR" b="1" dirty="0">
                <a:solidFill>
                  <a:srgbClr val="FFCC66"/>
                </a:solidFill>
                <a:latin typeface="Arial" charset="0"/>
              </a:rPr>
              <a:t>alcoólicas não fermentadas</a:t>
            </a:r>
          </a:p>
          <a:p>
            <a:pPr>
              <a:spcBef>
                <a:spcPct val="20000"/>
              </a:spcBef>
            </a:pP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Resolução 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- RDC n° 5, de 04 de fevereiro de 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2013</a:t>
            </a:r>
          </a:p>
          <a:p>
            <a:pPr>
              <a:spcBef>
                <a:spcPct val="20000"/>
              </a:spcBef>
            </a:pPr>
            <a:r>
              <a:rPr lang="pt-BR" b="1" dirty="0" smtClean="0">
                <a:solidFill>
                  <a:srgbClr val="FFCC66"/>
                </a:solidFill>
                <a:latin typeface="Arial" charset="0"/>
              </a:rPr>
              <a:t>Frutas </a:t>
            </a:r>
            <a:r>
              <a:rPr lang="pt-BR" b="1" dirty="0">
                <a:solidFill>
                  <a:srgbClr val="FFCC66"/>
                </a:solidFill>
                <a:latin typeface="Arial" charset="0"/>
              </a:rPr>
              <a:t>e </a:t>
            </a:r>
            <a:r>
              <a:rPr lang="pt-BR" b="1" dirty="0" smtClean="0">
                <a:solidFill>
                  <a:srgbClr val="FFCC66"/>
                </a:solidFill>
                <a:latin typeface="Arial" charset="0"/>
              </a:rPr>
              <a:t>hortaliças</a:t>
            </a:r>
            <a:endParaRPr lang="pt-BR" b="1" dirty="0">
              <a:solidFill>
                <a:srgbClr val="FFCC66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Resolução 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- 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RDC nº 7, de  06 de março de 2013</a:t>
            </a:r>
          </a:p>
          <a:p>
            <a:pPr>
              <a:spcBef>
                <a:spcPct val="20000"/>
              </a:spcBef>
            </a:pP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Resolução 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- RDC nº 8, de 06 de março de 2013</a:t>
            </a:r>
          </a:p>
          <a:p>
            <a:pPr>
              <a:spcBef>
                <a:spcPct val="20000"/>
              </a:spcBef>
            </a:pPr>
            <a:endParaRPr lang="pt-BR" b="1" dirty="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4000" b="1" u="sng" dirty="0" smtClean="0">
                <a:solidFill>
                  <a:schemeClr val="bg1"/>
                </a:solidFill>
                <a:latin typeface="Arial" charset="0"/>
              </a:rPr>
              <a:t>Ainda em 2013...</a:t>
            </a:r>
            <a:r>
              <a:rPr lang="pt-BR" sz="4000" b="1" u="sng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4000" b="1" u="sng" dirty="0">
                <a:solidFill>
                  <a:schemeClr val="bg1"/>
                </a:solidFill>
                <a:latin typeface="Arial" charset="0"/>
              </a:rPr>
            </a:br>
            <a:endParaRPr lang="pt-BR" sz="4000" b="1" u="sng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23850" y="1744663"/>
            <a:ext cx="8496300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pt-BR" sz="2800" b="1" dirty="0" smtClean="0">
              <a:solidFill>
                <a:srgbClr val="FFCC66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CC66"/>
                </a:solidFill>
                <a:latin typeface="Arial" charset="0"/>
              </a:rPr>
              <a:t>Consolidação da CP 36/2011</a:t>
            </a:r>
          </a:p>
          <a:p>
            <a:pPr>
              <a:spcBef>
                <a:spcPct val="20000"/>
              </a:spcBef>
            </a:pPr>
            <a:r>
              <a:rPr lang="pt-BR" sz="2800" b="1" dirty="0" smtClean="0">
                <a:solidFill>
                  <a:srgbClr val="FFCC66"/>
                </a:solidFill>
                <a:latin typeface="Arial" charset="0"/>
              </a:rPr>
              <a:t>Enzimas e Preparações Enzimáticas para uso em Alimentos</a:t>
            </a:r>
          </a:p>
          <a:p>
            <a:pPr>
              <a:spcBef>
                <a:spcPct val="20000"/>
              </a:spcBef>
            </a:pPr>
            <a:endParaRPr lang="pt-BR" sz="2800" b="1" dirty="0">
              <a:solidFill>
                <a:srgbClr val="FFCC66"/>
              </a:solidFill>
              <a:latin typeface="Arial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FFCC66"/>
                </a:solidFill>
                <a:latin typeface="Arial" charset="0"/>
              </a:rPr>
              <a:t>Elaboração de Instrução Normativa sobre Regulamentação de Aromatizantes de Espécies Botânicas Regionais</a:t>
            </a:r>
            <a:endParaRPr lang="pt-BR" sz="2800" b="1" dirty="0">
              <a:solidFill>
                <a:srgbClr val="FFCC66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endParaRPr lang="pt-BR" sz="2800" b="1" dirty="0">
              <a:solidFill>
                <a:srgbClr val="FFCC66"/>
              </a:solidFill>
              <a:latin typeface="Arial" charset="0"/>
            </a:endParaRPr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6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Competências da Anvisa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3955" name="Line 3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3956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971550" y="2806700"/>
            <a:ext cx="1295400" cy="457200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GGALI</a:t>
            </a:r>
          </a:p>
        </p:txBody>
      </p:sp>
      <p:sp>
        <p:nvSpPr>
          <p:cNvPr id="253958" name="AutoShape 6"/>
          <p:cNvSpPr>
            <a:spLocks/>
          </p:cNvSpPr>
          <p:nvPr/>
        </p:nvSpPr>
        <p:spPr bwMode="auto">
          <a:xfrm>
            <a:off x="2627313" y="1917700"/>
            <a:ext cx="431800" cy="2303463"/>
          </a:xfrm>
          <a:prstGeom prst="leftBrace">
            <a:avLst>
              <a:gd name="adj1" fmla="val 44455"/>
              <a:gd name="adj2" fmla="val 50000"/>
            </a:avLst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2987675" y="2138080"/>
            <a:ext cx="57610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pt-BR" dirty="0">
                <a:solidFill>
                  <a:schemeClr val="bg1"/>
                </a:solidFill>
                <a:latin typeface="Arial" charset="0"/>
              </a:rPr>
              <a:t>Elaboração de regulamentos,  normas, padrões e procedimentos – aditivos, embalagens, contaminantes e resíduos de 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medicamentos veterinários</a:t>
            </a:r>
            <a:r>
              <a:rPr lang="pt-BR" dirty="0">
                <a:solidFill>
                  <a:schemeClr val="bg1"/>
                </a:solidFill>
                <a:latin typeface="Arial" charset="0"/>
              </a:rPr>
              <a:t>...</a:t>
            </a:r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3155950" y="4443413"/>
            <a:ext cx="440055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25000"/>
              </a:lnSpc>
            </a:pPr>
            <a:r>
              <a:rPr lang="pt-BR" sz="2200">
                <a:solidFill>
                  <a:schemeClr val="bg1"/>
                </a:solidFill>
                <a:latin typeface="Arial" charset="0"/>
              </a:rPr>
              <a:t>Âmbito </a:t>
            </a:r>
            <a:r>
              <a:rPr lang="pt-BR" sz="2200" b="1">
                <a:solidFill>
                  <a:schemeClr val="bg1"/>
                </a:solidFill>
                <a:latin typeface="Arial" charset="0"/>
              </a:rPr>
              <a:t>nacional </a:t>
            </a:r>
            <a:r>
              <a:rPr lang="pt-BR" sz="2200">
                <a:solidFill>
                  <a:schemeClr val="bg1"/>
                </a:solidFill>
                <a:latin typeface="Arial" charset="0"/>
              </a:rPr>
              <a:t>e</a:t>
            </a:r>
            <a:r>
              <a:rPr lang="pt-BR" sz="2200" b="1">
                <a:solidFill>
                  <a:schemeClr val="bg1"/>
                </a:solidFill>
                <a:latin typeface="Arial" charset="0"/>
              </a:rPr>
              <a:t> internacional</a:t>
            </a:r>
            <a:r>
              <a:rPr lang="pt-BR" sz="220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r">
              <a:lnSpc>
                <a:spcPct val="125000"/>
              </a:lnSpc>
            </a:pPr>
            <a:endParaRPr lang="pt-BR" sz="2200">
              <a:solidFill>
                <a:schemeClr val="bg1"/>
              </a:solidFill>
              <a:latin typeface="Arial" charset="0"/>
            </a:endParaRPr>
          </a:p>
          <a:p>
            <a:pPr algn="r">
              <a:lnSpc>
                <a:spcPct val="125000"/>
              </a:lnSpc>
            </a:pPr>
            <a:r>
              <a:rPr lang="pt-BR" sz="2200" i="1">
                <a:solidFill>
                  <a:schemeClr val="bg1"/>
                </a:solidFill>
                <a:latin typeface="Arial" charset="0"/>
              </a:rPr>
              <a:t>Codex Alimentarius</a:t>
            </a:r>
            <a:r>
              <a:rPr lang="pt-BR" sz="2200">
                <a:solidFill>
                  <a:schemeClr val="bg1"/>
                </a:solidFill>
                <a:latin typeface="Arial" charset="0"/>
              </a:rPr>
              <a:t> e Mercosul</a:t>
            </a:r>
            <a:endParaRPr lang="en-US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3961" name="AutoShape 9"/>
          <p:cNvSpPr>
            <a:spLocks noChangeArrowheads="1"/>
          </p:cNvSpPr>
          <p:nvPr/>
        </p:nvSpPr>
        <p:spPr bwMode="auto">
          <a:xfrm>
            <a:off x="7524750" y="3644429"/>
            <a:ext cx="719138" cy="1728787"/>
          </a:xfrm>
          <a:prstGeom prst="curvedLeftArrow">
            <a:avLst>
              <a:gd name="adj1" fmla="val 48079"/>
              <a:gd name="adj2" fmla="val 96159"/>
              <a:gd name="adj3" fmla="val 3333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6443663" y="4941888"/>
            <a:ext cx="0" cy="358775"/>
          </a:xfrm>
          <a:prstGeom prst="line">
            <a:avLst/>
          </a:prstGeom>
          <a:noFill/>
          <a:ln w="1270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pt-BR" sz="32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4675" name="Line 3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538163" y="1268413"/>
            <a:ext cx="8281987" cy="456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sz="2800" b="1" u="sng">
                <a:solidFill>
                  <a:srgbClr val="FFCC66"/>
                </a:solidFill>
                <a:latin typeface="Arial" charset="0"/>
              </a:rPr>
              <a:t>CCFA – Codex Committee on Food Additives</a:t>
            </a:r>
            <a:r>
              <a:rPr lang="pt-BR" sz="2800" b="1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b="1" i="1">
                <a:solidFill>
                  <a:schemeClr val="bg1"/>
                </a:solidFill>
                <a:latin typeface="Arial" charset="0"/>
              </a:rPr>
              <a:t>(a) to establish or endorse permitted maximum levels for individual food additives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b="1" i="1">
                <a:solidFill>
                  <a:schemeClr val="bg1"/>
                </a:solidFill>
                <a:latin typeface="Arial" charset="0"/>
              </a:rPr>
              <a:t>(b) to prepare priority lists of food additives for risk assessment by the Joint FAO/WHO Expert Committee on Food Additives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b="1" i="1">
                <a:solidFill>
                  <a:schemeClr val="bg1"/>
                </a:solidFill>
                <a:latin typeface="Arial" charset="0"/>
              </a:rPr>
              <a:t> (c) to assign functional classes to individual food additives</a:t>
            </a:r>
            <a:endParaRPr lang="pt-BR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84677" name="Picture 5" descr="codex_r2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7963"/>
            <a:ext cx="6192838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pt-BR" sz="32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6723" name="Line 3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724" name="Text Box 4"/>
          <p:cNvSpPr txBox="1">
            <a:spLocks noChangeArrowheads="1"/>
          </p:cNvSpPr>
          <p:nvPr/>
        </p:nvSpPr>
        <p:spPr bwMode="auto">
          <a:xfrm>
            <a:off x="538163" y="1268413"/>
            <a:ext cx="8281987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sz="2800" b="1" u="sng">
                <a:solidFill>
                  <a:srgbClr val="FFCC66"/>
                </a:solidFill>
                <a:latin typeface="Arial" charset="0"/>
              </a:rPr>
              <a:t>CCFA – Codex Committee on Food Additives</a:t>
            </a:r>
            <a:r>
              <a:rPr lang="pt-BR" sz="2800" b="1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Coordenação: China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pt-BR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CCAB – Comitê Codex Alimentarius do Brasil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Coordenado pelo Inmetro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pt-BR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GTFA – Grupo de Trabalho em Aditivos Alimentares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Coordenado pela Anvisa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pic>
        <p:nvPicPr>
          <p:cNvPr id="286725" name="Picture 5" descr="codex_r2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7963"/>
            <a:ext cx="6192838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pt-BR" sz="3200" b="1" i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4675" name="Line 3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538163" y="1268413"/>
            <a:ext cx="8281987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pt-BR" sz="2800" b="1" u="sng" dirty="0">
                <a:solidFill>
                  <a:srgbClr val="FFCC66"/>
                </a:solidFill>
                <a:latin typeface="Arial" charset="0"/>
              </a:rPr>
              <a:t>CCFA – Codex </a:t>
            </a:r>
            <a:r>
              <a:rPr lang="pt-BR" sz="2800" b="1" u="sng" dirty="0" err="1">
                <a:solidFill>
                  <a:srgbClr val="FFCC66"/>
                </a:solidFill>
                <a:latin typeface="Arial" charset="0"/>
              </a:rPr>
              <a:t>Committee</a:t>
            </a:r>
            <a:r>
              <a:rPr lang="pt-BR" sz="2800" b="1" u="sng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pt-BR" sz="2800" b="1" u="sng" dirty="0" err="1">
                <a:solidFill>
                  <a:srgbClr val="FFCC66"/>
                </a:solidFill>
                <a:latin typeface="Arial" charset="0"/>
              </a:rPr>
              <a:t>on</a:t>
            </a:r>
            <a:r>
              <a:rPr lang="pt-BR" sz="2800" b="1" u="sng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pt-BR" sz="2800" b="1" u="sng" dirty="0" err="1">
                <a:solidFill>
                  <a:srgbClr val="FFCC66"/>
                </a:solidFill>
                <a:latin typeface="Arial" charset="0"/>
              </a:rPr>
              <a:t>Food</a:t>
            </a:r>
            <a:r>
              <a:rPr lang="pt-BR" sz="2800" b="1" u="sng" dirty="0">
                <a:solidFill>
                  <a:srgbClr val="FFCC66"/>
                </a:solidFill>
                <a:latin typeface="Arial" charset="0"/>
              </a:rPr>
              <a:t> </a:t>
            </a:r>
            <a:r>
              <a:rPr lang="pt-BR" sz="2800" b="1" u="sng" dirty="0" err="1">
                <a:solidFill>
                  <a:srgbClr val="FFCC66"/>
                </a:solidFill>
                <a:latin typeface="Arial" charset="0"/>
              </a:rPr>
              <a:t>Additives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en-US" b="1" i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1"/>
                </a:solidFill>
                <a:latin typeface="Arial" charset="0"/>
              </a:rPr>
              <a:t>Coordenação </a:t>
            </a:r>
            <a:r>
              <a:rPr lang="en-US" b="1" i="1" dirty="0" err="1" smtClean="0">
                <a:solidFill>
                  <a:schemeClr val="bg1"/>
                </a:solidFill>
                <a:latin typeface="Arial" charset="0"/>
              </a:rPr>
              <a:t>Brasil</a:t>
            </a:r>
            <a:endParaRPr lang="en-US" b="1" i="1" dirty="0" smtClean="0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1"/>
                </a:solidFill>
                <a:latin typeface="Arial" charset="0"/>
              </a:rPr>
              <a:t>Electronic Working Group - Revision of the Guidelines for Simple Evaluation of Food Additives Intake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en-US" b="1" i="1" dirty="0" smtClean="0">
                <a:solidFill>
                  <a:schemeClr val="bg1"/>
                </a:solidFill>
                <a:latin typeface="Arial" charset="0"/>
              </a:rPr>
              <a:t>CAC/GL 03/1989</a:t>
            </a:r>
            <a:endParaRPr lang="pt-BR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84677" name="Picture 5" descr="codex_r2_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07963"/>
            <a:ext cx="6192838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>
                <a:solidFill>
                  <a:schemeClr val="bg1"/>
                </a:solidFill>
                <a:latin typeface="Arial" charset="0"/>
              </a:rPr>
              <a:t>Avaliação de segurança</a:t>
            </a:r>
          </a:p>
        </p:txBody>
      </p:sp>
      <p:sp>
        <p:nvSpPr>
          <p:cNvPr id="292867" name="Line 3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250825" y="1700213"/>
            <a:ext cx="889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4625" indent="-174625" algn="l">
              <a:lnSpc>
                <a:spcPct val="145000"/>
              </a:lnSpc>
              <a:buFontTx/>
              <a:buChar char="•"/>
            </a:pPr>
            <a:r>
              <a:rPr lang="pt-BR" dirty="0">
                <a:solidFill>
                  <a:schemeClr val="bg1"/>
                </a:solidFill>
                <a:latin typeface="Arial" charset="0"/>
              </a:rPr>
              <a:t>JECFA</a:t>
            </a:r>
            <a:r>
              <a:rPr lang="pt-BR" i="1" dirty="0">
                <a:solidFill>
                  <a:schemeClr val="bg1"/>
                </a:solidFill>
                <a:latin typeface="Arial" charset="0"/>
              </a:rPr>
              <a:t> - Joint FAO/WHO Expert </a:t>
            </a:r>
            <a:r>
              <a:rPr lang="pt-BR" i="1" dirty="0" err="1">
                <a:solidFill>
                  <a:schemeClr val="bg1"/>
                </a:solidFill>
                <a:latin typeface="Arial" charset="0"/>
              </a:rPr>
              <a:t>Committee</a:t>
            </a:r>
            <a:r>
              <a:rPr lang="pt-BR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i="1" dirty="0" err="1">
                <a:solidFill>
                  <a:schemeClr val="bg1"/>
                </a:solidFill>
                <a:latin typeface="Arial" charset="0"/>
              </a:rPr>
              <a:t>on</a:t>
            </a:r>
            <a:r>
              <a:rPr lang="pt-BR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i="1" dirty="0" err="1">
                <a:solidFill>
                  <a:schemeClr val="bg1"/>
                </a:solidFill>
                <a:latin typeface="Arial" charset="0"/>
              </a:rPr>
              <a:t>Food</a:t>
            </a:r>
            <a:r>
              <a:rPr lang="pt-BR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pt-BR" i="1" dirty="0" err="1">
                <a:solidFill>
                  <a:schemeClr val="bg1"/>
                </a:solidFill>
                <a:latin typeface="Arial" charset="0"/>
              </a:rPr>
              <a:t>Additives</a:t>
            </a:r>
            <a:endParaRPr lang="pt-BR" i="1" dirty="0">
              <a:solidFill>
                <a:schemeClr val="bg1"/>
              </a:solidFill>
              <a:latin typeface="Arial" charset="0"/>
            </a:endParaRPr>
          </a:p>
          <a:p>
            <a:pPr marL="174625" indent="-174625" algn="l">
              <a:lnSpc>
                <a:spcPct val="145000"/>
              </a:lnSpc>
            </a:pPr>
            <a:endParaRPr lang="pt-BR" sz="1000" i="1" dirty="0">
              <a:solidFill>
                <a:schemeClr val="bg1"/>
              </a:solidFill>
              <a:latin typeface="Arial" charset="0"/>
            </a:endParaRPr>
          </a:p>
          <a:p>
            <a:pPr marL="174625" indent="-174625" algn="l">
              <a:lnSpc>
                <a:spcPct val="125000"/>
              </a:lnSpc>
              <a:buFontTx/>
              <a:buChar char="•"/>
            </a:pPr>
            <a:r>
              <a:rPr lang="pt-BR" dirty="0">
                <a:solidFill>
                  <a:schemeClr val="bg1"/>
                </a:solidFill>
                <a:latin typeface="Arial" charset="0"/>
              </a:rPr>
              <a:t>Comitê científico que avalia a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 segurança do uso de aditivos alimentares</a:t>
            </a:r>
            <a:r>
              <a:rPr lang="pt-BR" dirty="0">
                <a:solidFill>
                  <a:schemeClr val="bg1"/>
                </a:solidFill>
                <a:latin typeface="Arial" charset="0"/>
              </a:rPr>
              <a:t>, contaminantes, toxinas naturais e resíduos de medicamentos veterinários          monografias </a:t>
            </a:r>
            <a:r>
              <a:rPr lang="pt-BR" dirty="0" smtClean="0">
                <a:solidFill>
                  <a:schemeClr val="bg1"/>
                </a:solidFill>
                <a:latin typeface="Arial" charset="0"/>
              </a:rPr>
              <a:t>toxicológicas</a:t>
            </a:r>
          </a:p>
          <a:p>
            <a:pPr marL="174625" indent="-174625" algn="l">
              <a:lnSpc>
                <a:spcPct val="125000"/>
              </a:lnSpc>
              <a:buFontTx/>
              <a:buChar char="•"/>
            </a:pPr>
            <a:endParaRPr lang="pt-BR" dirty="0">
              <a:solidFill>
                <a:schemeClr val="bg1"/>
              </a:solidFill>
              <a:latin typeface="Arial" charset="0"/>
            </a:endParaRPr>
          </a:p>
          <a:p>
            <a:pPr marL="174625" indent="-174625" algn="l">
              <a:lnSpc>
                <a:spcPct val="125000"/>
              </a:lnSpc>
            </a:pPr>
            <a:endParaRPr lang="pt-BR" sz="1000" dirty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45000"/>
              </a:lnSpc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Recomendações do 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JECFA 	CCFA 		GSFA</a:t>
            </a:r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 marL="174625" indent="-174625" algn="l"/>
            <a:endParaRPr lang="pt-BR" sz="1000" dirty="0">
              <a:solidFill>
                <a:schemeClr val="bg1"/>
              </a:solidFill>
              <a:latin typeface="Arial" charset="0"/>
            </a:endParaRPr>
          </a:p>
          <a:p>
            <a:pPr marL="174625" indent="-174625" algn="l">
              <a:lnSpc>
                <a:spcPct val="145000"/>
              </a:lnSpc>
            </a:pPr>
            <a:endParaRPr lang="pt-BR" dirty="0">
              <a:solidFill>
                <a:schemeClr val="bg1"/>
              </a:solidFill>
              <a:latin typeface="Arial" charset="0"/>
            </a:endParaRPr>
          </a:p>
          <a:p>
            <a:pPr marL="174625" indent="-174625" algn="l">
              <a:lnSpc>
                <a:spcPct val="145000"/>
              </a:lnSpc>
            </a:pPr>
            <a:endParaRPr lang="pt-BR" dirty="0">
              <a:solidFill>
                <a:schemeClr val="bg1"/>
              </a:solidFill>
              <a:latin typeface="Arial" charset="0"/>
            </a:endParaRPr>
          </a:p>
          <a:p>
            <a:pPr marL="174625" indent="-174625" algn="l">
              <a:lnSpc>
                <a:spcPct val="145000"/>
              </a:lnSpc>
            </a:pPr>
            <a:endParaRPr lang="pt-BR" sz="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2869" name="AutoShape 5"/>
          <p:cNvSpPr>
            <a:spLocks noChangeArrowheads="1"/>
          </p:cNvSpPr>
          <p:nvPr/>
        </p:nvSpPr>
        <p:spPr bwMode="auto">
          <a:xfrm>
            <a:off x="4356100" y="3573463"/>
            <a:ext cx="503238" cy="2682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259632" y="5487615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SUPORTE FINANCEIRO AO JECFA?</a:t>
            </a:r>
            <a:endParaRPr lang="pt-BR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076056" y="4664792"/>
            <a:ext cx="503238" cy="2682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747445" y="4664791"/>
            <a:ext cx="503238" cy="2682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4140200" y="5734050"/>
            <a:ext cx="467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 u="sng" dirty="0" smtClean="0">
                <a:solidFill>
                  <a:srgbClr val="0070C0"/>
                </a:solidFill>
                <a:latin typeface="Arial" charset="0"/>
              </a:rPr>
              <a:t>www.codexalimentarius.org </a:t>
            </a:r>
            <a:endParaRPr lang="pt-BR" b="1" u="sng" dirty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E o futuro?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99011" name="Line 3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107950" y="1484313"/>
            <a:ext cx="889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145000"/>
              </a:lnSpc>
              <a:buFont typeface="Arial" pitchFamily="34" charset="0"/>
              <a:buChar char="?"/>
            </a:pPr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Listas gerais de aditivos alimentares e coadjuvantes de tecnologia</a:t>
            </a:r>
          </a:p>
          <a:p>
            <a:pPr>
              <a:lnSpc>
                <a:spcPct val="145000"/>
              </a:lnSpc>
            </a:pPr>
            <a:endParaRPr lang="pt-BR" sz="2800" b="1" dirty="0" smtClean="0">
              <a:solidFill>
                <a:schemeClr val="bg1"/>
              </a:solidFill>
              <a:latin typeface="Arial" charset="0"/>
            </a:endParaRPr>
          </a:p>
          <a:p>
            <a:pPr marL="457200" indent="-457200">
              <a:lnSpc>
                <a:spcPct val="145000"/>
              </a:lnSpc>
              <a:buFont typeface="Arial" pitchFamily="34" charset="0"/>
              <a:buChar char="?"/>
            </a:pP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Revisão do guia de procedimentos para inclusão / extensão de uso</a:t>
            </a:r>
          </a:p>
          <a:p>
            <a:pPr>
              <a:lnSpc>
                <a:spcPct val="145000"/>
              </a:lnSpc>
            </a:pPr>
            <a:endParaRPr lang="pt-BR" sz="28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45000"/>
              </a:lnSpc>
            </a:pPr>
            <a:endParaRPr lang="pt-BR" sz="2800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145000"/>
              </a:lnSpc>
            </a:pPr>
            <a:endParaRPr lang="pt-BR" sz="2800" b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 flipH="1">
            <a:off x="1331913" y="2636838"/>
            <a:ext cx="719137" cy="0"/>
          </a:xfrm>
          <a:prstGeom prst="line">
            <a:avLst/>
          </a:prstGeom>
          <a:noFill/>
          <a:ln w="889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10000" r="10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5656" y="4462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accent2"/>
                </a:solidFill>
                <a:latin typeface="Segoe UI Semibold" pitchFamily="34" charset="0"/>
              </a:rPr>
              <a:t>OBRIGADA!</a:t>
            </a:r>
            <a:endParaRPr lang="pt-BR" sz="4000" dirty="0">
              <a:solidFill>
                <a:schemeClr val="accent2"/>
              </a:solidFill>
              <a:latin typeface="Segoe UI S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GGALI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676672"/>
              </p:ext>
            </p:extLst>
          </p:nvPr>
        </p:nvGraphicFramePr>
        <p:xfrm>
          <a:off x="457200" y="1397000"/>
          <a:ext cx="8291514" cy="4480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45757"/>
                <a:gridCol w="41457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GPESP</a:t>
                      </a:r>
                      <a:endParaRPr lang="pt-BR" sz="2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GICRA</a:t>
                      </a:r>
                      <a:endParaRPr lang="pt-BR" sz="24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Gerência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Produtos Especiais</a:t>
                      </a:r>
                      <a:endParaRPr lang="pt-B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Gerência de Inspeção e Controle de Riscos em Alimentos</a:t>
                      </a:r>
                      <a:endParaRPr lang="pt-B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Pré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-mercado</a:t>
                      </a:r>
                      <a:endParaRPr lang="pt-B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Pós</a:t>
                      </a:r>
                      <a:r>
                        <a:rPr lang="pt-BR" sz="2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-mercado</a:t>
                      </a:r>
                      <a:endParaRPr lang="pt-B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Regulamentação</a:t>
                      </a:r>
                      <a:r>
                        <a:rPr lang="pt-BR" sz="2400" baseline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produtos, aditivos alimentares, coadjuvantes de tecnologia, embalagens e rotulagem</a:t>
                      </a:r>
                      <a:endParaRPr lang="pt-B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Regulamentação de boas práticas, serviços de alimentação e contaminantes </a:t>
                      </a:r>
                      <a:endParaRPr lang="pt-B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Registro</a:t>
                      </a:r>
                      <a:endParaRPr lang="pt-B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Monitoramento</a:t>
                      </a:r>
                      <a:endParaRPr lang="pt-BR" sz="2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23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GPESP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06371"/>
              </p:ext>
            </p:extLst>
          </p:nvPr>
        </p:nvGraphicFramePr>
        <p:xfrm>
          <a:off x="457200" y="1397000"/>
          <a:ext cx="8363272" cy="4206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090818"/>
                <a:gridCol w="2090818"/>
                <a:gridCol w="2090818"/>
                <a:gridCol w="2090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Coordenação de Registro</a:t>
                      </a:r>
                      <a:endParaRPr lang="pt-BR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Coordenação de Regulamentação</a:t>
                      </a:r>
                      <a:endParaRPr lang="pt-BR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Coordenação de Avaliação de Segurança</a:t>
                      </a:r>
                      <a:endParaRPr lang="pt-BR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Coordenação de Aditivos e Coadjuvantes</a:t>
                      </a:r>
                      <a:endParaRPr lang="pt-BR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Categorias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registro obrigatório</a:t>
                      </a:r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Agenda Regulatória</a:t>
                      </a:r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Novos alimentos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 ingredientes</a:t>
                      </a:r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Aditivos alimentares</a:t>
                      </a:r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Sistema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notificação</a:t>
                      </a:r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Regulamentos técnicos de produtos e rotulagem</a:t>
                      </a:r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Alimentos com alegações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propriedades funcionais</a:t>
                      </a:r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Coadjuvantes de tecnologia</a:t>
                      </a:r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pt-BR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Embalagens </a:t>
                      </a:r>
                      <a:endParaRPr lang="pt-BR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Avaliação</a:t>
                      </a:r>
                      <a:r>
                        <a:rPr lang="pt-BR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de pedidos de inclusão/extensão de uso </a:t>
                      </a:r>
                      <a:r>
                        <a:rPr lang="pt-BR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pt-BR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regulamentação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lipse 3"/>
          <p:cNvSpPr/>
          <p:nvPr/>
        </p:nvSpPr>
        <p:spPr bwMode="auto">
          <a:xfrm>
            <a:off x="6660232" y="1124744"/>
            <a:ext cx="2232248" cy="129614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pt-BR" sz="36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06179" name="Line 3"/>
          <p:cNvSpPr>
            <a:spLocks noChangeShapeType="1"/>
          </p:cNvSpPr>
          <p:nvPr/>
        </p:nvSpPr>
        <p:spPr bwMode="auto">
          <a:xfrm>
            <a:off x="395288" y="981075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GPESP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928935" cy="292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768" y="1417638"/>
            <a:ext cx="3111732" cy="19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87623" y="2708920"/>
            <a:ext cx="292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Nanotecnologia</a:t>
            </a:r>
            <a:endParaRPr lang="pt-BR" sz="1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 dirty="0" smtClean="0">
                <a:solidFill>
                  <a:schemeClr val="bg1"/>
                </a:solidFill>
                <a:latin typeface="Arial" charset="0"/>
              </a:rPr>
              <a:t>Registro</a:t>
            </a:r>
            <a:endParaRPr lang="pt-BR" sz="3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538163" y="1268413"/>
            <a:ext cx="828198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None/>
            </a:pPr>
            <a:endParaRPr lang="pt-BR" b="1" dirty="0">
              <a:solidFill>
                <a:srgbClr val="FFCC66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pt-BR" b="1" u="sng" dirty="0">
                <a:solidFill>
                  <a:srgbClr val="FFCC66"/>
                </a:solidFill>
                <a:latin typeface="Arial" charset="0"/>
              </a:rPr>
              <a:t>RESOLUÇÃO-RDC No- 27, DE 6 DE AGOSTO DE 2010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Dispõe sobre as categorias de alimentos e embalagens isentos e com obrigatoriedade de registro sanitário.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>
                <a:solidFill>
                  <a:schemeClr val="bg1"/>
                </a:solidFill>
                <a:latin typeface="Arial" charset="0"/>
              </a:rPr>
              <a:t>Dispensa de registro </a:t>
            </a: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para diversas categorias</a:t>
            </a:r>
            <a:endParaRPr lang="pt-BR" b="1" dirty="0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bg1"/>
                </a:solidFill>
                <a:latin typeface="Arial" charset="0"/>
              </a:rPr>
              <a:t>Transição do foco para o </a:t>
            </a:r>
            <a:r>
              <a:rPr lang="pt-BR" b="1" dirty="0">
                <a:solidFill>
                  <a:schemeClr val="bg1"/>
                </a:solidFill>
                <a:latin typeface="Arial" charset="0"/>
              </a:rPr>
              <a:t>controle pós-mercado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Com a dispensa de registro na Anvisa...</a:t>
            </a:r>
          </a:p>
        </p:txBody>
      </p:sp>
      <p:sp>
        <p:nvSpPr>
          <p:cNvPr id="309251" name="Line 3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9252" name="Text Box 4"/>
          <p:cNvSpPr txBox="1">
            <a:spLocks noChangeArrowheads="1"/>
          </p:cNvSpPr>
          <p:nvPr/>
        </p:nvSpPr>
        <p:spPr bwMode="auto">
          <a:xfrm>
            <a:off x="538163" y="1268413"/>
            <a:ext cx="8281987" cy="50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pt-BR" b="1" u="sng">
                <a:solidFill>
                  <a:srgbClr val="FFCC66"/>
                </a:solidFill>
                <a:latin typeface="Arial" charset="0"/>
              </a:rPr>
              <a:t>RESOLUÇÃO ANVS No- 23/2000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endParaRPr lang="pt-BR" b="1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r>
              <a:rPr lang="pt-BR" b="1">
                <a:solidFill>
                  <a:schemeClr val="bg1"/>
                </a:solidFill>
                <a:latin typeface="Arial" charset="0"/>
              </a:rPr>
              <a:t>5.1.2. As empresas devem informar o início da fabricação do(s) produto(s) à autoridade sanitária do Estado, do Distrito Federal ou do Município, conforme modelo Anexo X, podendo já dar início à comercialização.  </a:t>
            </a: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endParaRPr lang="pt-BR" b="1">
              <a:solidFill>
                <a:schemeClr val="bg1"/>
              </a:solidFill>
              <a:latin typeface="Arial" charset="0"/>
            </a:endParaRPr>
          </a:p>
          <a:p>
            <a:pPr algn="l">
              <a:lnSpc>
                <a:spcPct val="150000"/>
              </a:lnSpc>
              <a:buFont typeface="Wingdings" pitchFamily="2" charset="2"/>
              <a:buNone/>
            </a:pPr>
            <a:endParaRPr lang="pt-BR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Line 4"/>
          <p:cNvSpPr>
            <a:spLocks noChangeShapeType="1"/>
          </p:cNvSpPr>
          <p:nvPr/>
        </p:nvSpPr>
        <p:spPr bwMode="auto">
          <a:xfrm>
            <a:off x="395288" y="1125538"/>
            <a:ext cx="8353425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492125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Arial" charset="0"/>
              </a:rPr>
              <a:t>Com a dispensa de registro na Anvisa...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4494"/>
            <a:ext cx="8820471" cy="492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 rot="21180533">
            <a:off x="1529041" y="2234412"/>
            <a:ext cx="5299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SISTEMA DE PETICIONAMENTO ELETRÔNICO DE NOTIFICAÇÃO DE ALIMENTOS ISENTOS DE REGISTRO SANITÁRIO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CC00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5754</TotalTime>
  <Words>1306</Words>
  <Application>Microsoft Office PowerPoint</Application>
  <PresentationFormat>Apresentação na tela (4:3)</PresentationFormat>
  <Paragraphs>185</Paragraphs>
  <Slides>37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Estrutura padrão</vt:lpstr>
      <vt:lpstr>Avanços Tecnológicos na Área de Alimentos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Notificação Eletrônica</vt:lpstr>
      <vt:lpstr>Apresentação do PowerPoint</vt:lpstr>
      <vt:lpstr>Notificação Eletrônica</vt:lpstr>
      <vt:lpstr> </vt:lpstr>
      <vt:lpstr>Apresentação do PowerPoint</vt:lpstr>
      <vt:lpstr> </vt:lpstr>
      <vt:lpstr> </vt:lpstr>
      <vt:lpstr> </vt:lpstr>
      <vt:lpstr> 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anvisa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 Título da Apresentação</dc:title>
  <dc:creator>Roberta.Alpino</dc:creator>
  <cp:lastModifiedBy>Laila.Mouawad</cp:lastModifiedBy>
  <cp:revision>638</cp:revision>
  <dcterms:created xsi:type="dcterms:W3CDTF">2000-08-29T17:26:34Z</dcterms:created>
  <dcterms:modified xsi:type="dcterms:W3CDTF">2013-08-05T21:44:12Z</dcterms:modified>
</cp:coreProperties>
</file>