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87" r:id="rId2"/>
    <p:sldId id="256" r:id="rId3"/>
    <p:sldId id="285" r:id="rId4"/>
    <p:sldId id="282" r:id="rId5"/>
    <p:sldId id="283" r:id="rId6"/>
    <p:sldId id="284" r:id="rId7"/>
    <p:sldId id="257" r:id="rId8"/>
    <p:sldId id="268" r:id="rId9"/>
    <p:sldId id="270" r:id="rId10"/>
    <p:sldId id="269" r:id="rId11"/>
    <p:sldId id="261" r:id="rId12"/>
    <p:sldId id="272" r:id="rId13"/>
    <p:sldId id="262" r:id="rId14"/>
    <p:sldId id="273" r:id="rId15"/>
    <p:sldId id="274" r:id="rId16"/>
    <p:sldId id="275" r:id="rId17"/>
    <p:sldId id="264" r:id="rId18"/>
    <p:sldId id="280" r:id="rId19"/>
    <p:sldId id="281" r:id="rId20"/>
    <p:sldId id="277" r:id="rId21"/>
    <p:sldId id="271" r:id="rId22"/>
    <p:sldId id="300" r:id="rId23"/>
    <p:sldId id="302" r:id="rId24"/>
    <p:sldId id="301" r:id="rId25"/>
    <p:sldId id="303" r:id="rId26"/>
    <p:sldId id="304" r:id="rId27"/>
    <p:sldId id="309" r:id="rId28"/>
    <p:sldId id="308" r:id="rId29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7CF1CC2-B28C-4474-AE47-ADA16307A7F8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0F1DD7-87BB-48F2-A473-600C25DA51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4760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207C-226A-44D5-9FF9-911817260336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7DC4-4F71-434C-95AD-06179CCB5E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 rot="5400000">
            <a:off x="4607719" y="-892999"/>
            <a:ext cx="1714512" cy="807249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772974" y="2571744"/>
            <a:ext cx="344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800" b="1" dirty="0" smtClean="0">
                <a:solidFill>
                  <a:schemeClr val="bg1"/>
                </a:solidFill>
              </a:rPr>
              <a:t>TENDÊNCIAS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0"/>
            <a:ext cx="287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13621" y="3071810"/>
            <a:ext cx="3471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Augusto </a:t>
            </a:r>
            <a:r>
              <a:rPr lang="pt-BR" sz="2800" b="1" dirty="0" err="1" smtClean="0">
                <a:solidFill>
                  <a:schemeClr val="bg1"/>
                </a:solidFill>
              </a:rPr>
              <a:t>Büll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Suporte Técnico e Treinamento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ca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214554"/>
            <a:ext cx="2071702" cy="2071702"/>
          </a:xfrm>
          <a:prstGeom prst="rect">
            <a:avLst/>
          </a:prstGeom>
        </p:spPr>
      </p:pic>
      <p:pic>
        <p:nvPicPr>
          <p:cNvPr id="13" name="Imagem 12" descr="c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1071570" cy="107157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357686" y="6286520"/>
            <a:ext cx="4786314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 rot="5400000">
            <a:off x="6750859" y="3821909"/>
            <a:ext cx="50006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9" name="Imagem 8" descr="shutterstock_13461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4422"/>
            <a:ext cx="3762385" cy="5643578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85728"/>
            <a:ext cx="4200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858148" y="6000768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IMÓVEIS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143504" y="4357694"/>
            <a:ext cx="2928958" cy="1084841"/>
            <a:chOff x="5143504" y="4357694"/>
            <a:chExt cx="2928958" cy="1084841"/>
          </a:xfrm>
        </p:grpSpPr>
        <p:sp>
          <p:nvSpPr>
            <p:cNvPr id="25" name="CaixaDeTexto 24"/>
            <p:cNvSpPr txBox="1"/>
            <p:nvPr/>
          </p:nvSpPr>
          <p:spPr>
            <a:xfrm>
              <a:off x="5143504" y="4857760"/>
              <a:ext cx="5501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5%</a:t>
              </a:r>
            </a:p>
            <a:p>
              <a:pPr algn="ctr"/>
              <a:r>
                <a:rPr lang="pt-BR" sz="1400" b="1" dirty="0" smtClean="0">
                  <a:solidFill>
                    <a:srgbClr val="FFC000"/>
                  </a:solidFill>
                </a:rPr>
                <a:t>2000</a:t>
              </a:r>
              <a:endParaRPr lang="pt-BR" sz="1400" b="1" dirty="0">
                <a:solidFill>
                  <a:srgbClr val="FFC000"/>
                </a:solidFill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7485442" y="4357694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/>
                <a:t>38%</a:t>
              </a:r>
            </a:p>
            <a:p>
              <a:pPr algn="ctr"/>
              <a:r>
                <a:rPr lang="pt-BR" sz="1400" b="1" dirty="0" smtClean="0">
                  <a:solidFill>
                    <a:srgbClr val="FFC000"/>
                  </a:solidFill>
                </a:rPr>
                <a:t>2010</a:t>
              </a:r>
              <a:endParaRPr lang="pt-BR" sz="14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hutterstock_87432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3035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Elipse 12"/>
          <p:cNvSpPr/>
          <p:nvPr/>
        </p:nvSpPr>
        <p:spPr>
          <a:xfrm>
            <a:off x="5357818" y="3786190"/>
            <a:ext cx="1143008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</a:p>
          <a:p>
            <a:pPr algn="ctr"/>
            <a:r>
              <a:rPr lang="pt-BR" sz="105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MILHÕES</a:t>
            </a:r>
          </a:p>
          <a:p>
            <a:pPr algn="ctr"/>
            <a:r>
              <a:rPr lang="pt-BR" sz="105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80´s</a:t>
            </a:r>
            <a:endParaRPr lang="pt-BR" sz="105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7072330" y="2285992"/>
            <a:ext cx="1857388" cy="1847864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18</a:t>
            </a:r>
          </a:p>
          <a:p>
            <a:pPr algn="ctr"/>
            <a:r>
              <a:rPr lang="pt-BR" sz="1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MILHÕES</a:t>
            </a:r>
          </a:p>
          <a:p>
            <a:pPr algn="ctr"/>
            <a:r>
              <a:rPr lang="pt-BR" sz="1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2020</a:t>
            </a:r>
            <a:endParaRPr lang="pt-BR" sz="1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000892" y="5357826"/>
            <a:ext cx="15198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23%</a:t>
            </a:r>
            <a:r>
              <a:rPr lang="pt-BR" sz="2000" dirty="0" smtClean="0"/>
              <a:t> da </a:t>
            </a:r>
          </a:p>
          <a:p>
            <a:r>
              <a:rPr lang="pt-BR" sz="2000" b="1" dirty="0" smtClean="0"/>
              <a:t>POPULAÇÃO</a:t>
            </a:r>
            <a:endParaRPr lang="pt-BR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hutterstock_87432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30353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5275751" y="2000240"/>
            <a:ext cx="2939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+</a:t>
            </a:r>
            <a:r>
              <a:rPr lang="pt-BR" sz="2400" b="1" dirty="0" smtClean="0"/>
              <a:t> PODER AQUISITIVO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29388" y="3189273"/>
            <a:ext cx="1729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HÁBITOS  </a:t>
            </a:r>
            <a:r>
              <a:rPr lang="pt-BR" sz="3200" b="1" dirty="0" smtClean="0"/>
              <a:t>+</a:t>
            </a:r>
            <a:r>
              <a:rPr lang="pt-BR" sz="2400" b="1" dirty="0" smtClean="0"/>
              <a:t> </a:t>
            </a:r>
          </a:p>
          <a:p>
            <a:r>
              <a:rPr lang="pt-BR" sz="2400" b="1" dirty="0" smtClean="0"/>
              <a:t>SAUDÁVEIS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00694" y="4701613"/>
            <a:ext cx="2672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+</a:t>
            </a:r>
            <a:r>
              <a:rPr lang="pt-BR" sz="2400" b="1" dirty="0" smtClean="0"/>
              <a:t> TEMPO </a:t>
            </a:r>
            <a:r>
              <a:rPr lang="pt-BR" sz="2000" b="1" dirty="0" smtClean="0"/>
              <a:t>DE</a:t>
            </a:r>
            <a:r>
              <a:rPr lang="pt-BR" sz="2400" b="1" dirty="0" smtClean="0"/>
              <a:t> LAZER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hutterstock_863774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22410" y="2928934"/>
            <a:ext cx="5621589" cy="3929066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142845" y="1714488"/>
            <a:ext cx="2680157" cy="2602384"/>
            <a:chOff x="142845" y="1714488"/>
            <a:chExt cx="2680157" cy="2602384"/>
          </a:xfrm>
        </p:grpSpPr>
        <p:sp>
          <p:nvSpPr>
            <p:cNvPr id="19" name="Elipse 18"/>
            <p:cNvSpPr/>
            <p:nvPr/>
          </p:nvSpPr>
          <p:spPr>
            <a:xfrm rot="10800000">
              <a:off x="142845" y="1714488"/>
              <a:ext cx="2680157" cy="2602384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428596" y="2357430"/>
              <a:ext cx="13580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/>
                <a:t>Casais de </a:t>
              </a:r>
            </a:p>
            <a:p>
              <a:pPr algn="ctr"/>
              <a:r>
                <a:rPr lang="pt-BR" sz="2000" dirty="0" smtClean="0"/>
                <a:t>Meia Idade</a:t>
              </a:r>
              <a:endParaRPr lang="pt-BR" sz="2000" dirty="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034720" y="1714488"/>
            <a:ext cx="2680157" cy="2602384"/>
            <a:chOff x="2034720" y="1714488"/>
            <a:chExt cx="2680157" cy="2602384"/>
          </a:xfrm>
        </p:grpSpPr>
        <p:sp>
          <p:nvSpPr>
            <p:cNvPr id="20" name="Elipse 19"/>
            <p:cNvSpPr/>
            <p:nvPr/>
          </p:nvSpPr>
          <p:spPr>
            <a:xfrm rot="10800000">
              <a:off x="2034720" y="1714488"/>
              <a:ext cx="2680157" cy="2602384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357554" y="2571744"/>
              <a:ext cx="8867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/>
                <a:t>Casais </a:t>
              </a:r>
            </a:p>
            <a:p>
              <a:pPr algn="ctr"/>
              <a:r>
                <a:rPr lang="pt-BR" sz="2000" dirty="0" smtClean="0"/>
                <a:t>Jovens</a:t>
              </a:r>
              <a:endParaRPr lang="pt-BR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088783" y="3398384"/>
            <a:ext cx="2680157" cy="2602384"/>
            <a:chOff x="1088783" y="3398384"/>
            <a:chExt cx="2680157" cy="2602384"/>
          </a:xfrm>
        </p:grpSpPr>
        <p:sp>
          <p:nvSpPr>
            <p:cNvPr id="18" name="Elipse 17"/>
            <p:cNvSpPr/>
            <p:nvPr/>
          </p:nvSpPr>
          <p:spPr>
            <a:xfrm rot="10800000">
              <a:off x="1088783" y="3398384"/>
              <a:ext cx="2680157" cy="2602384"/>
            </a:xfrm>
            <a:prstGeom prst="ellipse">
              <a:avLst/>
            </a:prstGeom>
            <a:solidFill>
              <a:srgbClr val="FFC000">
                <a:alpha val="30196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1643042" y="4500570"/>
              <a:ext cx="15213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/>
                <a:t>União </a:t>
              </a:r>
            </a:p>
            <a:p>
              <a:pPr algn="ctr"/>
              <a:r>
                <a:rPr lang="pt-BR" sz="2000" dirty="0" err="1" smtClean="0"/>
                <a:t>Homoafetiva</a:t>
              </a:r>
              <a:endParaRPr lang="pt-BR" sz="2000" dirty="0"/>
            </a:p>
          </p:txBody>
        </p:sp>
      </p:grpSp>
      <p:sp>
        <p:nvSpPr>
          <p:cNvPr id="10" name="Retângulo de cantos arredondados 9"/>
          <p:cNvSpPr/>
          <p:nvPr/>
        </p:nvSpPr>
        <p:spPr>
          <a:xfrm rot="5400000">
            <a:off x="4964909" y="-1964569"/>
            <a:ext cx="192882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28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CASAIS SEM FILHOS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00232" y="328612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20%</a:t>
            </a:r>
            <a:endParaRPr lang="pt-BR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6550223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*CENSO 2010</a:t>
            </a:r>
            <a:endParaRPr lang="pt-BR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 descr="shutterstock_85411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345288"/>
            <a:ext cx="3886311" cy="2286016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0" y="4857760"/>
            <a:ext cx="4357686" cy="200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shutterstock_863774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2410" y="2928934"/>
            <a:ext cx="5621589" cy="3929066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964909" y="-1964569"/>
            <a:ext cx="192882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28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CASAIS SEM FILHOS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-214346" y="4559866"/>
            <a:ext cx="4286280" cy="369332"/>
            <a:chOff x="-214346" y="4559866"/>
            <a:chExt cx="4286280" cy="369332"/>
          </a:xfrm>
        </p:grpSpPr>
        <p:sp>
          <p:nvSpPr>
            <p:cNvPr id="37" name="Retângulo de cantos arredondados 36"/>
            <p:cNvSpPr/>
            <p:nvPr/>
          </p:nvSpPr>
          <p:spPr>
            <a:xfrm rot="5400000">
              <a:off x="1750199" y="2607463"/>
              <a:ext cx="357190" cy="428628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04547" y="45598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1996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785918" y="45598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2006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2857488" y="455986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2016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1071538" y="313110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87%</a:t>
            </a:r>
            <a:endParaRPr lang="pt-BR" b="1" dirty="0">
              <a:solidFill>
                <a:srgbClr val="00206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2143108" y="255960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50%</a:t>
            </a:r>
            <a:endParaRPr lang="pt-BR" b="1" dirty="0">
              <a:solidFill>
                <a:srgbClr val="00206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-785850" y="1571612"/>
            <a:ext cx="2714644" cy="642942"/>
            <a:chOff x="-785850" y="1571612"/>
            <a:chExt cx="2714644" cy="642942"/>
          </a:xfrm>
        </p:grpSpPr>
        <p:sp>
          <p:nvSpPr>
            <p:cNvPr id="35" name="Retângulo de cantos arredondados 34"/>
            <p:cNvSpPr/>
            <p:nvPr/>
          </p:nvSpPr>
          <p:spPr>
            <a:xfrm rot="5400000">
              <a:off x="250001" y="535761"/>
              <a:ext cx="642942" cy="271464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214282" y="1702346"/>
              <a:ext cx="1567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CRESCIMENTO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357158" y="2214554"/>
            <a:ext cx="4214842" cy="2583910"/>
            <a:chOff x="357158" y="2214554"/>
            <a:chExt cx="4214842" cy="2583910"/>
          </a:xfrm>
          <a:effectLst/>
        </p:grpSpPr>
        <p:pic>
          <p:nvPicPr>
            <p:cNvPr id="14" name="Imagem 13" descr="shutterstock_7210137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357158" y="2214554"/>
              <a:ext cx="1928826" cy="2571768"/>
            </a:xfrm>
            <a:prstGeom prst="rect">
              <a:avLst/>
            </a:prstGeom>
            <a:effectLst/>
          </p:spPr>
        </p:pic>
        <p:pic>
          <p:nvPicPr>
            <p:cNvPr id="16" name="Imagem 15" descr="shutterstock_7210137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571768" y="2214554"/>
              <a:ext cx="2000232" cy="2571768"/>
            </a:xfrm>
            <a:prstGeom prst="rect">
              <a:avLst/>
            </a:prstGeom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2214546" y="4429132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</a:rPr>
                <a:t>60%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tângulo 17"/>
          <p:cNvSpPr/>
          <p:nvPr/>
        </p:nvSpPr>
        <p:spPr>
          <a:xfrm>
            <a:off x="0" y="4714884"/>
            <a:ext cx="4500562" cy="2143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0" y="5572140"/>
            <a:ext cx="4357686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shutterstock_8637740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2410" y="2928934"/>
            <a:ext cx="5621589" cy="3929066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964909" y="-1964569"/>
            <a:ext cx="192882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28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CASAIS SEM FILHOS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571536" y="5572140"/>
            <a:ext cx="3071866" cy="928694"/>
            <a:chOff x="-571536" y="5572140"/>
            <a:chExt cx="3071866" cy="928694"/>
          </a:xfrm>
          <a:solidFill>
            <a:srgbClr val="FFC000"/>
          </a:solidFill>
        </p:grpSpPr>
        <p:sp>
          <p:nvSpPr>
            <p:cNvPr id="12" name="Retângulo de cantos arredondados 11"/>
            <p:cNvSpPr/>
            <p:nvPr/>
          </p:nvSpPr>
          <p:spPr>
            <a:xfrm rot="5400000">
              <a:off x="500050" y="4500554"/>
              <a:ext cx="928694" cy="3071866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28596" y="5715016"/>
              <a:ext cx="1834926" cy="646331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MÉDIA MENSAL</a:t>
              </a:r>
            </a:p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RENDA FAMILIAR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5572140"/>
            <a:ext cx="4357686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shutterstock_863774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22410" y="2928934"/>
            <a:ext cx="5621589" cy="3929066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964909" y="-1964569"/>
            <a:ext cx="192882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000496" y="285728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CASAIS SEM FILHOS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428660" y="1928802"/>
            <a:ext cx="3071866" cy="642942"/>
            <a:chOff x="-428660" y="1928802"/>
            <a:chExt cx="3071866" cy="642942"/>
          </a:xfrm>
        </p:grpSpPr>
        <p:sp>
          <p:nvSpPr>
            <p:cNvPr id="12" name="Retângulo de cantos arredondados 11"/>
            <p:cNvSpPr/>
            <p:nvPr/>
          </p:nvSpPr>
          <p:spPr>
            <a:xfrm rot="5400000">
              <a:off x="785802" y="714340"/>
              <a:ext cx="642942" cy="307186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30059" y="2059536"/>
              <a:ext cx="2141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AUTO-INDULGÊNCIA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28660" y="3071810"/>
            <a:ext cx="3643338" cy="642942"/>
            <a:chOff x="-428660" y="3071810"/>
            <a:chExt cx="3643338" cy="642942"/>
          </a:xfrm>
        </p:grpSpPr>
        <p:sp>
          <p:nvSpPr>
            <p:cNvPr id="14" name="Retângulo de cantos arredondados 13"/>
            <p:cNvSpPr/>
            <p:nvPr/>
          </p:nvSpPr>
          <p:spPr>
            <a:xfrm rot="5400000">
              <a:off x="1071538" y="1571612"/>
              <a:ext cx="642942" cy="3643338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57224" y="3202544"/>
              <a:ext cx="2270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COMPRAS PEQUENAS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-357222" y="4214818"/>
            <a:ext cx="4143404" cy="642942"/>
            <a:chOff x="-357222" y="4214818"/>
            <a:chExt cx="4143404" cy="642942"/>
          </a:xfrm>
        </p:grpSpPr>
        <p:sp>
          <p:nvSpPr>
            <p:cNvPr id="17" name="Retângulo de cantos arredondados 16"/>
            <p:cNvSpPr/>
            <p:nvPr/>
          </p:nvSpPr>
          <p:spPr>
            <a:xfrm rot="5400000">
              <a:off x="1393009" y="2464587"/>
              <a:ext cx="642942" cy="414340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1354161" y="4345552"/>
              <a:ext cx="2360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bg1"/>
                  </a:solidFill>
                </a:rPr>
                <a:t>BUSCAM PRATICIDADE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shutterstock_633471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214554"/>
            <a:ext cx="3994936" cy="3405190"/>
          </a:xfrm>
          <a:prstGeom prst="rect">
            <a:avLst/>
          </a:prstGeom>
        </p:spPr>
      </p:pic>
      <p:pic>
        <p:nvPicPr>
          <p:cNvPr id="12" name="Imagem 11" descr="shutterstock_85137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642942"/>
            <a:ext cx="4143372" cy="621505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2035951" y="-1750255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5243" y="214290"/>
            <a:ext cx="3985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PESSOAS MORANDO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SOZINHAS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1538" y="278605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10%</a:t>
            </a:r>
            <a:endParaRPr lang="pt-BR" sz="2800" b="1" dirty="0"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00166" y="5715016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12mihões - 2016</a:t>
            </a:r>
            <a:endParaRPr lang="pt-BR" sz="2800" b="1" dirty="0">
              <a:solidFill>
                <a:srgbClr val="00206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6550223"/>
            <a:ext cx="1249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*EUROMONITOR</a:t>
            </a:r>
            <a:endParaRPr lang="pt-BR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shutterstock_85137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642942"/>
            <a:ext cx="4143372" cy="621505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2035951" y="-1750255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5243" y="214290"/>
            <a:ext cx="3985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PESSOAS MORANDO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SOZINHAS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4348" y="1928802"/>
            <a:ext cx="42148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RESPONSÁVEIS POR </a:t>
            </a:r>
            <a:r>
              <a:rPr lang="pt-BR" sz="3200" b="1" dirty="0" smtClean="0">
                <a:solidFill>
                  <a:srgbClr val="FF0000"/>
                </a:solidFill>
              </a:rPr>
              <a:t>40%</a:t>
            </a:r>
            <a:r>
              <a:rPr lang="pt-BR" sz="2400" b="1" dirty="0" smtClean="0"/>
              <a:t> </a:t>
            </a:r>
            <a:r>
              <a:rPr lang="pt-BR" sz="2000" b="1" dirty="0" smtClean="0"/>
              <a:t>DO AUMENTO DE PRODUTOS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PRÁTICOS</a:t>
            </a:r>
            <a:r>
              <a:rPr lang="pt-BR" sz="2400" b="1" dirty="0" smtClean="0"/>
              <a:t> </a:t>
            </a:r>
            <a:r>
              <a:rPr lang="pt-BR" sz="2000" b="1" dirty="0" smtClean="0"/>
              <a:t>E</a:t>
            </a:r>
            <a:r>
              <a:rPr lang="pt-BR" sz="2400" b="1" dirty="0" smtClean="0"/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PORCIONADOS </a:t>
            </a:r>
            <a:r>
              <a:rPr lang="pt-BR" sz="2000" b="1" dirty="0" smtClean="0"/>
              <a:t>INDIVIDUALMENTE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4071942"/>
            <a:ext cx="2530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AUTOSUFICIENTES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643174" y="5857892"/>
            <a:ext cx="215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CONVENIÊNCIA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00100" y="5214950"/>
            <a:ext cx="202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COMODIDADE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143240" y="4714884"/>
            <a:ext cx="15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EXIGENTES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hutterstock_100552663.jpg"/>
          <p:cNvPicPr>
            <a:picLocks noChangeAspect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>
          <a:xfrm>
            <a:off x="0" y="2599835"/>
            <a:ext cx="7358082" cy="4258165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1410869" y="-1339487"/>
            <a:ext cx="1643074" cy="346474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85786" y="334012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LONGEVIDADE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31302" y="1428736"/>
            <a:ext cx="1326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+</a:t>
            </a:r>
            <a:r>
              <a:rPr lang="pt-BR" sz="2400" b="1" dirty="0" smtClean="0"/>
              <a:t> SAÚDE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72132" y="2285992"/>
            <a:ext cx="3097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+</a:t>
            </a:r>
            <a:r>
              <a:rPr lang="pt-BR" sz="2400" b="1" dirty="0" smtClean="0"/>
              <a:t> QUALIDADE DE VIDA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715140" y="857232"/>
            <a:ext cx="125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+</a:t>
            </a:r>
            <a:r>
              <a:rPr lang="pt-BR" sz="2400" b="1" dirty="0" smtClean="0"/>
              <a:t> IDADE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/>
          <p:cNvGrpSpPr/>
          <p:nvPr/>
        </p:nvGrpSpPr>
        <p:grpSpPr>
          <a:xfrm>
            <a:off x="571472" y="-357214"/>
            <a:ext cx="1928826" cy="3429024"/>
            <a:chOff x="571472" y="-357214"/>
            <a:chExt cx="1928826" cy="34290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tângulo de cantos arredondados 5"/>
            <p:cNvSpPr/>
            <p:nvPr/>
          </p:nvSpPr>
          <p:spPr>
            <a:xfrm>
              <a:off x="571472" y="-357214"/>
              <a:ext cx="1928826" cy="342902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7224" y="2428868"/>
              <a:ext cx="1384300" cy="59213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upo 27"/>
          <p:cNvGrpSpPr/>
          <p:nvPr/>
        </p:nvGrpSpPr>
        <p:grpSpPr>
          <a:xfrm>
            <a:off x="3571868" y="-571528"/>
            <a:ext cx="1928826" cy="4714908"/>
            <a:chOff x="3571868" y="-571528"/>
            <a:chExt cx="1928826" cy="47149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Retângulo de cantos arredondados 4"/>
            <p:cNvSpPr/>
            <p:nvPr/>
          </p:nvSpPr>
          <p:spPr>
            <a:xfrm>
              <a:off x="3571868" y="-571528"/>
              <a:ext cx="1928826" cy="471490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6182" y="3500438"/>
              <a:ext cx="1444625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9" name="Grupo 28"/>
          <p:cNvGrpSpPr/>
          <p:nvPr/>
        </p:nvGrpSpPr>
        <p:grpSpPr>
          <a:xfrm>
            <a:off x="6572264" y="2285992"/>
            <a:ext cx="1928826" cy="5572140"/>
            <a:chOff x="6572264" y="2285992"/>
            <a:chExt cx="1928826" cy="55721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tângulo de cantos arredondados 3"/>
            <p:cNvSpPr/>
            <p:nvPr/>
          </p:nvSpPr>
          <p:spPr>
            <a:xfrm>
              <a:off x="6572264" y="2285992"/>
              <a:ext cx="1928826" cy="557214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8765" y="2857496"/>
              <a:ext cx="822325" cy="358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072074"/>
            <a:ext cx="41941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72074"/>
            <a:ext cx="4194175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hutterstock_100552663.jpg"/>
          <p:cNvPicPr>
            <a:picLocks noChangeAspect="1"/>
          </p:cNvPicPr>
          <p:nvPr/>
        </p:nvPicPr>
        <p:blipFill>
          <a:blip r:embed="rId2" cstate="print"/>
          <a:srcRect r="4000"/>
          <a:stretch>
            <a:fillRect/>
          </a:stretch>
        </p:blipFill>
        <p:spPr>
          <a:xfrm>
            <a:off x="0" y="4071942"/>
            <a:ext cx="4814290" cy="278605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1410869" y="-1339487"/>
            <a:ext cx="1643074" cy="346474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85786" y="334012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LONGEVIDADE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5" descr="bonsai_wallpapers-17.jpg"/>
          <p:cNvPicPr>
            <a:picLocks noChangeAspect="1"/>
          </p:cNvPicPr>
          <p:nvPr/>
        </p:nvPicPr>
        <p:blipFill>
          <a:blip r:embed="rId3" cstate="print"/>
          <a:srcRect l="15625" r="21094"/>
          <a:stretch>
            <a:fillRect/>
          </a:stretch>
        </p:blipFill>
        <p:spPr>
          <a:xfrm>
            <a:off x="3000364" y="2383097"/>
            <a:ext cx="1122912" cy="1330849"/>
          </a:xfrm>
          <a:prstGeom prst="rect">
            <a:avLst/>
          </a:prstGeom>
        </p:spPr>
      </p:pic>
      <p:pic>
        <p:nvPicPr>
          <p:cNvPr id="7" name="Imagem 6" descr="bonsai_wallpapers-17.jpg"/>
          <p:cNvPicPr>
            <a:picLocks noChangeAspect="1"/>
          </p:cNvPicPr>
          <p:nvPr/>
        </p:nvPicPr>
        <p:blipFill>
          <a:blip r:embed="rId4" cstate="print"/>
          <a:srcRect l="15625" r="21094"/>
          <a:stretch>
            <a:fillRect/>
          </a:stretch>
        </p:blipFill>
        <p:spPr>
          <a:xfrm>
            <a:off x="4500530" y="1877753"/>
            <a:ext cx="1571636" cy="1862666"/>
          </a:xfrm>
          <a:prstGeom prst="rect">
            <a:avLst/>
          </a:prstGeom>
        </p:spPr>
      </p:pic>
      <p:pic>
        <p:nvPicPr>
          <p:cNvPr id="9" name="Imagem 8" descr="bonsai_wallpapers-17.jpg"/>
          <p:cNvPicPr>
            <a:picLocks noChangeAspect="1"/>
          </p:cNvPicPr>
          <p:nvPr/>
        </p:nvPicPr>
        <p:blipFill>
          <a:blip r:embed="rId5" cstate="print"/>
          <a:srcRect l="15625" r="21094"/>
          <a:stretch>
            <a:fillRect/>
          </a:stretch>
        </p:blipFill>
        <p:spPr>
          <a:xfrm>
            <a:off x="6215074" y="565507"/>
            <a:ext cx="2714612" cy="3217294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2857488" y="3711363"/>
            <a:ext cx="5353142" cy="646331"/>
            <a:chOff x="2857488" y="3711363"/>
            <a:chExt cx="5353142" cy="646331"/>
          </a:xfrm>
        </p:grpSpPr>
        <p:sp>
          <p:nvSpPr>
            <p:cNvPr id="17" name="CaixaDeTexto 16"/>
            <p:cNvSpPr txBox="1"/>
            <p:nvPr/>
          </p:nvSpPr>
          <p:spPr>
            <a:xfrm>
              <a:off x="2857488" y="3711363"/>
              <a:ext cx="1352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2010</a:t>
              </a:r>
            </a:p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20 MILHÕES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4572000" y="3711363"/>
              <a:ext cx="1352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2020</a:t>
              </a:r>
            </a:p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30 MILHÕES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858016" y="3711363"/>
              <a:ext cx="1352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2050</a:t>
              </a:r>
            </a:p>
            <a:p>
              <a:pPr algn="ctr"/>
              <a:r>
                <a:rPr lang="pt-BR" b="1" dirty="0" smtClean="0">
                  <a:solidFill>
                    <a:srgbClr val="002060"/>
                  </a:solidFill>
                </a:rPr>
                <a:t>64 MILHÕES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107916" y="5072074"/>
            <a:ext cx="3750496" cy="1214446"/>
            <a:chOff x="6107916" y="4857761"/>
            <a:chExt cx="3750496" cy="164307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1" name="Retângulo de cantos arredondados 20"/>
            <p:cNvSpPr/>
            <p:nvPr/>
          </p:nvSpPr>
          <p:spPr>
            <a:xfrm rot="5400000">
              <a:off x="7161627" y="3804050"/>
              <a:ext cx="1643074" cy="375049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429388" y="5286388"/>
              <a:ext cx="21980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NECESSIDADES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ESPECIAIS</a:t>
              </a:r>
              <a:endParaRPr lang="pt-BR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shutterstock_87432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V="1">
            <a:off x="0" y="-1"/>
            <a:ext cx="5286379" cy="3714752"/>
          </a:xfrm>
          <a:prstGeom prst="rect">
            <a:avLst/>
          </a:prstGeom>
        </p:spPr>
      </p:pic>
      <p:pic>
        <p:nvPicPr>
          <p:cNvPr id="13" name="Imagem 12" descr="shutterstock_874321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flipH="1">
            <a:off x="4143372" y="3214686"/>
            <a:ext cx="5000628" cy="3643314"/>
          </a:xfrm>
          <a:prstGeom prst="rect">
            <a:avLst/>
          </a:prstGeom>
        </p:spPr>
      </p:pic>
      <p:pic>
        <p:nvPicPr>
          <p:cNvPr id="16" name="Imagem 15" descr="shutterstock_87432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flipH="1" flipV="1">
            <a:off x="5214942" y="-24"/>
            <a:ext cx="3929058" cy="3357562"/>
          </a:xfrm>
          <a:prstGeom prst="rect">
            <a:avLst/>
          </a:prstGeom>
        </p:spPr>
      </p:pic>
      <p:pic>
        <p:nvPicPr>
          <p:cNvPr id="12" name="Imagem 11" descr="shutterstock_874321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" y="3714752"/>
            <a:ext cx="4190998" cy="3143248"/>
          </a:xfrm>
          <a:prstGeom prst="rect">
            <a:avLst/>
          </a:prstGeom>
        </p:spPr>
      </p:pic>
      <p:pic>
        <p:nvPicPr>
          <p:cNvPr id="8" name="Imagem 7" descr="shutterstock_10055266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"/>
          <a:stretch>
            <a:fillRect/>
          </a:stretch>
        </p:blipFill>
        <p:spPr>
          <a:xfrm>
            <a:off x="0" y="71414"/>
            <a:ext cx="2928926" cy="2714621"/>
          </a:xfrm>
          <a:prstGeom prst="rect">
            <a:avLst/>
          </a:prstGeom>
        </p:spPr>
      </p:pic>
      <p:pic>
        <p:nvPicPr>
          <p:cNvPr id="9" name="Imagem 8" descr="shutterstock_13461053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86116" y="197063"/>
            <a:ext cx="1714512" cy="2660409"/>
          </a:xfrm>
          <a:prstGeom prst="rect">
            <a:avLst/>
          </a:prstGeom>
        </p:spPr>
      </p:pic>
      <p:pic>
        <p:nvPicPr>
          <p:cNvPr id="18" name="Imagem 17" descr="shutterstock_86377405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81" y="4161816"/>
            <a:ext cx="3857620" cy="2696184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4929190" y="0"/>
            <a:ext cx="1928826" cy="2857472"/>
            <a:chOff x="1643042" y="-1500222"/>
            <a:chExt cx="3000380" cy="4500570"/>
          </a:xfrm>
        </p:grpSpPr>
        <p:sp>
          <p:nvSpPr>
            <p:cNvPr id="19" name="Elipse 18"/>
            <p:cNvSpPr/>
            <p:nvPr/>
          </p:nvSpPr>
          <p:spPr>
            <a:xfrm>
              <a:off x="2786050" y="-285776"/>
              <a:ext cx="1285884" cy="20717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 descr="shutterstock_85137694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43042" y="-1500222"/>
              <a:ext cx="3000380" cy="4500570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-428660" y="2786056"/>
            <a:ext cx="7215238" cy="928695"/>
            <a:chOff x="-428660" y="2786056"/>
            <a:chExt cx="7215238" cy="928695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2714611" y="-357215"/>
              <a:ext cx="928695" cy="721523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3000364" y="3000372"/>
              <a:ext cx="357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OPORTUNIDADES</a:t>
              </a:r>
              <a:endParaRPr lang="pt-BR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357686" y="6286520"/>
            <a:ext cx="4786314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shutterstock_134610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3762385" cy="5643578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"/>
          <p:cNvSpPr txBox="1">
            <a:spLocks noChangeArrowheads="1"/>
          </p:cNvSpPr>
          <p:nvPr/>
        </p:nvSpPr>
        <p:spPr bwMode="auto">
          <a:xfrm>
            <a:off x="3000364" y="2071678"/>
            <a:ext cx="549910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Produtos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com maior</a:t>
            </a:r>
            <a:r>
              <a:rPr lang="pt-BR" sz="3600" dirty="0">
                <a:solidFill>
                  <a:srgbClr val="002060"/>
                </a:solidFill>
                <a:cs typeface="Arial" charset="0"/>
              </a:rPr>
              <a:t> </a:t>
            </a:r>
            <a:endParaRPr lang="pt-BR" sz="3600" dirty="0" smtClean="0">
              <a:solidFill>
                <a:srgbClr val="002060"/>
              </a:solidFill>
              <a:cs typeface="Arial" charset="0"/>
            </a:endParaRPr>
          </a:p>
          <a:p>
            <a:pPr algn="r"/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prazo </a:t>
            </a:r>
            <a:r>
              <a:rPr lang="pt-BR" sz="3600" b="1" dirty="0">
                <a:solidFill>
                  <a:srgbClr val="C00000"/>
                </a:solidFill>
                <a:cs typeface="Arial" charset="0"/>
              </a:rPr>
              <a:t>de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validade</a:t>
            </a:r>
            <a:endParaRPr lang="pt-BR" sz="3600" b="1" dirty="0">
              <a:solidFill>
                <a:srgbClr val="C00000"/>
              </a:solidFill>
              <a:cs typeface="Arial" charset="0"/>
            </a:endParaRPr>
          </a:p>
          <a:p>
            <a:pPr algn="r">
              <a:lnSpc>
                <a:spcPct val="200000"/>
              </a:lnSpc>
            </a:pPr>
            <a:r>
              <a:rPr lang="pt-BR" sz="2400" dirty="0">
                <a:solidFill>
                  <a:srgbClr val="002060"/>
                </a:solidFill>
                <a:cs typeface="Arial" charset="0"/>
              </a:rPr>
              <a:t>Produtos</a:t>
            </a:r>
            <a:r>
              <a:rPr lang="pt-BR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saudáveis</a:t>
            </a:r>
            <a:endParaRPr lang="pt-BR" sz="3600" b="1" dirty="0">
              <a:solidFill>
                <a:srgbClr val="C00000"/>
              </a:solidFill>
              <a:cs typeface="Arial" charset="0"/>
            </a:endParaRPr>
          </a:p>
          <a:p>
            <a:pPr algn="r">
              <a:lnSpc>
                <a:spcPct val="200000"/>
              </a:lnSpc>
            </a:pP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Compras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por</a:t>
            </a:r>
            <a:r>
              <a:rPr lang="pt-BR" sz="36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indulgência</a:t>
            </a:r>
            <a:endParaRPr lang="pt-BR" sz="3600" b="1" dirty="0">
              <a:solidFill>
                <a:srgbClr val="C00000"/>
              </a:solidFill>
              <a:cs typeface="Arial" charset="0"/>
            </a:endParaRPr>
          </a:p>
          <a:p>
            <a:pPr algn="r">
              <a:lnSpc>
                <a:spcPct val="200000"/>
              </a:lnSpc>
            </a:pP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Conveniência</a:t>
            </a:r>
            <a:endParaRPr lang="pt-BR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35716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OPORTUNIDADES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shutterstock_874321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4249767" y="3286124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dirty="0">
                <a:solidFill>
                  <a:srgbClr val="002060"/>
                </a:solidFill>
                <a:cs typeface="Arial" charset="0"/>
              </a:rPr>
              <a:t> Produtos </a:t>
            </a:r>
            <a:r>
              <a:rPr lang="pt-BR" sz="2800" b="1" dirty="0" smtClean="0">
                <a:solidFill>
                  <a:srgbClr val="FFC000"/>
                </a:solidFill>
                <a:cs typeface="Arial" charset="0"/>
              </a:rPr>
              <a:t>naturais</a:t>
            </a:r>
            <a:endParaRPr lang="pt-BR" sz="28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4249767" y="2357430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Produtos</a:t>
            </a:r>
            <a:r>
              <a:rPr lang="pt-BR" sz="2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  <a:cs typeface="Arial" charset="0"/>
              </a:rPr>
              <a:t>funcionais</a:t>
            </a:r>
            <a:endParaRPr lang="pt-BR" sz="2400" b="1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4249767" y="4229093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Maior</a:t>
            </a:r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2800" b="1" dirty="0" smtClean="0">
                <a:solidFill>
                  <a:srgbClr val="FFC000"/>
                </a:solidFill>
                <a:cs typeface="Arial" charset="0"/>
              </a:rPr>
              <a:t>diversidade</a:t>
            </a:r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pt-BR" sz="2400" dirty="0">
                <a:solidFill>
                  <a:srgbClr val="002060"/>
                </a:solidFill>
                <a:cs typeface="Arial" charset="0"/>
              </a:rPr>
              <a:t>de 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produtos</a:t>
            </a:r>
            <a:endParaRPr lang="pt-BR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4249767" y="5120358"/>
            <a:ext cx="4608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400" dirty="0">
                <a:solidFill>
                  <a:srgbClr val="002060"/>
                </a:solidFill>
                <a:cs typeface="Arial" charset="0"/>
              </a:rPr>
              <a:t> Produtos </a:t>
            </a:r>
            <a:r>
              <a:rPr lang="pt-BR" sz="2800" b="1" dirty="0" smtClean="0">
                <a:solidFill>
                  <a:srgbClr val="FFC000"/>
                </a:solidFill>
                <a:cs typeface="Arial" charset="0"/>
              </a:rPr>
              <a:t>frescos</a:t>
            </a:r>
            <a:endParaRPr lang="pt-BR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14744" y="405450"/>
            <a:ext cx="34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OPORTUNIDADES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hutterstock_863774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22410" y="2928934"/>
            <a:ext cx="5621589" cy="3929066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4964909" y="-1964569"/>
            <a:ext cx="192882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143372" y="357166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OPORTUNIDADES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CaixaDeTexto 3"/>
          <p:cNvSpPr txBox="1">
            <a:spLocks noChangeArrowheads="1"/>
          </p:cNvSpPr>
          <p:nvPr/>
        </p:nvSpPr>
        <p:spPr bwMode="auto">
          <a:xfrm>
            <a:off x="609601" y="3548722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Maior </a:t>
            </a:r>
            <a:r>
              <a:rPr lang="pt-BR" sz="2800" b="1" dirty="0" smtClean="0">
                <a:solidFill>
                  <a:srgbClr val="002060"/>
                </a:solidFill>
              </a:rPr>
              <a:t>diversidade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21" name="CaixaDeTexto 3"/>
          <p:cNvSpPr txBox="1">
            <a:spLocks noChangeArrowheads="1"/>
          </p:cNvSpPr>
          <p:nvPr/>
        </p:nvSpPr>
        <p:spPr bwMode="auto">
          <a:xfrm>
            <a:off x="571472" y="1928802"/>
            <a:ext cx="5500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cs typeface="Arial" charset="0"/>
              </a:rPr>
              <a:t> Produtos com maior </a:t>
            </a:r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valor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agregado</a:t>
            </a:r>
            <a:endParaRPr lang="pt-BR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5" name="CaixaDeTexto 3"/>
          <p:cNvSpPr txBox="1">
            <a:spLocks noChangeArrowheads="1"/>
          </p:cNvSpPr>
          <p:nvPr/>
        </p:nvSpPr>
        <p:spPr bwMode="auto">
          <a:xfrm>
            <a:off x="538163" y="5286388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Conveniência</a:t>
            </a:r>
            <a:endParaRPr lang="pt-BR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6" name="CaixaDeTexto 3"/>
          <p:cNvSpPr txBox="1">
            <a:spLocks noChangeArrowheads="1"/>
          </p:cNvSpPr>
          <p:nvPr/>
        </p:nvSpPr>
        <p:spPr bwMode="auto">
          <a:xfrm>
            <a:off x="609601" y="2714620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Embalagens menores</a:t>
            </a:r>
            <a:endParaRPr lang="pt-BR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7" name="CaixaDeTexto 3"/>
          <p:cNvSpPr txBox="1">
            <a:spLocks noChangeArrowheads="1"/>
          </p:cNvSpPr>
          <p:nvPr/>
        </p:nvSpPr>
        <p:spPr bwMode="auto">
          <a:xfrm>
            <a:off x="609601" y="4467533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Maior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prazo </a:t>
            </a:r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de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validade</a:t>
            </a:r>
            <a:endParaRPr lang="pt-BR" sz="24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6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shutterstock_85137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642942"/>
            <a:ext cx="4143372" cy="621505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2035951" y="-1750255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08173" y="476888"/>
            <a:ext cx="34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OPORTUNIDADES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500034" y="2571744"/>
            <a:ext cx="453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Embalagens </a:t>
            </a:r>
            <a:r>
              <a:rPr lang="pt-BR" sz="2400" dirty="0">
                <a:solidFill>
                  <a:srgbClr val="FF0000"/>
                </a:solidFill>
                <a:cs typeface="Arial" charset="0"/>
              </a:rPr>
              <a:t>com </a:t>
            </a:r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porções menores</a:t>
            </a:r>
            <a:r>
              <a:rPr lang="pt-BR" sz="240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porções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individuais</a:t>
            </a:r>
            <a:endParaRPr lang="pt-BR" sz="24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CaixaDeTexto 3"/>
          <p:cNvSpPr txBox="1">
            <a:spLocks noChangeArrowheads="1"/>
          </p:cNvSpPr>
          <p:nvPr/>
        </p:nvSpPr>
        <p:spPr bwMode="auto">
          <a:xfrm>
            <a:off x="500034" y="4786322"/>
            <a:ext cx="41735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Explorar </a:t>
            </a:r>
            <a:r>
              <a:rPr lang="pt-BR" sz="2800" b="1" dirty="0">
                <a:solidFill>
                  <a:srgbClr val="002060"/>
                </a:solidFill>
                <a:cs typeface="Arial" charset="0"/>
              </a:rPr>
              <a:t>as compras por impulso</a:t>
            </a:r>
            <a:r>
              <a:rPr lang="pt-BR" sz="2400" dirty="0">
                <a:solidFill>
                  <a:srgbClr val="FF0000"/>
                </a:solidFill>
                <a:cs typeface="Arial" charset="0"/>
              </a:rPr>
              <a:t> e por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indulgência</a:t>
            </a:r>
            <a:endParaRPr lang="pt-BR" sz="24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500034" y="3834474"/>
            <a:ext cx="453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cs typeface="Arial" charset="0"/>
              </a:rPr>
              <a:t>Oferecer </a:t>
            </a:r>
            <a:r>
              <a:rPr lang="pt-BR" sz="2400" dirty="0">
                <a:solidFill>
                  <a:srgbClr val="FF0000"/>
                </a:solidFill>
                <a:cs typeface="Arial" charset="0"/>
              </a:rPr>
              <a:t>maior </a:t>
            </a:r>
            <a:r>
              <a:rPr lang="pt-BR" sz="2800" b="1" dirty="0" smtClean="0">
                <a:solidFill>
                  <a:srgbClr val="002060"/>
                </a:solidFill>
                <a:cs typeface="Arial" charset="0"/>
              </a:rPr>
              <a:t>diversidade</a:t>
            </a:r>
            <a:endParaRPr lang="pt-BR" sz="240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hutterstock_100552663.jpg"/>
          <p:cNvPicPr>
            <a:picLocks noChangeAspect="1"/>
          </p:cNvPicPr>
          <p:nvPr/>
        </p:nvPicPr>
        <p:blipFill>
          <a:blip r:embed="rId2" cstate="print"/>
          <a:srcRect r="31973"/>
          <a:stretch>
            <a:fillRect/>
          </a:stretch>
        </p:blipFill>
        <p:spPr>
          <a:xfrm>
            <a:off x="4857752" y="3357562"/>
            <a:ext cx="4286248" cy="3500438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 rot="5400000">
            <a:off x="5607852" y="-1464503"/>
            <a:ext cx="1643074" cy="371477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37197" y="285729"/>
            <a:ext cx="340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OPORTUNIDADES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857224" y="4143380"/>
            <a:ext cx="3889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</a:rPr>
              <a:t>Embalagens </a:t>
            </a:r>
            <a:r>
              <a:rPr lang="pt-BR" sz="2800" b="1" dirty="0" smtClean="0">
                <a:solidFill>
                  <a:srgbClr val="FFC000"/>
                </a:solidFill>
              </a:rPr>
              <a:t>menores</a:t>
            </a:r>
            <a:endParaRPr lang="pt-BR" sz="2400" b="1" dirty="0">
              <a:solidFill>
                <a:srgbClr val="FFC000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14282" y="1857364"/>
            <a:ext cx="8215370" cy="5000636"/>
            <a:chOff x="214282" y="1857364"/>
            <a:chExt cx="8215370" cy="5000636"/>
          </a:xfrm>
        </p:grpSpPr>
        <p:sp>
          <p:nvSpPr>
            <p:cNvPr id="10" name="CaixaDeTexto 3"/>
            <p:cNvSpPr txBox="1">
              <a:spLocks noChangeArrowheads="1"/>
            </p:cNvSpPr>
            <p:nvPr/>
          </p:nvSpPr>
          <p:spPr bwMode="auto">
            <a:xfrm>
              <a:off x="857224" y="1857364"/>
              <a:ext cx="75724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dirty="0" smtClean="0">
                  <a:solidFill>
                    <a:srgbClr val="002060"/>
                  </a:solidFill>
                </a:rPr>
                <a:t>Produtos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orgânicos</a:t>
              </a:r>
              <a:r>
                <a:rPr lang="pt-BR" sz="2400" dirty="0" smtClean="0">
                  <a:solidFill>
                    <a:srgbClr val="002060"/>
                  </a:solidFill>
                </a:rPr>
                <a:t> </a:t>
              </a:r>
              <a:r>
                <a:rPr lang="pt-BR" sz="2400" dirty="0">
                  <a:solidFill>
                    <a:srgbClr val="002060"/>
                  </a:solidFill>
                </a:rPr>
                <a:t>ou com </a:t>
              </a:r>
              <a:r>
                <a:rPr lang="pt-BR" sz="2800" b="1" dirty="0">
                  <a:solidFill>
                    <a:srgbClr val="FFC000"/>
                  </a:solidFill>
                </a:rPr>
                <a:t>ingredientes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naturais</a:t>
              </a:r>
              <a:endParaRPr lang="pt-BR" sz="2400" b="1" dirty="0">
                <a:solidFill>
                  <a:srgbClr val="FFC000"/>
                </a:solidFill>
              </a:endParaRPr>
            </a:p>
          </p:txBody>
        </p:sp>
        <p:pic>
          <p:nvPicPr>
            <p:cNvPr id="13" name="Imagem 12" descr="lanche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5091390"/>
              <a:ext cx="2643206" cy="1766610"/>
            </a:xfrm>
            <a:prstGeom prst="rect">
              <a:avLst/>
            </a:prstGeom>
          </p:spPr>
        </p:pic>
      </p:grpSp>
      <p:grpSp>
        <p:nvGrpSpPr>
          <p:cNvPr id="20" name="Grupo 19"/>
          <p:cNvGrpSpPr/>
          <p:nvPr/>
        </p:nvGrpSpPr>
        <p:grpSpPr>
          <a:xfrm>
            <a:off x="865100" y="2760645"/>
            <a:ext cx="7350238" cy="4097355"/>
            <a:chOff x="865100" y="2760645"/>
            <a:chExt cx="7350238" cy="4097355"/>
          </a:xfrm>
        </p:grpSpPr>
        <p:pic>
          <p:nvPicPr>
            <p:cNvPr id="9" name="Imagem 8" descr="lanche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86050" y="5233517"/>
              <a:ext cx="2430556" cy="1624483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865100" y="2760645"/>
              <a:ext cx="7350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002060"/>
                  </a:solidFill>
                </a:rPr>
                <a:t>Produtos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saudáveis</a:t>
              </a:r>
              <a:r>
                <a:rPr lang="pt-BR" sz="2400" dirty="0" smtClean="0">
                  <a:solidFill>
                    <a:srgbClr val="002060"/>
                  </a:solidFill>
                </a:rPr>
                <a:t>, com menor teor de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sódio</a:t>
              </a:r>
              <a:r>
                <a:rPr lang="pt-BR" sz="2400" dirty="0" smtClean="0">
                  <a:solidFill>
                    <a:srgbClr val="002060"/>
                  </a:solidFill>
                </a:rPr>
                <a:t>,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gordura</a:t>
              </a:r>
              <a:r>
                <a:rPr lang="pt-BR" sz="2400" dirty="0" smtClean="0">
                  <a:solidFill>
                    <a:srgbClr val="002060"/>
                  </a:solidFill>
                </a:rPr>
                <a:t> e </a:t>
              </a:r>
              <a:r>
                <a:rPr lang="pt-BR" sz="2800" b="1" dirty="0" smtClean="0">
                  <a:solidFill>
                    <a:srgbClr val="FFC000"/>
                  </a:solidFill>
                </a:rPr>
                <a:t>açúcar</a:t>
              </a: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hutterstock_85215127.jpg"/>
          <p:cNvPicPr>
            <a:picLocks noChangeAspect="1"/>
          </p:cNvPicPr>
          <p:nvPr/>
        </p:nvPicPr>
        <p:blipFill>
          <a:blip r:embed="rId2" cstate="print"/>
          <a:srcRect l="37500"/>
          <a:stretch>
            <a:fillRect/>
          </a:stretch>
        </p:blipFill>
        <p:spPr>
          <a:xfrm flipH="1">
            <a:off x="0" y="0"/>
            <a:ext cx="4214842" cy="68580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5250661" y="-1964569"/>
            <a:ext cx="1928826" cy="471490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4429124" y="214290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CONSIDERAÇÕES FINAIS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786182" y="1785926"/>
            <a:ext cx="4857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Novos Ingredientes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 - Para atender as necessidades do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Mercado</a:t>
            </a:r>
          </a:p>
          <a:p>
            <a:pPr algn="ctr"/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endParaRPr lang="pt-BR" sz="2400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Transferência de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tecnologia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 dos pesquisadores à Indústria e aos </a:t>
            </a:r>
            <a:r>
              <a:rPr lang="pt-BR" sz="3600" b="1" dirty="0" smtClean="0">
                <a:solidFill>
                  <a:srgbClr val="C00000"/>
                </a:solidFill>
                <a:cs typeface="Arial" charset="0"/>
              </a:rPr>
              <a:t>processadores de alimentos</a:t>
            </a:r>
            <a:endParaRPr lang="pt-BR" sz="3600" b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 rot="5400000">
            <a:off x="4607719" y="-892999"/>
            <a:ext cx="1714512" cy="807249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772974" y="2571744"/>
            <a:ext cx="344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4800" b="1" dirty="0" smtClean="0">
                <a:solidFill>
                  <a:schemeClr val="bg1"/>
                </a:solidFill>
              </a:rPr>
              <a:t>TENDÊNCIAS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0"/>
            <a:ext cx="2870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13621" y="3071810"/>
            <a:ext cx="3471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bg1"/>
                </a:solidFill>
              </a:rPr>
              <a:t>Augusto </a:t>
            </a:r>
            <a:r>
              <a:rPr lang="pt-BR" sz="2800" b="1" dirty="0" err="1" smtClean="0">
                <a:solidFill>
                  <a:schemeClr val="bg1"/>
                </a:solidFill>
              </a:rPr>
              <a:t>Büll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000" b="1" dirty="0" smtClean="0">
                <a:solidFill>
                  <a:schemeClr val="bg1"/>
                </a:solidFill>
              </a:rPr>
              <a:t>Suporte Técnico e Treinamento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shutterstock_79988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43504" y="5072077"/>
            <a:ext cx="4929222" cy="1428759"/>
            <a:chOff x="5143504" y="5072077"/>
            <a:chExt cx="4929222" cy="1428759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6893735" y="3321846"/>
              <a:ext cx="1428759" cy="492922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38100" dir="10800000" algn="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429256" y="5357826"/>
              <a:ext cx="33575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DESEJOS DOS </a:t>
              </a:r>
            </a:p>
            <a:p>
              <a:r>
                <a:rPr lang="pt-BR" sz="2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CONSUMIDORES</a:t>
              </a:r>
              <a:endParaRPr lang="pt-BR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IMG_0078.jpg"/>
          <p:cNvPicPr>
            <a:picLocks noChangeAspect="1"/>
          </p:cNvPicPr>
          <p:nvPr/>
        </p:nvPicPr>
        <p:blipFill>
          <a:blip r:embed="rId2"/>
          <a:srcRect b="4690"/>
          <a:stretch>
            <a:fillRect/>
          </a:stretch>
        </p:blipFill>
        <p:spPr>
          <a:xfrm>
            <a:off x="0" y="1050357"/>
            <a:ext cx="9144000" cy="5807643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6500827" y="-2000289"/>
            <a:ext cx="1285882" cy="585791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6912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SINGULARIDADE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G_0083.jpg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2877"/>
            <a:ext cx="9144000" cy="6855123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 rot="5400000">
            <a:off x="1071539" y="2786057"/>
            <a:ext cx="1285882" cy="585791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85786" y="542926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ORIGINALIDADE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 descr="abhored_baby-other.jpg"/>
          <p:cNvPicPr>
            <a:picLocks noGrp="1" noChangeAspect="1"/>
          </p:cNvPicPr>
          <p:nvPr>
            <p:ph idx="1"/>
          </p:nvPr>
        </p:nvPicPr>
        <p:blipFill>
          <a:blip r:embed="rId2"/>
          <a:srcRect r="5149"/>
          <a:stretch>
            <a:fillRect/>
          </a:stretch>
        </p:blipFill>
        <p:spPr>
          <a:xfrm>
            <a:off x="-68385" y="-31643"/>
            <a:ext cx="9212385" cy="6889643"/>
          </a:xfrm>
        </p:spPr>
      </p:pic>
      <p:sp>
        <p:nvSpPr>
          <p:cNvPr id="10" name="Retângulo de cantos arredondados 9"/>
          <p:cNvSpPr/>
          <p:nvPr/>
        </p:nvSpPr>
        <p:spPr>
          <a:xfrm rot="5400000">
            <a:off x="6643703" y="2786058"/>
            <a:ext cx="1285882" cy="585791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714876" y="542926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INESPERADO</a:t>
            </a:r>
            <a:endParaRPr lang="pt-BR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7415857" y="4233015"/>
            <a:ext cx="906365" cy="780161"/>
          </a:xfrm>
          <a:prstGeom prst="rect">
            <a:avLst/>
          </a:prstGeom>
          <a:solidFill>
            <a:srgbClr val="002060"/>
          </a:soli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991123" y="4602050"/>
            <a:ext cx="521829" cy="486780"/>
          </a:xfrm>
          <a:prstGeom prst="rect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372200" y="5661248"/>
            <a:ext cx="1043657" cy="973559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0" descr="mulh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697072"/>
            <a:ext cx="1604962" cy="16049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CaixaDeTexto 3"/>
          <p:cNvSpPr txBox="1">
            <a:spLocks noChangeArrowheads="1"/>
          </p:cNvSpPr>
          <p:nvPr/>
        </p:nvSpPr>
        <p:spPr bwMode="auto">
          <a:xfrm>
            <a:off x="1642280" y="1803472"/>
            <a:ext cx="5496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pt-BR" sz="24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Mulheres</a:t>
            </a: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no mercado de trabalho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8472715" y="4209071"/>
            <a:ext cx="260914" cy="243390"/>
          </a:xfrm>
          <a:prstGeom prst="rect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1642280" y="2708920"/>
            <a:ext cx="6694923" cy="3593114"/>
            <a:chOff x="1642280" y="2708920"/>
            <a:chExt cx="6694923" cy="3593114"/>
          </a:xfrm>
        </p:grpSpPr>
        <p:sp>
          <p:nvSpPr>
            <p:cNvPr id="25" name="CaixaDeTexto 3"/>
            <p:cNvSpPr txBox="1">
              <a:spLocks noChangeArrowheads="1"/>
            </p:cNvSpPr>
            <p:nvPr/>
          </p:nvSpPr>
          <p:spPr bwMode="auto">
            <a:xfrm>
              <a:off x="1642280" y="2708920"/>
              <a:ext cx="5496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pt-BR" sz="2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Consumidores de </a:t>
              </a:r>
              <a:r>
                <a:rPr lang="pt-BR" sz="2400" b="1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meia idade</a:t>
              </a:r>
              <a:endParaRPr lang="pt-BR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7" descr="velho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32240" y="4697072"/>
              <a:ext cx="1604963" cy="1604962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6" name="Grupo 15"/>
          <p:cNvGrpSpPr/>
          <p:nvPr/>
        </p:nvGrpSpPr>
        <p:grpSpPr>
          <a:xfrm>
            <a:off x="1642280" y="3645024"/>
            <a:ext cx="6679942" cy="2657011"/>
            <a:chOff x="1642280" y="3645024"/>
            <a:chExt cx="6679942" cy="2657011"/>
          </a:xfrm>
        </p:grpSpPr>
        <p:sp>
          <p:nvSpPr>
            <p:cNvPr id="23" name="CaixaDeTexto 3"/>
            <p:cNvSpPr txBox="1">
              <a:spLocks noChangeArrowheads="1"/>
            </p:cNvSpPr>
            <p:nvPr/>
          </p:nvSpPr>
          <p:spPr bwMode="auto">
            <a:xfrm>
              <a:off x="1642280" y="3645024"/>
              <a:ext cx="5496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pt-BR" sz="2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Casais </a:t>
              </a:r>
              <a:r>
                <a:rPr lang="pt-BR" sz="2400" b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sem filhos</a:t>
              </a:r>
              <a:endParaRPr lang="pt-BR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9" descr="casal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17259" y="4697072"/>
              <a:ext cx="1604963" cy="160496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30" name="Grupo 29"/>
          <p:cNvGrpSpPr/>
          <p:nvPr/>
        </p:nvGrpSpPr>
        <p:grpSpPr>
          <a:xfrm>
            <a:off x="-1131100" y="404664"/>
            <a:ext cx="5572140" cy="964413"/>
            <a:chOff x="-1131100" y="404664"/>
            <a:chExt cx="5572140" cy="964413"/>
          </a:xfrm>
          <a:solidFill>
            <a:srgbClr val="C00000"/>
          </a:solidFill>
        </p:grpSpPr>
        <p:sp>
          <p:nvSpPr>
            <p:cNvPr id="13" name="Retângulo de cantos arredondados 12"/>
            <p:cNvSpPr/>
            <p:nvPr/>
          </p:nvSpPr>
          <p:spPr>
            <a:xfrm rot="5400000">
              <a:off x="1172763" y="-1899199"/>
              <a:ext cx="964413" cy="5572140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7452"/>
              <a:ext cx="3590925" cy="85883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o 30"/>
          <p:cNvGrpSpPr/>
          <p:nvPr/>
        </p:nvGrpSpPr>
        <p:grpSpPr>
          <a:xfrm>
            <a:off x="1619672" y="4509120"/>
            <a:ext cx="6679942" cy="1792915"/>
            <a:chOff x="1331640" y="4509120"/>
            <a:chExt cx="6679942" cy="1792915"/>
          </a:xfrm>
        </p:grpSpPr>
        <p:sp>
          <p:nvSpPr>
            <p:cNvPr id="26" name="CaixaDeTexto 3"/>
            <p:cNvSpPr txBox="1">
              <a:spLocks noChangeArrowheads="1"/>
            </p:cNvSpPr>
            <p:nvPr/>
          </p:nvSpPr>
          <p:spPr bwMode="auto">
            <a:xfrm>
              <a:off x="1331640" y="4509120"/>
              <a:ext cx="5496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pt-BR" sz="2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Pessoas morando </a:t>
              </a:r>
              <a:r>
                <a:rPr lang="pt-BR" sz="2400" b="1" dirty="0" smtClean="0">
                  <a:solidFill>
                    <a:srgbClr val="FFC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sozinhas</a:t>
              </a:r>
              <a:endParaRPr lang="pt-BR" sz="24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6" name="Picture 6" descr="sozinh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06619" y="4697072"/>
              <a:ext cx="1604963" cy="160496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1025" name="Grupo 1024"/>
          <p:cNvGrpSpPr/>
          <p:nvPr/>
        </p:nvGrpSpPr>
        <p:grpSpPr>
          <a:xfrm>
            <a:off x="1619672" y="4697072"/>
            <a:ext cx="6679942" cy="1584325"/>
            <a:chOff x="1619672" y="4697072"/>
            <a:chExt cx="6679942" cy="1584325"/>
          </a:xfrm>
        </p:grpSpPr>
        <p:sp>
          <p:nvSpPr>
            <p:cNvPr id="24" name="CaixaDeTexto 3"/>
            <p:cNvSpPr txBox="1">
              <a:spLocks noChangeArrowheads="1"/>
            </p:cNvSpPr>
            <p:nvPr/>
          </p:nvSpPr>
          <p:spPr bwMode="auto">
            <a:xfrm>
              <a:off x="1619672" y="5348542"/>
              <a:ext cx="54963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pt-BR" sz="2400" b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Longevidade</a:t>
              </a:r>
              <a:endParaRPr lang="pt-BR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1" name="Picture 8" descr="velho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60232" y="4697072"/>
              <a:ext cx="1639382" cy="1584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7" grpId="0" animBg="1"/>
      <p:bldP spid="18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5072066" y="3952878"/>
            <a:ext cx="610470" cy="1976452"/>
            <a:chOff x="5072066" y="3929066"/>
            <a:chExt cx="610470" cy="1976452"/>
          </a:xfrm>
        </p:grpSpPr>
        <p:pic>
          <p:nvPicPr>
            <p:cNvPr id="20" name="Imagem 19" descr="shutterstock_8691049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072066" y="3929066"/>
              <a:ext cx="610470" cy="1976452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5182470" y="547689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80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286512" y="2571744"/>
            <a:ext cx="1000132" cy="3405214"/>
            <a:chOff x="6357950" y="2571744"/>
            <a:chExt cx="1000132" cy="3405214"/>
          </a:xfrm>
        </p:grpSpPr>
        <p:pic>
          <p:nvPicPr>
            <p:cNvPr id="21" name="Imagem 20" descr="shutterstock_86910497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357950" y="2571744"/>
              <a:ext cx="1000132" cy="3405214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6562463" y="548856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2005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786710" y="2071675"/>
            <a:ext cx="1071570" cy="3929093"/>
            <a:chOff x="7786710" y="2071675"/>
            <a:chExt cx="1071570" cy="3929093"/>
          </a:xfrm>
        </p:grpSpPr>
        <p:pic>
          <p:nvPicPr>
            <p:cNvPr id="22" name="Imagem 21" descr="shutterstock_86910497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7786710" y="2071675"/>
              <a:ext cx="1071570" cy="3929093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8062661" y="548856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2020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4357686" y="6286520"/>
            <a:ext cx="4786314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 rot="5400000">
            <a:off x="6750859" y="3821909"/>
            <a:ext cx="500066" cy="471490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pic>
        <p:nvPicPr>
          <p:cNvPr id="9" name="Imagem 8" descr="shutterstock_134610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14422"/>
            <a:ext cx="3762385" cy="5643578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85728"/>
            <a:ext cx="4200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6719362" y="6000768"/>
            <a:ext cx="242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POPULAÇÃO FEMININA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786446" y="507207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73%</a:t>
            </a:r>
            <a:endParaRPr lang="pt-BR" b="1" dirty="0">
              <a:solidFill>
                <a:srgbClr val="C000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286644" y="50599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25%</a:t>
            </a:r>
            <a:endParaRPr lang="pt-BR" b="1" dirty="0">
              <a:solidFill>
                <a:srgbClr val="C0000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hutterstock_134610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3762385" cy="5643578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 rot="5400000">
            <a:off x="4464843" y="-1964569"/>
            <a:ext cx="1928826" cy="471490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4200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upo 30"/>
          <p:cNvGrpSpPr/>
          <p:nvPr/>
        </p:nvGrpSpPr>
        <p:grpSpPr>
          <a:xfrm>
            <a:off x="4842236" y="3230560"/>
            <a:ext cx="1087086" cy="2698770"/>
            <a:chOff x="4842236" y="3230560"/>
            <a:chExt cx="1087086" cy="2698770"/>
          </a:xfrm>
        </p:grpSpPr>
        <p:pic>
          <p:nvPicPr>
            <p:cNvPr id="23" name="Imagem 22" descr="shutterstock_9400081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5072066" y="3230560"/>
              <a:ext cx="857256" cy="2698770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4842236" y="52863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C00000"/>
                  </a:solidFill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</a:rPr>
                <a:t>42%</a:t>
              </a:r>
            </a:p>
            <a:p>
              <a:pPr algn="ctr"/>
              <a:r>
                <a:rPr lang="pt-BR" sz="1400" b="1" dirty="0" smtClean="0">
                  <a:solidFill>
                    <a:srgbClr val="002060"/>
                  </a:solidFill>
                  <a:effectLst/>
                </a:rPr>
                <a:t>2000</a:t>
              </a:r>
              <a:endParaRPr lang="pt-BR" sz="1400" b="1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199558" y="3000372"/>
            <a:ext cx="1158524" cy="2923666"/>
            <a:chOff x="6199558" y="3000372"/>
            <a:chExt cx="1158524" cy="2923666"/>
          </a:xfrm>
        </p:grpSpPr>
        <p:pic>
          <p:nvPicPr>
            <p:cNvPr id="27" name="Imagem 26" descr="shutterstock_9400081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6429388" y="3000372"/>
              <a:ext cx="928694" cy="2923666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6199558" y="52863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C00000"/>
                  </a:solidFill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</a:rPr>
                <a:t>43%</a:t>
              </a:r>
            </a:p>
            <a:p>
              <a:pPr algn="ctr"/>
              <a:r>
                <a:rPr lang="pt-BR" sz="1400" b="1" dirty="0" smtClean="0">
                  <a:solidFill>
                    <a:srgbClr val="002060"/>
                  </a:solidFill>
                  <a:effectLst/>
                </a:rPr>
                <a:t>2005</a:t>
              </a:r>
              <a:endParaRPr lang="pt-BR" sz="1400" b="1" dirty="0"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572396" y="2346848"/>
            <a:ext cx="1285884" cy="3598358"/>
            <a:chOff x="7572396" y="2346848"/>
            <a:chExt cx="1285884" cy="3598358"/>
          </a:xfrm>
        </p:grpSpPr>
        <p:pic>
          <p:nvPicPr>
            <p:cNvPr id="28" name="Imagem 27" descr="shutterstock_94000813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7715272" y="2346848"/>
              <a:ext cx="1143008" cy="3598358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>
              <a:off x="7572396" y="52863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rgbClr val="C00000"/>
                  </a:solidFill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</a:rPr>
                <a:t>46%</a:t>
              </a:r>
            </a:p>
            <a:p>
              <a:pPr algn="ctr"/>
              <a:r>
                <a:rPr lang="pt-BR" sz="1400" b="1" dirty="0" smtClean="0">
                  <a:solidFill>
                    <a:srgbClr val="002060"/>
                  </a:solidFill>
                  <a:effectLst/>
                </a:rPr>
                <a:t>2010</a:t>
              </a:r>
              <a:endParaRPr lang="pt-BR" sz="1400" b="1" dirty="0">
                <a:solidFill>
                  <a:srgbClr val="002060"/>
                </a:solidFill>
                <a:effectLst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4357686" y="6286520"/>
            <a:ext cx="4786314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4643438" y="5929330"/>
            <a:ext cx="4714908" cy="500066"/>
            <a:chOff x="4643438" y="5929330"/>
            <a:chExt cx="4714908" cy="500066"/>
          </a:xfrm>
        </p:grpSpPr>
        <p:sp>
          <p:nvSpPr>
            <p:cNvPr id="10" name="Retângulo de cantos arredondados 9"/>
            <p:cNvSpPr/>
            <p:nvPr/>
          </p:nvSpPr>
          <p:spPr>
            <a:xfrm rot="5400000">
              <a:off x="6750859" y="3821909"/>
              <a:ext cx="500066" cy="4714908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072066" y="6000768"/>
              <a:ext cx="3925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MULHERES ECONOMICAMENTE ATIVAS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286</Words>
  <Application>Microsoft Office PowerPoint</Application>
  <PresentationFormat>Apresentação na tela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Augusto</dc:creator>
  <cp:lastModifiedBy>Augusto</cp:lastModifiedBy>
  <cp:revision>167</cp:revision>
  <dcterms:created xsi:type="dcterms:W3CDTF">2013-05-21T18:43:10Z</dcterms:created>
  <dcterms:modified xsi:type="dcterms:W3CDTF">2013-08-02T16:57:48Z</dcterms:modified>
</cp:coreProperties>
</file>