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7" r:id="rId4"/>
    <p:sldId id="268" r:id="rId5"/>
    <p:sldId id="263" r:id="rId6"/>
    <p:sldId id="265" r:id="rId7"/>
    <p:sldId id="266" r:id="rId8"/>
    <p:sldId id="259" r:id="rId9"/>
    <p:sldId id="269" r:id="rId10"/>
    <p:sldId id="261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2" autoAdjust="0"/>
  </p:normalViewPr>
  <p:slideViewPr>
    <p:cSldViewPr>
      <p:cViewPr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accent1">
                <a:lumMod val="75000"/>
                <a:lumOff val="2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16 %</a:t>
                    </a:r>
                    <a:endParaRPr lang="en-US" sz="10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18 %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26 %</a:t>
                    </a:r>
                    <a:endParaRPr lang="en-US" sz="10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 14</a:t>
                    </a:r>
                    <a:r>
                      <a:rPr lang="en-US" sz="1000" baseline="0" smtClean="0"/>
                      <a:t> %</a:t>
                    </a:r>
                    <a:endParaRPr lang="en-US" sz="10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Overweight</c:v>
                </c:pt>
                <c:pt idx="1">
                  <c:v>Stress</c:v>
                </c:pt>
                <c:pt idx="2">
                  <c:v>Tiredness / Lack of energy</c:v>
                </c:pt>
                <c:pt idx="3">
                  <c:v>GI Digestive Problems</c:v>
                </c:pt>
                <c:pt idx="4">
                  <c:v>Sleep Problems</c:v>
                </c:pt>
                <c:pt idx="5">
                  <c:v>Frequent Colds / Flu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18</c:v>
                </c:pt>
                <c:pt idx="2">
                  <c:v>26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D1004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15 %</a:t>
                    </a:r>
                    <a:endParaRPr lang="en-US" sz="10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29 %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27 %</a:t>
                    </a:r>
                    <a:endParaRPr lang="en-US" sz="10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23 %</a:t>
                    </a:r>
                    <a:endParaRPr lang="en-US" sz="10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Overweight</c:v>
                </c:pt>
                <c:pt idx="1">
                  <c:v>Stress</c:v>
                </c:pt>
                <c:pt idx="2">
                  <c:v>Tiredness / Lack of energy</c:v>
                </c:pt>
                <c:pt idx="3">
                  <c:v>GI Digestive Problems</c:v>
                </c:pt>
                <c:pt idx="4">
                  <c:v>Sleep Problems</c:v>
                </c:pt>
                <c:pt idx="5">
                  <c:v>Frequent Colds / Flu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</c:v>
                </c:pt>
                <c:pt idx="1">
                  <c:v>29</c:v>
                </c:pt>
                <c:pt idx="2">
                  <c:v>27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24 %</a:t>
                    </a:r>
                    <a:endParaRPr lang="en-US" sz="10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32 %</a:t>
                    </a:r>
                    <a:endParaRPr lang="en-US" sz="10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29 %</a:t>
                    </a:r>
                    <a:endParaRPr lang="en-US" sz="10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24 %</a:t>
                    </a:r>
                    <a:endParaRPr lang="en-US" sz="10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30 %</a:t>
                    </a:r>
                    <a:endParaRPr lang="en-US" sz="100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28 %</a:t>
                    </a:r>
                    <a:endParaRPr lang="en-US" sz="1000"/>
                  </a:p>
                </c:rich>
              </c:tx>
              <c:showVal val="1"/>
            </c:dLbl>
            <c:spPr>
              <a:effectLst>
                <a:outerShdw blurRad="50800" dist="50800" dir="5400000" algn="ctr" rotWithShape="0">
                  <a:schemeClr val="tx2"/>
                </a:outerShdw>
              </a:effectLst>
            </c:spPr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Overweight</c:v>
                </c:pt>
                <c:pt idx="1">
                  <c:v>Stress</c:v>
                </c:pt>
                <c:pt idx="2">
                  <c:v>Tiredness / Lack of energy</c:v>
                </c:pt>
                <c:pt idx="3">
                  <c:v>GI Digestive Problems</c:v>
                </c:pt>
                <c:pt idx="4">
                  <c:v>Sleep Problems</c:v>
                </c:pt>
                <c:pt idx="5">
                  <c:v>Frequent Colds / Flu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</c:v>
                </c:pt>
                <c:pt idx="1">
                  <c:v>32</c:v>
                </c:pt>
                <c:pt idx="2">
                  <c:v>29</c:v>
                </c:pt>
                <c:pt idx="3">
                  <c:v>24</c:v>
                </c:pt>
                <c:pt idx="4">
                  <c:v>30</c:v>
                </c:pt>
                <c:pt idx="5">
                  <c:v>28</c:v>
                </c:pt>
              </c:numCache>
            </c:numRef>
          </c:val>
        </c:ser>
        <c:axId val="251814656"/>
        <c:axId val="251816192"/>
      </c:barChart>
      <c:catAx>
        <c:axId val="251814656"/>
        <c:scaling>
          <c:orientation val="minMax"/>
        </c:scaling>
        <c:axPos val="l"/>
        <c:tickLblPos val="nextTo"/>
        <c:crossAx val="251816192"/>
        <c:crosses val="autoZero"/>
        <c:auto val="1"/>
        <c:lblAlgn val="ctr"/>
        <c:lblOffset val="100"/>
      </c:catAx>
      <c:valAx>
        <c:axId val="251816192"/>
        <c:scaling>
          <c:orientation val="minMax"/>
        </c:scaling>
        <c:axPos val="b"/>
        <c:majorGridlines/>
        <c:numFmt formatCode="General" sourceLinked="1"/>
        <c:tickLblPos val="nextTo"/>
        <c:crossAx val="251814656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7B6C-B9D2-4C6E-8E69-39556D37A457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FBE0E-911C-48BE-9B33-22527E7B3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3AA86-7B93-4A18-AAF1-D935385BE3FC}" type="datetimeFigureOut">
              <a:rPr lang="en-GB" smtClean="0"/>
              <a:pPr/>
              <a:t>08/08/2013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A18BC-1E11-4AB5-832D-8914583CB3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360"/>
              </a:spcBef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Os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alimentos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nutritivos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funcionais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vendem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volumes de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nicho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Isto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reflete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fato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mercado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é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altamente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fragmentado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Os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consumidores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têm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sido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bombardeados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com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informações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sobre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nunca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-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pela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televisão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revistas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jornais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 internet. 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informação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sobre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é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saudável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frequentemente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parece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ser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contraditória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resultado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modos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dos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consumidores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definirem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"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" se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tornou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altamente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diversificado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intensamente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pessoal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definição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altamente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personalizada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dos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consumidores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saúde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compara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à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tendência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à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personalização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 "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foco-eu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",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está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influenciando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maioria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das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áreas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de bens de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consumo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spcBef>
                <a:spcPts val="360"/>
              </a:spcBef>
            </a:pPr>
            <a:endParaRPr lang="en-US" sz="1000" dirty="0"/>
          </a:p>
          <a:p>
            <a:pPr>
              <a:spcBef>
                <a:spcPts val="360"/>
              </a:spcBef>
            </a:pPr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ED60C-C0A5-423A-B868-FE8BBE5F50D6}" type="slidenum">
              <a:rPr lang="en-US"/>
              <a:pPr/>
              <a:t>4</a:t>
            </a:fld>
            <a:endParaRPr lang="en-US"/>
          </a:p>
        </p:txBody>
      </p:sp>
      <p:sp>
        <p:nvSpPr>
          <p:cNvPr id="229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701675"/>
            <a:ext cx="4586288" cy="3440113"/>
          </a:xfrm>
          <a:ln/>
        </p:spPr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594" y="4349968"/>
            <a:ext cx="5001921" cy="4138880"/>
          </a:xfrm>
        </p:spPr>
        <p:txBody>
          <a:bodyPr lIns="90847" tIns="45423" rIns="90847" bIns="45423"/>
          <a:lstStyle/>
          <a:p>
            <a:r>
              <a:rPr lang="en-GB" dirty="0">
                <a:cs typeface="Times New Roman" pitchFamily="18" charset="0"/>
              </a:rPr>
              <a:t>Current health issues and the current </a:t>
            </a:r>
            <a:r>
              <a:rPr lang="en-GB" dirty="0" err="1">
                <a:cs typeface="Times New Roman" pitchFamily="18" charset="0"/>
              </a:rPr>
              <a:t>funcional</a:t>
            </a:r>
            <a:r>
              <a:rPr lang="en-GB" dirty="0">
                <a:cs typeface="Times New Roman" pitchFamily="18" charset="0"/>
              </a:rPr>
              <a:t> food solutions are many and varied.  Often the health issues have more than one </a:t>
            </a:r>
            <a:r>
              <a:rPr lang="en-GB" dirty="0" err="1">
                <a:cs typeface="Times New Roman" pitchFamily="18" charset="0"/>
              </a:rPr>
              <a:t>funcional</a:t>
            </a:r>
            <a:r>
              <a:rPr lang="en-GB" dirty="0">
                <a:cs typeface="Times New Roman" pitchFamily="18" charset="0"/>
              </a:rPr>
              <a:t> food solution . This has enabled many ingredient companies to tailor-make their products to address several health issues – but in some cases may have left the food manufacturer at a loss on how to communicate the benefits to the consumer. Nevertheless for the well-positioned food and drink manufacturer the </a:t>
            </a:r>
            <a:r>
              <a:rPr lang="en-GB" dirty="0" err="1">
                <a:cs typeface="Times New Roman" pitchFamily="18" charset="0"/>
              </a:rPr>
              <a:t>funcional</a:t>
            </a:r>
            <a:r>
              <a:rPr lang="en-GB" dirty="0">
                <a:cs typeface="Times New Roman" pitchFamily="18" charset="0"/>
              </a:rPr>
              <a:t> food market remains very dynamic offering excellent opportunities for growth. 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Caracteristicas</a:t>
            </a:r>
            <a:r>
              <a:rPr lang="en-GB" dirty="0" smtClean="0"/>
              <a:t> do </a:t>
            </a:r>
            <a:r>
              <a:rPr lang="en-GB" dirty="0" err="1" smtClean="0"/>
              <a:t>processo</a:t>
            </a:r>
            <a:r>
              <a:rPr lang="en-GB" dirty="0" smtClean="0"/>
              <a:t> de </a:t>
            </a:r>
            <a:r>
              <a:rPr lang="en-GB" dirty="0" err="1" smtClean="0"/>
              <a:t>aprovação</a:t>
            </a:r>
            <a:r>
              <a:rPr lang="en-GB" dirty="0" smtClean="0"/>
              <a:t> de um </a:t>
            </a:r>
            <a:r>
              <a:rPr lang="en-GB" dirty="0" err="1" smtClean="0"/>
              <a:t>alimento</a:t>
            </a:r>
            <a:r>
              <a:rPr lang="en-GB" dirty="0" smtClean="0"/>
              <a:t> com </a:t>
            </a:r>
            <a:r>
              <a:rPr lang="en-GB" dirty="0" err="1" smtClean="0"/>
              <a:t>propriedade</a:t>
            </a:r>
            <a:r>
              <a:rPr lang="en-GB" dirty="0" smtClean="0"/>
              <a:t> </a:t>
            </a:r>
            <a:r>
              <a:rPr lang="en-GB" dirty="0" err="1" smtClean="0"/>
              <a:t>funcional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ANVISA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18BC-1E11-4AB5-832D-8914583CB3E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agrupamento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diversos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ingredientes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funcionais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Ingredientes</a:t>
            </a:r>
            <a:r>
              <a:rPr lang="en-GB" dirty="0" smtClean="0"/>
              <a:t> </a:t>
            </a:r>
            <a:r>
              <a:rPr lang="en-GB" dirty="0" err="1" smtClean="0"/>
              <a:t>funcionais</a:t>
            </a:r>
            <a:r>
              <a:rPr lang="en-GB" dirty="0" smtClean="0"/>
              <a:t> com “</a:t>
            </a:r>
            <a:r>
              <a:rPr lang="en-GB" dirty="0" err="1" smtClean="0"/>
              <a:t>claims”já</a:t>
            </a:r>
            <a:r>
              <a:rPr lang="en-GB" dirty="0" smtClean="0"/>
              <a:t> </a:t>
            </a:r>
            <a:r>
              <a:rPr lang="en-GB" dirty="0" err="1" smtClean="0"/>
              <a:t>aprovados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ANVISA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18BC-1E11-4AB5-832D-8914583CB3E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Tendências</a:t>
            </a:r>
            <a:r>
              <a:rPr lang="en-GB" dirty="0" smtClean="0"/>
              <a:t> </a:t>
            </a:r>
            <a:r>
              <a:rPr lang="en-GB" dirty="0" err="1" smtClean="0"/>
              <a:t>atuais</a:t>
            </a:r>
            <a:r>
              <a:rPr lang="en-GB" dirty="0" smtClean="0"/>
              <a:t> </a:t>
            </a:r>
            <a:r>
              <a:rPr lang="en-GB" dirty="0" err="1" smtClean="0"/>
              <a:t>observadas</a:t>
            </a:r>
            <a:r>
              <a:rPr lang="en-GB" dirty="0" smtClean="0"/>
              <a:t> no </a:t>
            </a:r>
            <a:r>
              <a:rPr lang="en-GB" dirty="0" err="1" smtClean="0"/>
              <a:t>mercado</a:t>
            </a:r>
            <a:r>
              <a:rPr lang="en-GB" dirty="0" smtClean="0"/>
              <a:t> </a:t>
            </a:r>
            <a:r>
              <a:rPr lang="en-GB" dirty="0" err="1" smtClean="0"/>
              <a:t>mundial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18BC-1E11-4AB5-832D-8914583CB3E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A3E17-95A9-4C23-8CDF-FCE4168E7E29}" type="slidenum">
              <a:rPr lang="en-US"/>
              <a:pPr/>
              <a:t>9</a:t>
            </a:fld>
            <a:endParaRPr lang="en-US"/>
          </a:p>
        </p:txBody>
      </p:sp>
      <p:sp>
        <p:nvSpPr>
          <p:cNvPr id="246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Recomendações gerais para que quer desenvolver alimentos funcionais com ingredientes funcionais</a:t>
            </a:r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Palavra</a:t>
            </a:r>
            <a:r>
              <a:rPr lang="en-GB" dirty="0" smtClean="0"/>
              <a:t> final </a:t>
            </a:r>
            <a:r>
              <a:rPr lang="en-GB" dirty="0" err="1" smtClean="0"/>
              <a:t>baseadas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recomendações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Mintel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feitas</a:t>
            </a:r>
            <a:r>
              <a:rPr lang="en-GB" baseline="0" dirty="0" smtClean="0"/>
              <a:t> no IFT 2013 - Chicago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A18BC-1E11-4AB5-832D-8914583CB3E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2" descr="Cópia%20de%20LOGO%20ABIAM%20-%20JP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885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526C-4892-47B7-A709-2CBCA4838054}" type="datetimeFigureOut">
              <a:rPr lang="pt-BR" smtClean="0"/>
              <a:pPr/>
              <a:t>08/08/2013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45FC-5E56-4142-9BB9-9E9A3B811DB9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2" descr="Cópia%20de%20LOGO%20ABIAM%20-%20JPE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228600"/>
            <a:ext cx="1885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erfoodmix.com/author/max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/>
          <a:lstStyle/>
          <a:p>
            <a:r>
              <a:rPr lang="pt-BR" dirty="0" smtClean="0"/>
              <a:t>Ingredientes para Alimentos com Propriedades Funcionais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8184" y="4797152"/>
            <a:ext cx="2728392" cy="57606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Ary </a:t>
            </a:r>
            <a:r>
              <a:rPr lang="pt-BR" dirty="0" err="1" smtClean="0"/>
              <a:t>Bucione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79804"/>
            <a:ext cx="4752528" cy="1338828"/>
          </a:xfrm>
          <a:prstGeom prst="rect">
            <a:avLst/>
          </a:prstGeom>
          <a:solidFill>
            <a:srgbClr val="33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</a:rPr>
              <a:t>2° Workshop ABIAM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</a:rPr>
              <a:t>Avanços Tecnológicos na Área de Alimentos: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</a:rPr>
              <a:t>Visão do Governo e do Setor Privado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661248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Food Ingredients South America  2013 – São Paulo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noFill/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t-BR" sz="2400" dirty="0" smtClean="0"/>
              <a:t>Visão final para ingredientes e alimentos funcionais</a:t>
            </a:r>
            <a:endParaRPr lang="pt-B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Saúde e bem-estar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controle de peso,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 longevidade,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 cognição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prazer saudável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Ingredientes emergentes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 geram dúvidas ao consumidor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por isso provar a eficácia é a chave da comunicação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Gosto sempre terá prioridade, 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17567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Fonte</a:t>
            </a:r>
            <a:r>
              <a:rPr lang="en-US" sz="1400" dirty="0" smtClean="0"/>
              <a:t>: GNPD </a:t>
            </a:r>
            <a:r>
              <a:rPr lang="en-US" sz="1400" dirty="0" err="1" smtClean="0"/>
              <a:t>Mintel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921079"/>
            <a:ext cx="9144000" cy="4956193"/>
            <a:chOff x="0" y="1628800"/>
            <a:chExt cx="9144000" cy="495619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9834" t="30152" r="18024" b="9939"/>
            <a:stretch>
              <a:fillRect/>
            </a:stretch>
          </p:blipFill>
          <p:spPr bwMode="auto">
            <a:xfrm>
              <a:off x="0" y="1628800"/>
              <a:ext cx="9144000" cy="4956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4067944" y="3717032"/>
              <a:ext cx="266429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Obrigado !</a:t>
              </a:r>
              <a:endParaRPr 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buNone/>
            </a:pPr>
            <a:fld id="{DBCD02EE-DD32-41CE-8DA6-D4647D8D798C}" type="slidenum">
              <a:rPr lang="en-US" sz="1000" b="0" i="0">
                <a:solidFill>
                  <a:srgbClr val="FFFFFF"/>
                </a:solidFill>
                <a:latin typeface="Arial"/>
                <a:ea typeface="+mn-ea"/>
                <a:cs typeface="Arial"/>
              </a:rPr>
              <a:pPr algn="r">
                <a:buNone/>
              </a:pPr>
              <a:t>2</a:t>
            </a:fld>
            <a:endParaRPr lang="en-US" sz="1000" b="0" i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8196" name="Picture 6" descr="Hindba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1228"/>
            <a:ext cx="1573704" cy="1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47700" y="6531768"/>
            <a:ext cx="307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buNone/>
            </a:pPr>
            <a:r>
              <a:rPr lang="en-US" sz="1000" b="0" i="1">
                <a:latin typeface="Arial"/>
                <a:ea typeface="+mn-ea"/>
                <a:cs typeface="Arial"/>
              </a:rPr>
              <a:t>Fonte: Health Focus International 2010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0" y="1772816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491880" y="981623"/>
            <a:ext cx="5433045" cy="7911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buNone/>
            </a:pPr>
            <a:r>
              <a:rPr lang="pt-BR" sz="1600" b="0" i="1" dirty="0" smtClean="0">
                <a:solidFill>
                  <a:srgbClr val="40768B">
                    <a:lumMod val="75000"/>
                  </a:srgbClr>
                </a:solidFill>
                <a:latin typeface="Calibri"/>
                <a:ea typeface="+mn-ea"/>
                <a:cs typeface="Arial"/>
              </a:rPr>
              <a:t>Questões primordiais que afetam os consumidores fisicamente</a:t>
            </a:r>
          </a:p>
          <a:p>
            <a:pPr algn="ctr">
              <a:buNone/>
            </a:pPr>
            <a:r>
              <a:rPr lang="pt-BR" sz="1600" b="0" i="1" dirty="0" smtClean="0">
                <a:solidFill>
                  <a:srgbClr val="40768B">
                    <a:lumMod val="75000"/>
                  </a:srgbClr>
                </a:solidFill>
                <a:latin typeface="Calibri"/>
                <a:ea typeface="+mn-ea"/>
                <a:cs typeface="Arial"/>
              </a:rPr>
              <a:t> (32 países ao redor do mundo)</a:t>
            </a:r>
            <a:endParaRPr lang="pt-BR" sz="1600" b="0" i="1" dirty="0">
              <a:solidFill>
                <a:srgbClr val="40768B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323528" y="260648"/>
            <a:ext cx="5544616" cy="471485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dirty="0" smtClean="0">
                <a:solidFill>
                  <a:srgbClr val="7AB51D"/>
                </a:solidFill>
                <a:latin typeface="Arial"/>
                <a:ea typeface="+mj-ea"/>
                <a:cs typeface="+mj-cs"/>
              </a:rPr>
              <a:t>Mercado de Saúde e Melhor Nutrição</a:t>
            </a:r>
            <a:endParaRPr lang="pt-BR" sz="2400" b="0" i="0" dirty="0">
              <a:solidFill>
                <a:srgbClr val="7AB51D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917993"/>
            <a:ext cx="1643074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b="0" i="0" dirty="0" smtClean="0">
                <a:latin typeface="Arial"/>
                <a:ea typeface="+mn-ea"/>
                <a:cs typeface="Arial"/>
              </a:rPr>
              <a:t>Resfriados/Gripe </a:t>
            </a:r>
            <a:r>
              <a:rPr lang="pt-BR" sz="1400" b="0" i="0" dirty="0">
                <a:latin typeface="Arial"/>
                <a:ea typeface="+mn-ea"/>
                <a:cs typeface="Arial"/>
              </a:rPr>
              <a:t>frequentes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2638073"/>
            <a:ext cx="1157258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dirty="0">
                <a:latin typeface="Arial"/>
                <a:cs typeface="Arial"/>
              </a:rPr>
              <a:t>Problemas</a:t>
            </a:r>
            <a:r>
              <a:rPr lang="pt-BR" sz="1400" b="0" i="0" dirty="0">
                <a:latin typeface="Arial"/>
                <a:ea typeface="+mn-ea"/>
                <a:cs typeface="Arial"/>
              </a:rPr>
              <a:t> </a:t>
            </a:r>
            <a:r>
              <a:rPr lang="pt-BR" sz="1400" dirty="0" smtClean="0">
                <a:latin typeface="Arial"/>
                <a:cs typeface="Arial"/>
              </a:rPr>
              <a:t>de</a:t>
            </a:r>
            <a:r>
              <a:rPr lang="pt-BR" sz="1400" b="0" i="0" dirty="0" smtClean="0">
                <a:latin typeface="Arial"/>
                <a:ea typeface="+mn-ea"/>
                <a:cs typeface="Arial"/>
              </a:rPr>
              <a:t> </a:t>
            </a:r>
            <a:r>
              <a:rPr lang="pt-BR" sz="1400" b="0" i="0" dirty="0">
                <a:latin typeface="Arial"/>
                <a:ea typeface="+mn-ea"/>
                <a:cs typeface="Arial"/>
              </a:rPr>
              <a:t>sono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504" y="3284984"/>
            <a:ext cx="149806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b="0" i="0" dirty="0">
                <a:latin typeface="Arial"/>
                <a:ea typeface="+mn-ea"/>
                <a:cs typeface="Arial"/>
              </a:rPr>
              <a:t>Problemas </a:t>
            </a:r>
            <a:r>
              <a:rPr lang="pt-BR" sz="1400" b="0" i="0" dirty="0" smtClean="0">
                <a:latin typeface="Arial"/>
                <a:ea typeface="+mn-ea"/>
                <a:cs typeface="Arial"/>
              </a:rPr>
              <a:t>digestivos</a:t>
            </a:r>
            <a:endParaRPr lang="pt-BR" sz="1400" b="0" i="0" dirty="0">
              <a:latin typeface="Arial"/>
              <a:ea typeface="+mn-ea"/>
              <a:cs typeface="Arial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050" y="4006225"/>
            <a:ext cx="1569600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b="0" i="0" dirty="0">
                <a:latin typeface="Arial"/>
                <a:ea typeface="+mn-ea"/>
                <a:cs typeface="Arial"/>
              </a:rPr>
              <a:t>Cansaço/Falta de energia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1560" y="4869740"/>
            <a:ext cx="1047555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b="0" i="0" dirty="0">
                <a:latin typeface="Arial"/>
                <a:ea typeface="+mn-ea"/>
                <a:cs typeface="Arial"/>
              </a:rPr>
              <a:t>Stress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55576" y="5517232"/>
            <a:ext cx="936104" cy="21602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pt-BR" sz="1400" b="0" i="0" dirty="0">
                <a:latin typeface="Arial"/>
                <a:ea typeface="+mn-ea"/>
                <a:cs typeface="Arial"/>
              </a:rPr>
              <a:t>Sobrepeso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t-BR" sz="2400" b="1" dirty="0" smtClean="0"/>
              <a:t>Ingredientes Funcionais – def.</a:t>
            </a:r>
            <a:endParaRPr lang="pt-B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t-BR" sz="1800" dirty="0" smtClean="0"/>
              <a:t>Qualquer ingrediente alimentício  intencionalmente projetado para: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 diminuir o </a:t>
            </a:r>
            <a:r>
              <a:rPr lang="pt-BR" sz="1800" dirty="0" err="1" smtClean="0"/>
              <a:t>risco`</a:t>
            </a:r>
            <a:r>
              <a:rPr lang="pt-BR" sz="1800" dirty="0" smtClean="0"/>
              <a:t>, 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e retardar o aparecimento de certas enfermidades, 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fornecer um benefício para a saúde  por sua adição ao alimento regular</a:t>
            </a:r>
          </a:p>
          <a:p>
            <a:pPr>
              <a:lnSpc>
                <a:spcPct val="200000"/>
              </a:lnSpc>
            </a:pPr>
            <a:r>
              <a:rPr lang="pt-BR" sz="1800" dirty="0" smtClean="0"/>
              <a:t>Termo: </a:t>
            </a:r>
            <a:r>
              <a:rPr lang="pt-BR" sz="1800" b="1" dirty="0" smtClean="0"/>
              <a:t>funcional ou </a:t>
            </a:r>
            <a:r>
              <a:rPr lang="pt-BR" sz="1800" b="1" dirty="0" err="1" smtClean="0"/>
              <a:t>nutracêutico</a:t>
            </a:r>
            <a:r>
              <a:rPr lang="pt-BR" sz="1800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Tal como acontece com o termo "natural", 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ainda </a:t>
            </a:r>
            <a:r>
              <a:rPr lang="pt-BR" sz="1800" b="1" dirty="0" smtClean="0"/>
              <a:t>não</a:t>
            </a:r>
            <a:r>
              <a:rPr lang="pt-BR" sz="1800" dirty="0" smtClean="0"/>
              <a:t> há uma definição universalmente aceita, </a:t>
            </a:r>
            <a:endParaRPr lang="en-US" sz="1800" dirty="0" smtClean="0"/>
          </a:p>
          <a:p>
            <a:endParaRPr lang="pt-B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95727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err="1" smtClean="0">
                <a:hlinkClick r:id="rId2" tooltip="Posts by Dr. Max McCloud - DO, ND, PhD"/>
              </a:rPr>
              <a:t>Fonte</a:t>
            </a:r>
            <a:r>
              <a:rPr lang="en-US" sz="1200" u="sng" dirty="0" smtClean="0">
                <a:hlinkClick r:id="rId2" tooltip="Posts by Dr. Max McCloud - DO, ND, PhD"/>
              </a:rPr>
              <a:t>: </a:t>
            </a:r>
            <a:r>
              <a:rPr lang="en-US" sz="1200" dirty="0" smtClean="0">
                <a:hlinkClick r:id="rId2" tooltip="Posts by Dr. Max McCloud - DO, ND, PhD"/>
              </a:rPr>
              <a:t> Max McCloud - DO, ND, PhD</a:t>
            </a:r>
            <a:r>
              <a:rPr lang="en-US" sz="1200" dirty="0" smtClean="0"/>
              <a:t> on Oct 7, 2012 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3" y="352425"/>
            <a:ext cx="7693025" cy="609600"/>
          </a:xfr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b="1" dirty="0"/>
              <a:t>Saúde &amp; Ingredientes “Nutrição, Saúde &amp; Bem-Estar” </a:t>
            </a:r>
          </a:p>
        </p:txBody>
      </p:sp>
      <p:sp>
        <p:nvSpPr>
          <p:cNvPr id="2293765" name="Text Box 5"/>
          <p:cNvSpPr txBox="1">
            <a:spLocks noChangeArrowheads="1"/>
          </p:cNvSpPr>
          <p:nvPr/>
        </p:nvSpPr>
        <p:spPr bwMode="auto">
          <a:xfrm>
            <a:off x="0" y="1124744"/>
            <a:ext cx="413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b="1" dirty="0">
                <a:solidFill>
                  <a:srgbClr val="050000"/>
                </a:solidFill>
                <a:latin typeface="Arial" charset="0"/>
              </a:rPr>
              <a:t>Problemas de Saúde Atuais</a:t>
            </a:r>
          </a:p>
        </p:txBody>
      </p:sp>
      <p:sp>
        <p:nvSpPr>
          <p:cNvPr id="2293766" name="Text Box 6"/>
          <p:cNvSpPr txBox="1">
            <a:spLocks noChangeArrowheads="1"/>
          </p:cNvSpPr>
          <p:nvPr/>
        </p:nvSpPr>
        <p:spPr bwMode="auto">
          <a:xfrm>
            <a:off x="4211960" y="1115452"/>
            <a:ext cx="489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b="1" dirty="0">
                <a:solidFill>
                  <a:srgbClr val="050000"/>
                </a:solidFill>
                <a:latin typeface="Arial" charset="0"/>
              </a:rPr>
              <a:t>Ingredientes “Nutrição, Saúde &amp; </a:t>
            </a:r>
            <a:r>
              <a:rPr lang="pt-BR" b="1" dirty="0" smtClean="0">
                <a:solidFill>
                  <a:srgbClr val="050000"/>
                </a:solidFill>
                <a:latin typeface="Arial" charset="0"/>
              </a:rPr>
              <a:t>Bem-Estar</a:t>
            </a:r>
            <a:endParaRPr lang="pt-BR" b="1" dirty="0">
              <a:solidFill>
                <a:srgbClr val="050000"/>
              </a:solidFill>
              <a:latin typeface="Arial" charset="0"/>
            </a:endParaRPr>
          </a:p>
        </p:txBody>
      </p:sp>
      <p:sp>
        <p:nvSpPr>
          <p:cNvPr id="2293772" name="Text Box 12"/>
          <p:cNvSpPr txBox="1">
            <a:spLocks noChangeArrowheads="1"/>
          </p:cNvSpPr>
          <p:nvPr/>
        </p:nvSpPr>
        <p:spPr bwMode="auto">
          <a:xfrm>
            <a:off x="395288" y="1726654"/>
            <a:ext cx="3495675" cy="4438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Doenças cardiovasculares 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Diabetes (tipos 1 e 2)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Saúde bucal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Câncer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Saúde óssea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Saúde dos olhos 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Saúde intestinal e sistema imune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Estado mental e performance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Performance física e </a:t>
            </a:r>
            <a:r>
              <a:rPr lang="pt-BR" sz="1400" b="1" dirty="0" err="1">
                <a:solidFill>
                  <a:schemeClr val="tx2"/>
                </a:solidFill>
                <a:latin typeface="Arial" charset="0"/>
              </a:rPr>
              <a:t>fitness</a:t>
            </a:r>
            <a:endParaRPr lang="pt-BR" sz="1400" b="1" dirty="0">
              <a:solidFill>
                <a:schemeClr val="tx2"/>
              </a:solidFill>
              <a:latin typeface="Arial" charset="0"/>
            </a:endParaRP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Controle do peso corporal </a:t>
            </a:r>
          </a:p>
          <a:p>
            <a:pPr algn="l" eaLnBrk="1" hangingPunct="1">
              <a:lnSpc>
                <a:spcPct val="140000"/>
              </a:lnSpc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charset="0"/>
              </a:rPr>
              <a:t>Doenças associadas a idade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18100" y="1485503"/>
            <a:ext cx="3775075" cy="4575175"/>
            <a:chOff x="3042" y="1313"/>
            <a:chExt cx="2378" cy="2882"/>
          </a:xfrm>
          <a:solidFill>
            <a:schemeClr val="bg1"/>
          </a:solidFill>
        </p:grpSpPr>
        <p:sp>
          <p:nvSpPr>
            <p:cNvPr id="2293774" name="Text Box 14"/>
            <p:cNvSpPr txBox="1">
              <a:spLocks noChangeArrowheads="1"/>
            </p:cNvSpPr>
            <p:nvPr/>
          </p:nvSpPr>
          <p:spPr bwMode="auto">
            <a:xfrm>
              <a:off x="3042" y="1313"/>
              <a:ext cx="1186" cy="288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Fortificação Mineral/ Vitamínica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L-Carnitina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Flavonóides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Soja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Estimulantes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Peptídeos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Fosfolipídios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Fito - Estrogênio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Ervas e Extratos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Ômega 3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Luteína 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CLA</a:t>
              </a: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Fitosterol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Aminoácidos</a:t>
              </a:r>
            </a:p>
          </p:txBody>
        </p:sp>
        <p:sp>
          <p:nvSpPr>
            <p:cNvPr id="2293775" name="Text Box 15"/>
            <p:cNvSpPr txBox="1">
              <a:spLocks noChangeArrowheads="1"/>
            </p:cNvSpPr>
            <p:nvPr/>
          </p:nvSpPr>
          <p:spPr bwMode="auto">
            <a:xfrm>
              <a:off x="4251" y="1344"/>
              <a:ext cx="1169" cy="2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Probióticos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Antioxidantes</a:t>
              </a: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Antimicrobianos</a:t>
              </a: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Fibras dietéticas</a:t>
              </a: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Açúcares </a:t>
              </a: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Anti-cariogênicos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Enzimas digestivas</a:t>
              </a: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Texturizantes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 err="1">
                  <a:solidFill>
                    <a:srgbClr val="003366"/>
                  </a:solidFill>
                  <a:latin typeface="Arial" charset="0"/>
                </a:rPr>
                <a:t>Prebióticos</a:t>
              </a:r>
              <a:endParaRPr lang="pt-BR" sz="1200" b="1" dirty="0">
                <a:solidFill>
                  <a:srgbClr val="003366"/>
                </a:solidFill>
                <a:latin typeface="Arial" charset="0"/>
              </a:endParaRPr>
            </a:p>
            <a:p>
              <a:pPr algn="l"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pt-BR" sz="1200" b="1" dirty="0">
                  <a:solidFill>
                    <a:srgbClr val="003366"/>
                  </a:solidFill>
                  <a:latin typeface="Arial" charset="0"/>
                </a:rPr>
                <a:t>Carboidratos de baixo índice glicêmico / calórico.</a:t>
              </a:r>
            </a:p>
          </p:txBody>
        </p:sp>
      </p:grpSp>
      <p:sp>
        <p:nvSpPr>
          <p:cNvPr id="2293777" name="AutoShape 17"/>
          <p:cNvSpPr>
            <a:spLocks/>
          </p:cNvSpPr>
          <p:nvPr/>
        </p:nvSpPr>
        <p:spPr bwMode="auto">
          <a:xfrm>
            <a:off x="3995738" y="1772816"/>
            <a:ext cx="792162" cy="4391025"/>
          </a:xfrm>
          <a:prstGeom prst="rightBrace">
            <a:avLst>
              <a:gd name="adj1" fmla="val 461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9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9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9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65" grpId="0"/>
      <p:bldP spid="2293766" grpId="0"/>
      <p:bldP spid="2293772" grpId="0" animBg="1"/>
      <p:bldP spid="22937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59842"/>
            <a:ext cx="8229600" cy="796950"/>
          </a:xfrm>
          <a:ln w="38100">
            <a:noFill/>
          </a:ln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rmAutofit/>
          </a:bodyPr>
          <a:lstStyle/>
          <a:p>
            <a:pPr lvl="1" algn="l" rtl="0">
              <a:lnSpc>
                <a:spcPct val="200000"/>
              </a:lnSpc>
              <a:spcBef>
                <a:spcPct val="0"/>
              </a:spcBef>
            </a:pPr>
            <a:r>
              <a:rPr lang="pt-BR" sz="2000" b="1" dirty="0" smtClean="0"/>
              <a:t>Alimentos com alegação de propriedades funcionais (ANVISA)</a:t>
            </a:r>
            <a:endParaRPr lang="pt-BR" sz="2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800" dirty="0" smtClean="0"/>
              <a:t>Ter documentos Científicos e  Técnicos </a:t>
            </a:r>
          </a:p>
          <a:p>
            <a:pPr>
              <a:lnSpc>
                <a:spcPct val="120000"/>
              </a:lnSpc>
            </a:pPr>
            <a:r>
              <a:rPr lang="pt-BR" sz="1800" dirty="0" smtClean="0"/>
              <a:t>Lista dos Ingredientes ou nutrientes ativos</a:t>
            </a:r>
          </a:p>
          <a:p>
            <a:pPr>
              <a:lnSpc>
                <a:spcPct val="120000"/>
              </a:lnSpc>
            </a:pPr>
            <a:r>
              <a:rPr lang="pt-BR" sz="1800" dirty="0" smtClean="0"/>
              <a:t>Referência à saúde (“mensagens”):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Funções metabólicas no organismo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Redução de risco </a:t>
            </a:r>
          </a:p>
          <a:p>
            <a:pPr>
              <a:lnSpc>
                <a:spcPct val="120000"/>
              </a:lnSpc>
            </a:pPr>
            <a:r>
              <a:rPr lang="pt-BR" sz="1800" dirty="0" smtClean="0"/>
              <a:t>Aceitação mediante informação: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Toxicológica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Clínica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Epidemiológica</a:t>
            </a:r>
          </a:p>
          <a:p>
            <a:pPr lvl="1">
              <a:lnSpc>
                <a:spcPct val="120000"/>
              </a:lnSpc>
            </a:pPr>
            <a:r>
              <a:rPr lang="pt-BR" sz="1600" dirty="0" smtClean="0"/>
              <a:t>Bioquímica</a:t>
            </a:r>
          </a:p>
          <a:p>
            <a:pPr>
              <a:lnSpc>
                <a:spcPct val="120000"/>
              </a:lnSpc>
            </a:pPr>
            <a:r>
              <a:rPr lang="pt-BR" sz="1800" dirty="0" smtClean="0"/>
              <a:t>CTCAF – Comissão Técnica –Científica para alimentos e “</a:t>
            </a:r>
            <a:r>
              <a:rPr lang="pt-BR" sz="1800" dirty="0" err="1" smtClean="0"/>
              <a:t>claims</a:t>
            </a:r>
            <a:r>
              <a:rPr lang="pt-BR" sz="1800" dirty="0" smtClean="0"/>
              <a:t>” de saúde</a:t>
            </a:r>
          </a:p>
          <a:p>
            <a:pPr>
              <a:lnSpc>
                <a:spcPct val="120000"/>
              </a:lnSpc>
            </a:pPr>
            <a:r>
              <a:rPr lang="pt-BR" sz="1800" dirty="0" smtClean="0"/>
              <a:t>Menção de prevenção ou cura tem que ser evitada.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29F0-1D50-4AEF-BE69-BD3AF602CD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6237312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*Resolutions 16, 17, 18 and 19 of Apr 09</a:t>
            </a:r>
            <a:endParaRPr 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132856"/>
            <a:ext cx="1752600" cy="2619375"/>
          </a:xfrm>
          <a:prstGeom prst="round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094A1-F0B2-4570-BC81-FD09B55F7600}" type="slidenum">
              <a:rPr lang="en-GB"/>
              <a:pPr/>
              <a:t>6</a:t>
            </a:fld>
            <a:endParaRPr lang="en-GB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22912" cy="706090"/>
          </a:xfrm>
          <a:noFill/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t-BR" sz="2400" dirty="0" smtClean="0"/>
              <a:t>Agrupando os ingredientes funcionais</a:t>
            </a:r>
            <a:endParaRPr lang="pt-BR" sz="24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72" y="1124744"/>
            <a:ext cx="7034403" cy="496316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smtClean="0"/>
              <a:t>Anti-oxidantes (ação sobre radicais livres)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err="1" smtClean="0"/>
              <a:t>Proteina</a:t>
            </a:r>
            <a:r>
              <a:rPr lang="pt-BR" sz="2400" b="1" dirty="0" smtClean="0"/>
              <a:t> de soja, </a:t>
            </a:r>
            <a:r>
              <a:rPr lang="pt-BR" sz="2400" b="1" dirty="0" err="1" smtClean="0"/>
              <a:t>Fitosteróis</a:t>
            </a:r>
            <a:r>
              <a:rPr lang="pt-BR" sz="2400" b="1" dirty="0" smtClean="0"/>
              <a:t> , Ômega 3 e 6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smtClean="0"/>
              <a:t>Vitaminas e Minerais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err="1" smtClean="0"/>
              <a:t>Não-cariogênicos</a:t>
            </a:r>
            <a:r>
              <a:rPr lang="pt-BR" sz="2400" b="1" dirty="0" smtClean="0"/>
              <a:t> / </a:t>
            </a:r>
            <a:r>
              <a:rPr lang="pt-BR" sz="2400" b="1" dirty="0" err="1" smtClean="0"/>
              <a:t>Cariostáticos</a:t>
            </a:r>
            <a:endParaRPr lang="pt-BR" sz="2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smtClean="0"/>
              <a:t>Fibras sol + </a:t>
            </a:r>
            <a:r>
              <a:rPr lang="pt-BR" sz="2400" b="1" dirty="0" err="1" smtClean="0"/>
              <a:t>insol</a:t>
            </a:r>
            <a:r>
              <a:rPr lang="pt-BR" sz="2400" b="1" dirty="0" smtClean="0"/>
              <a:t>,  </a:t>
            </a:r>
            <a:r>
              <a:rPr lang="pt-BR" sz="2400" b="1" dirty="0" err="1" smtClean="0"/>
              <a:t>Prebióticos</a:t>
            </a:r>
            <a:r>
              <a:rPr lang="pt-BR" sz="2400" b="1" dirty="0" smtClean="0"/>
              <a:t> (fermentáveis),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err="1" smtClean="0"/>
              <a:t>Probióticos</a:t>
            </a:r>
            <a:r>
              <a:rPr lang="pt-BR" sz="2400" b="1" dirty="0" smtClean="0"/>
              <a:t>: </a:t>
            </a:r>
            <a:r>
              <a:rPr lang="pt-BR" sz="2400" b="1" dirty="0" err="1" smtClean="0"/>
              <a:t>Lactobacillus</a:t>
            </a:r>
            <a:r>
              <a:rPr lang="pt-BR" sz="2400" b="1" dirty="0" smtClean="0"/>
              <a:t> e </a:t>
            </a:r>
            <a:r>
              <a:rPr lang="pt-BR" sz="2400" b="1" dirty="0" err="1" smtClean="0"/>
              <a:t>Bifidobacterium</a:t>
            </a:r>
            <a:endParaRPr lang="pt-BR" sz="2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smtClean="0"/>
              <a:t>Carboidratos </a:t>
            </a:r>
            <a:r>
              <a:rPr lang="pt-BR" sz="2400" b="1" dirty="0" err="1" smtClean="0"/>
              <a:t>especias</a:t>
            </a:r>
            <a:r>
              <a:rPr lang="pt-BR" sz="2400" b="1" dirty="0" smtClean="0"/>
              <a:t> ( baixo IG)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400" b="1" dirty="0" smtClean="0"/>
              <a:t>Suplementos nutricionais.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pt-BR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dirty="0" smtClean="0"/>
              <a:t>Ingredientes funcionais (com “claims” aprovados) -ANVISA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8C750-B238-4643-AEB4-2847D3229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629955"/>
            <a:ext cx="3816424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Antioxidante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Licopeno e Luteina  - Digestão: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Fibras alimentares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Beta Glucana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Dextrinas resistentes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FOS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Guar hidrolisada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Inulina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b="1" dirty="0" smtClean="0"/>
              <a:t>Lactulose</a:t>
            </a:r>
          </a:p>
          <a:p>
            <a:pPr lvl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pt-BR" b="1" dirty="0" err="1" smtClean="0"/>
              <a:t>Polidextrose</a:t>
            </a:r>
            <a:endParaRPr lang="pt-BR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860032" y="1484784"/>
            <a:ext cx="3914567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Absorção de gordura e colesterol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Proteina de soja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Omega-3 – Triglicerides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Psyllium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Fitosterois		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Saúde oral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Manitol / Xylitol / Sorbitol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Probioticos equilibrio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850106"/>
          </a:xfr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dirty="0" smtClean="0"/>
              <a:t>Tendências em ingredientes funcionais</a:t>
            </a:r>
            <a:endParaRPr lang="pt-B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800" dirty="0" smtClean="0"/>
              <a:t>Redução de ingredientes:</a:t>
            </a:r>
          </a:p>
          <a:p>
            <a:pPr lvl="1">
              <a:lnSpc>
                <a:spcPct val="150000"/>
              </a:lnSpc>
            </a:pPr>
            <a:r>
              <a:rPr lang="pt-BR" sz="1600" dirty="0" smtClean="0"/>
              <a:t>Açúcar</a:t>
            </a:r>
          </a:p>
          <a:p>
            <a:pPr lvl="1">
              <a:lnSpc>
                <a:spcPct val="150000"/>
              </a:lnSpc>
            </a:pPr>
            <a:r>
              <a:rPr lang="pt-BR" sz="1600" dirty="0" smtClean="0"/>
              <a:t>Sal</a:t>
            </a:r>
          </a:p>
          <a:p>
            <a:pPr lvl="1">
              <a:lnSpc>
                <a:spcPct val="150000"/>
              </a:lnSpc>
            </a:pPr>
            <a:r>
              <a:rPr lang="pt-BR" sz="1600" dirty="0" smtClean="0"/>
              <a:t>Gordura</a:t>
            </a:r>
          </a:p>
          <a:p>
            <a:pPr lvl="1">
              <a:lnSpc>
                <a:spcPct val="150000"/>
              </a:lnSpc>
            </a:pPr>
            <a:r>
              <a:rPr lang="pt-BR" sz="1600" dirty="0" smtClean="0"/>
              <a:t>Calorias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Incremento de fibras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Favorecem a nutrição esportiva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Controle de  peso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Terceira idade.</a:t>
            </a:r>
          </a:p>
          <a:p>
            <a:pPr>
              <a:lnSpc>
                <a:spcPct val="150000"/>
              </a:lnSpc>
            </a:pP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333375"/>
            <a:ext cx="6792242" cy="574675"/>
          </a:xfrm>
          <a:noFill/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t-BR" sz="2400" dirty="0" smtClean="0"/>
              <a:t>Criando benefícios com ingredientes funcionais</a:t>
            </a:r>
            <a:endParaRPr lang="pt-BR" sz="2400" dirty="0"/>
          </a:p>
        </p:txBody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64" y="1268413"/>
            <a:ext cx="7380288" cy="496889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Clara mensagem dos benefícios nutricionais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Provar ao consumidor que faz bem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Ingredientes especiais serão a grande referência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Comprovação científica dos benefícios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Estabilidade no produto final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Alto valor agregado (ideal: de baixo custo em uso)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Produto “gostoso”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Bom sabor, textura e aparência (estabilidade).</a:t>
            </a:r>
          </a:p>
        </p:txBody>
      </p:sp>
      <p:pic>
        <p:nvPicPr>
          <p:cNvPr id="2459652" name="Picture 4" descr="Girl eatin"/>
          <p:cNvPicPr>
            <a:picLocks noChangeAspect="1" noChangeArrowheads="1"/>
          </p:cNvPicPr>
          <p:nvPr/>
        </p:nvPicPr>
        <p:blipFill>
          <a:blip r:embed="rId3" cstate="print"/>
          <a:srcRect t="2457"/>
          <a:stretch>
            <a:fillRect/>
          </a:stretch>
        </p:blipFill>
        <p:spPr bwMode="auto">
          <a:xfrm>
            <a:off x="7092950" y="2205038"/>
            <a:ext cx="1893888" cy="3889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5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anisco Green 1">
    <a:dk1>
      <a:srgbClr val="262626"/>
    </a:dk1>
    <a:lt1>
      <a:srgbClr val="FFFFFF"/>
    </a:lt1>
    <a:dk2>
      <a:srgbClr val="7AB51D"/>
    </a:dk2>
    <a:lt2>
      <a:srgbClr val="BCDA8E"/>
    </a:lt2>
    <a:accent1>
      <a:srgbClr val="004864"/>
    </a:accent1>
    <a:accent2>
      <a:srgbClr val="40768B"/>
    </a:accent2>
    <a:accent3>
      <a:srgbClr val="FFFFFF"/>
    </a:accent3>
    <a:accent4>
      <a:srgbClr val="1F1F1F"/>
    </a:accent4>
    <a:accent5>
      <a:srgbClr val="AAB1B8"/>
    </a:accent5>
    <a:accent6>
      <a:srgbClr val="396A7D"/>
    </a:accent6>
    <a:hlink>
      <a:srgbClr val="009EE0"/>
    </a:hlink>
    <a:folHlink>
      <a:srgbClr val="7FCEEF"/>
    </a:folHlink>
  </a:clrScheme>
  <a:fontScheme name="Brugerdefinere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842</Words>
  <Application>Microsoft Office PowerPoint</Application>
  <PresentationFormat>On-screen Show (4:3)</PresentationFormat>
  <Paragraphs>167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Ingredientes para Alimentos com Propriedades Funcionais</vt:lpstr>
      <vt:lpstr>Mercado de Saúde e Melhor Nutrição</vt:lpstr>
      <vt:lpstr>Ingredientes Funcionais – def.</vt:lpstr>
      <vt:lpstr>Saúde &amp; Ingredientes “Nutrição, Saúde &amp; Bem-Estar” </vt:lpstr>
      <vt:lpstr>Alimentos com alegação de propriedades funcionais (ANVISA)</vt:lpstr>
      <vt:lpstr>Agrupando os ingredientes funcionais</vt:lpstr>
      <vt:lpstr>Ingredientes funcionais (com “claims” aprovados) -ANVISA</vt:lpstr>
      <vt:lpstr>Tendências em ingredientes funcionais</vt:lpstr>
      <vt:lpstr>Criando benefícios com ingredientes funcionais</vt:lpstr>
      <vt:lpstr>Visão final para ingredientes e alimentos funcionais</vt:lpstr>
      <vt:lpstr>Slide 11</vt:lpstr>
    </vt:vector>
  </TitlesOfParts>
  <Company>Danisco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Ingredientes Funcionais</dc:title>
  <dc:creator>gzarb</dc:creator>
  <cp:lastModifiedBy>gzarb</cp:lastModifiedBy>
  <cp:revision>56</cp:revision>
  <dcterms:created xsi:type="dcterms:W3CDTF">2013-07-30T09:18:21Z</dcterms:created>
  <dcterms:modified xsi:type="dcterms:W3CDTF">2013-08-08T11:15:50Z</dcterms:modified>
</cp:coreProperties>
</file>