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4"/>
  </p:notesMasterIdLst>
  <p:handoutMasterIdLst>
    <p:handoutMasterId r:id="rId25"/>
  </p:handoutMasterIdLst>
  <p:sldIdLst>
    <p:sldId id="256" r:id="rId2"/>
    <p:sldId id="423" r:id="rId3"/>
    <p:sldId id="445" r:id="rId4"/>
    <p:sldId id="444" r:id="rId5"/>
    <p:sldId id="424" r:id="rId6"/>
    <p:sldId id="426" r:id="rId7"/>
    <p:sldId id="458" r:id="rId8"/>
    <p:sldId id="460" r:id="rId9"/>
    <p:sldId id="480" r:id="rId10"/>
    <p:sldId id="481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73" r:id="rId19"/>
    <p:sldId id="484" r:id="rId20"/>
    <p:sldId id="483" r:id="rId21"/>
    <p:sldId id="478" r:id="rId22"/>
    <p:sldId id="485" r:id="rId23"/>
  </p:sldIdLst>
  <p:sldSz cx="9144000" cy="6858000" type="screen4x3"/>
  <p:notesSz cx="6681788" cy="98123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CELO FERREIR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99"/>
    <a:srgbClr val="996600"/>
    <a:srgbClr val="FFFF66"/>
    <a:srgbClr val="000099"/>
    <a:srgbClr val="006666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7" autoAdjust="0"/>
    <p:restoredTop sz="94660" autoAdjust="0"/>
  </p:normalViewPr>
  <p:slideViewPr>
    <p:cSldViewPr>
      <p:cViewPr>
        <p:scale>
          <a:sx n="50" d="100"/>
          <a:sy n="50" d="100"/>
        </p:scale>
        <p:origin x="-1526" y="-3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789" y="-62"/>
      </p:cViewPr>
      <p:guideLst>
        <p:guide orient="horz" pos="3090"/>
        <p:guide pos="21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0538"/>
          </a:xfrm>
          <a:prstGeom prst="rect">
            <a:avLst/>
          </a:prstGeom>
        </p:spPr>
        <p:txBody>
          <a:bodyPr vert="horz" lIns="91828" tIns="45914" rIns="91828" bIns="459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84600" y="0"/>
            <a:ext cx="2895600" cy="490538"/>
          </a:xfrm>
          <a:prstGeom prst="rect">
            <a:avLst/>
          </a:prstGeom>
        </p:spPr>
        <p:txBody>
          <a:bodyPr vert="horz" lIns="91828" tIns="45914" rIns="91828" bIns="459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A4359A3-D924-4794-8426-81446EB39B75}" type="datetimeFigureOut">
              <a:rPr lang="pt-BR"/>
              <a:pPr>
                <a:defRPr/>
              </a:pPr>
              <a:t>22/8/2016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20213"/>
            <a:ext cx="2895600" cy="490537"/>
          </a:xfrm>
          <a:prstGeom prst="rect">
            <a:avLst/>
          </a:prstGeom>
        </p:spPr>
        <p:txBody>
          <a:bodyPr vert="horz" lIns="91828" tIns="45914" rIns="91828" bIns="459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84600" y="9320213"/>
            <a:ext cx="2895600" cy="490537"/>
          </a:xfrm>
          <a:prstGeom prst="rect">
            <a:avLst/>
          </a:prstGeom>
        </p:spPr>
        <p:txBody>
          <a:bodyPr vert="horz" lIns="91828" tIns="45914" rIns="91828" bIns="459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10BF31F-6605-46BB-A977-1203A96284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0151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5600" cy="49053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84600" y="0"/>
            <a:ext cx="2895600" cy="490538"/>
          </a:xfrm>
          <a:prstGeom prst="rect">
            <a:avLst/>
          </a:prstGeom>
        </p:spPr>
        <p:txBody>
          <a:bodyPr vert="horz" lIns="90169" tIns="45084" rIns="90169" bIns="450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F17E04-3059-4376-8D1D-D3FF6A94189C}" type="datetimeFigureOut">
              <a:rPr lang="pt-BR"/>
              <a:pPr>
                <a:defRPr/>
              </a:pPr>
              <a:t>22/8/2016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0" y="736600"/>
            <a:ext cx="4903788" cy="3678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69" tIns="45084" rIns="90169" bIns="4508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8338" y="4660900"/>
            <a:ext cx="5345112" cy="4414838"/>
          </a:xfrm>
          <a:prstGeom prst="rect">
            <a:avLst/>
          </a:prstGeom>
        </p:spPr>
        <p:txBody>
          <a:bodyPr vert="horz" lIns="90169" tIns="45084" rIns="90169" bIns="4508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20213"/>
            <a:ext cx="2895600" cy="490537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84600" y="9320213"/>
            <a:ext cx="2895600" cy="490537"/>
          </a:xfrm>
          <a:prstGeom prst="rect">
            <a:avLst/>
          </a:prstGeom>
        </p:spPr>
        <p:txBody>
          <a:bodyPr vert="horz" lIns="90169" tIns="45084" rIns="90169" bIns="450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4CED9F-A0EB-4579-8A3F-05295D572A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12511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463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 rot="5400000">
            <a:off x="215106" y="-208756"/>
            <a:ext cx="1046163" cy="1476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190500" dist="50800" dir="5640000" sx="90000" sy="9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tângulo 2"/>
          <p:cNvSpPr/>
          <p:nvPr userDrawn="1"/>
        </p:nvSpPr>
        <p:spPr>
          <a:xfrm rot="5400000">
            <a:off x="211461" y="-211459"/>
            <a:ext cx="980728" cy="14036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4" name="CaixaDeTexto 3"/>
          <p:cNvSpPr txBox="1">
            <a:spLocks noChangeArrowheads="1"/>
          </p:cNvSpPr>
          <p:nvPr userDrawn="1"/>
        </p:nvSpPr>
        <p:spPr bwMode="auto">
          <a:xfrm>
            <a:off x="3924300" y="6535738"/>
            <a:ext cx="37433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pt-BR" sz="1200" smtClean="0">
                <a:solidFill>
                  <a:srgbClr val="72BFC5"/>
                </a:solidFill>
              </a:rPr>
              <a:t>Agência Nacional de Vigilância Sanitária - Anvisa</a:t>
            </a:r>
          </a:p>
        </p:txBody>
      </p:sp>
      <p:sp>
        <p:nvSpPr>
          <p:cNvPr id="5" name="Retângulo 4"/>
          <p:cNvSpPr/>
          <p:nvPr userDrawn="1"/>
        </p:nvSpPr>
        <p:spPr>
          <a:xfrm rot="16200000" flipV="1">
            <a:off x="7725308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 rot="16200000" flipV="1">
            <a:off x="8047740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 rot="16200000" flipV="1">
            <a:off x="8370171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 rot="16200000" flipV="1">
            <a:off x="8677450" y="6560134"/>
            <a:ext cx="144016" cy="25794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75000">
                <a:srgbClr val="62A9BD"/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endParaRPr lang="pt-BR"/>
          </a:p>
        </p:txBody>
      </p:sp>
      <p:sp>
        <p:nvSpPr>
          <p:cNvPr id="9" name="Triângulo retângulo 8"/>
          <p:cNvSpPr/>
          <p:nvPr userDrawn="1"/>
        </p:nvSpPr>
        <p:spPr>
          <a:xfrm rot="16200000">
            <a:off x="211137" y="-211137"/>
            <a:ext cx="981075" cy="140335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" name="Retângulo 9"/>
          <p:cNvSpPr/>
          <p:nvPr userDrawn="1"/>
        </p:nvSpPr>
        <p:spPr>
          <a:xfrm>
            <a:off x="323850" y="1196975"/>
            <a:ext cx="8555038" cy="52562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09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2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432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965423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6699910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25FCD4-3B77-424A-9D03-6C048A5F958E}" type="datetimeFigureOut">
              <a:rPr lang="pt-BR"/>
              <a:pPr>
                <a:defRPr/>
              </a:pPr>
              <a:t>22/8/2016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2FF11A-C0BC-4590-9113-BB2128F4EF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6769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3684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6B6CB-2285-40C0-B0EF-7F06C0325FFB}" type="datetimeFigureOut">
              <a:rPr lang="pt-BR"/>
              <a:pPr>
                <a:defRPr/>
              </a:pPr>
              <a:t>22/8/2016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082208C-194B-4B01-8939-017953F66E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93214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8" descr="0 logo anvisa horiz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6143625"/>
            <a:ext cx="3222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2451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8" descr="0 logo anvisa horiz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6143625"/>
            <a:ext cx="32226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80109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sxc.hu/pic/l/d/de/designusf/1390436_51548905.jpg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schemeClr val="accent5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0" y="0"/>
            <a:ext cx="9144000" cy="836712"/>
          </a:xfrm>
          <a:prstGeom prst="rect">
            <a:avLst/>
          </a:prstGeom>
          <a:noFill/>
          <a:extLst/>
        </p:spPr>
      </p:pic>
      <p:cxnSp>
        <p:nvCxnSpPr>
          <p:cNvPr id="8" name="Conector angulado 7"/>
          <p:cNvCxnSpPr/>
          <p:nvPr userDrawn="1"/>
        </p:nvCxnSpPr>
        <p:spPr>
          <a:xfrm>
            <a:off x="468313" y="0"/>
            <a:ext cx="1366837" cy="1004888"/>
          </a:xfrm>
          <a:prstGeom prst="bentConnector3">
            <a:avLst>
              <a:gd name="adj1" fmla="val -2079"/>
            </a:avLst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 userDrawn="1"/>
        </p:nvCxnSpPr>
        <p:spPr>
          <a:xfrm>
            <a:off x="0" y="1004888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5" r:id="rId3"/>
    <p:sldLayoutId id="2147484084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102" r:id="rId11"/>
    <p:sldLayoutId id="2147484104" r:id="rId12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/>
          <p:cNvSpPr/>
          <p:nvPr/>
        </p:nvSpPr>
        <p:spPr>
          <a:xfrm>
            <a:off x="922338" y="6237312"/>
            <a:ext cx="7324725" cy="6381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4" name="Conector reto 23"/>
          <p:cNvCxnSpPr/>
          <p:nvPr/>
        </p:nvCxnSpPr>
        <p:spPr>
          <a:xfrm rot="5400000">
            <a:off x="6590507" y="2426494"/>
            <a:ext cx="2381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ângulo de cantos arredondados 11"/>
          <p:cNvSpPr/>
          <p:nvPr/>
        </p:nvSpPr>
        <p:spPr>
          <a:xfrm>
            <a:off x="1012825" y="1052737"/>
            <a:ext cx="7234238" cy="4968551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Tw Cen MT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54881" y="2276872"/>
            <a:ext cx="72342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rPr>
              <a:t>Nova estrutura da Anvisa, </a:t>
            </a:r>
            <a:r>
              <a:rPr lang="pt-BR" sz="3200" b="1" dirty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rPr>
              <a:t>Tendências e Desafios na Área de Alimentos</a:t>
            </a:r>
            <a:r>
              <a:rPr lang="pt-BR" sz="3200" b="1" dirty="0" smtClean="0">
                <a:solidFill>
                  <a:schemeClr val="accent5">
                    <a:lumMod val="75000"/>
                  </a:schemeClr>
                </a:solidFill>
                <a:latin typeface="Trebuchet MS" pitchFamily="34" charset="0"/>
              </a:rPr>
              <a:t> </a:t>
            </a:r>
            <a:endParaRPr lang="pt-BR" sz="3200" b="1" dirty="0">
              <a:solidFill>
                <a:schemeClr val="accent5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98217" y="4687788"/>
            <a:ext cx="4572000" cy="11387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</a:rPr>
              <a:t>Thalita Antony de Souza Lima</a:t>
            </a:r>
          </a:p>
          <a:p>
            <a:pPr algn="ctr"/>
            <a:r>
              <a:rPr lang="pt-BR" dirty="0">
                <a:solidFill>
                  <a:schemeClr val="accent5">
                    <a:lumMod val="50000"/>
                  </a:schemeClr>
                </a:solidFill>
                <a:latin typeface="Tw Cen MT" pitchFamily="34" charset="0"/>
              </a:rPr>
              <a:t>Gerente-Geral de Alimentos</a:t>
            </a:r>
          </a:p>
          <a:p>
            <a:pPr algn="ctr"/>
            <a:endParaRPr lang="pt-BR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  <a:p>
            <a:pPr algn="ctr"/>
            <a:r>
              <a:rPr lang="pt-B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Brasília, </a:t>
            </a:r>
            <a:r>
              <a:rPr lang="pt-B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w Cen MT" pitchFamily="34" charset="0"/>
              </a:rPr>
              <a:t>25 de agosto de 2016.</a:t>
            </a:r>
            <a:endParaRPr lang="pt-BR" sz="1400" dirty="0">
              <a:solidFill>
                <a:schemeClr val="tx1">
                  <a:lumMod val="75000"/>
                  <a:lumOff val="25000"/>
                </a:schemeClr>
              </a:solidFill>
              <a:latin typeface="Tw Cen M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Pôster propostas da lei 11265_RenataFerrei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8" r="60901" b="94658"/>
          <a:stretch>
            <a:fillRect/>
          </a:stretch>
        </p:blipFill>
        <p:spPr bwMode="auto">
          <a:xfrm>
            <a:off x="3059832" y="6237312"/>
            <a:ext cx="3360738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052737"/>
            <a:ext cx="2705100" cy="10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340768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charset="2"/>
              <a:buChar char="ü"/>
            </a:pPr>
            <a:r>
              <a:rPr lang="x-none" b="1" dirty="0" smtClean="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rPr>
              <a:t>Aditivos Alimentares</a:t>
            </a:r>
            <a:endParaRPr lang="pt-BR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2016: análise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do passivo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processos;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Iniciativa regulatória aprovada pela DICOL na ROP, de 16/8/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2016.</a:t>
            </a:r>
            <a:endParaRPr lang="pt-BR" b="1" dirty="0" smtClean="0">
              <a:solidFill>
                <a:schemeClr val="tx2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Wingdings" charset="2"/>
              <a:buChar char="ü"/>
            </a:pPr>
            <a:endParaRPr lang="pt-BR" b="1" dirty="0">
              <a:solidFill>
                <a:schemeClr val="tx2">
                  <a:lumMod val="75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Wingdings" charset="2"/>
              <a:buChar char="ü"/>
            </a:pP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rPr>
              <a:t>Coadjuvantes </a:t>
            </a:r>
            <a:r>
              <a:rPr lang="pt-BR" b="1" dirty="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rPr>
              <a:t>de </a:t>
            </a:r>
            <a:r>
              <a:rPr lang="pt-BR" b="1" dirty="0" smtClean="0">
                <a:solidFill>
                  <a:schemeClr val="tx2">
                    <a:lumMod val="75000"/>
                  </a:schemeClr>
                </a:solidFill>
                <a:latin typeface="Trebuchet MS"/>
                <a:cs typeface="Trebuchet MS"/>
              </a:rPr>
              <a:t>Tecnologia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Análise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passivo;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Realização de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r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eunião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com setor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sobre processos de enzimas.</a:t>
            </a:r>
          </a:p>
          <a:p>
            <a:endParaRPr lang="pt-BR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Wingdings" charset="2"/>
              <a:buChar char="ü"/>
            </a:pPr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Embalagens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Capacitação da equipe técnica;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Início da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nálise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do passivo (aditivos para materiais plásticos –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Mercosul).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endParaRPr lang="pt-BR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endParaRPr lang="pt-BR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Mercosul:</a:t>
            </a:r>
          </a:p>
          <a:p>
            <a:pPr marL="285750" indent="-285750" algn="just">
              <a:buFont typeface="Arial"/>
              <a:buChar char="•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Proposta levada pelo Brasil de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atualização da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Resolução GMC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56/02, referente às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“Diretrizes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para Elaboração e Revisão de Regulamentos Técnicos MERCOSUL e Procedimentos MERCOSUL de Avaliação da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Conformidade”. 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19672" y="404664"/>
            <a:ext cx="59006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Processos de trabalho em revisão </a:t>
            </a:r>
            <a:endParaRPr kumimoji="0" lang="pt-B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44909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27" y="1556792"/>
            <a:ext cx="8677545" cy="48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1043608" y="1196752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Temas e subtemas de alimentos</a:t>
            </a:r>
            <a:endParaRPr lang="pt-BR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43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47" y="1772816"/>
            <a:ext cx="8575106" cy="42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043608" y="1196752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Situação atual</a:t>
            </a:r>
            <a:endParaRPr lang="pt-BR" sz="2600" dirty="0">
              <a:latin typeface="+mj-lt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23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083428"/>
              </p:ext>
            </p:extLst>
          </p:nvPr>
        </p:nvGraphicFramePr>
        <p:xfrm>
          <a:off x="179511" y="1988840"/>
          <a:ext cx="8712970" cy="44644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135"/>
                <a:gridCol w="4759753"/>
                <a:gridCol w="3500082"/>
              </a:tblGrid>
              <a:tr h="38201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Subtema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Resultados</a:t>
                      </a:r>
                      <a:r>
                        <a:rPr lang="en-US" sz="14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6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Compostos</a:t>
                      </a:r>
                      <a:r>
                        <a:rPr lang="en-US" sz="1400" u="none" strike="noStrike" dirty="0">
                          <a:effectLst/>
                        </a:rPr>
                        <a:t> para </a:t>
                      </a:r>
                      <a:r>
                        <a:rPr lang="en-US" sz="1400" u="none" strike="noStrike" dirty="0" err="1">
                          <a:effectLst/>
                        </a:rPr>
                        <a:t>nutrição</a:t>
                      </a:r>
                      <a:r>
                        <a:rPr lang="en-US" sz="1400" u="none" strike="noStrike" dirty="0">
                          <a:effectLst/>
                        </a:rPr>
                        <a:t> enteral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22, de 13/05/2015.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Fórmulas</a:t>
                      </a:r>
                      <a:r>
                        <a:rPr lang="en-US" sz="1400" u="none" strike="noStrike" dirty="0">
                          <a:effectLst/>
                        </a:rPr>
                        <a:t> para </a:t>
                      </a:r>
                      <a:r>
                        <a:rPr lang="en-US" sz="1400" u="none" strike="noStrike" dirty="0" err="1">
                          <a:effectLst/>
                        </a:rPr>
                        <a:t>nutrição</a:t>
                      </a:r>
                      <a:r>
                        <a:rPr lang="en-US" sz="1400" u="none" strike="noStrike" dirty="0">
                          <a:effectLst/>
                        </a:rPr>
                        <a:t> enteral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21, de 13/05/2015.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0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Embalagens e equipamentos de papel e cartão destinados ao contato com alimentos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90, de 29/06/2016.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Embalagens plásticas para palmito em conserva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</a:t>
                      </a:r>
                      <a:r>
                        <a:rPr lang="pt-BR" sz="1400" dirty="0" smtClean="0">
                          <a:effectLst/>
                        </a:rPr>
                        <a:t>85, </a:t>
                      </a:r>
                      <a:r>
                        <a:rPr lang="pt-BR" sz="1400" dirty="0">
                          <a:effectLst/>
                        </a:rPr>
                        <a:t>de </a:t>
                      </a:r>
                      <a:r>
                        <a:rPr lang="pt-BR" sz="1400" dirty="0" smtClean="0">
                          <a:effectLst/>
                        </a:rPr>
                        <a:t>28/06/2016</a:t>
                      </a:r>
                      <a:r>
                        <a:rPr lang="pt-BR" sz="1400" dirty="0">
                          <a:effectLst/>
                        </a:rPr>
                        <a:t>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0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Materiais, embalagens e equipamentos celulósicos  em contato com alimentos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</a:t>
                      </a:r>
                      <a:r>
                        <a:rPr lang="pt-BR" sz="1400" dirty="0" smtClean="0">
                          <a:effectLst/>
                        </a:rPr>
                        <a:t>88, </a:t>
                      </a:r>
                      <a:r>
                        <a:rPr lang="pt-BR" sz="1400" dirty="0">
                          <a:effectLst/>
                        </a:rPr>
                        <a:t>de 29/06/2016.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676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5.4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Papéis para cocção e filtração a quente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</a:t>
                      </a:r>
                      <a:r>
                        <a:rPr lang="pt-BR" sz="1400" dirty="0" smtClean="0">
                          <a:effectLst/>
                        </a:rPr>
                        <a:t>89, </a:t>
                      </a:r>
                      <a:r>
                        <a:rPr lang="pt-BR" sz="1400" dirty="0">
                          <a:effectLst/>
                        </a:rPr>
                        <a:t>de 28/06/2016.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0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Recolhimento de alimentos e sua comunicação à Anvisa e aos consumidores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24, de 08/06/2015.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8918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Rotulagem de alergênicos em alimentos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RDC nº 26, de 02/07/2015</a:t>
                      </a:r>
                      <a:r>
                        <a:rPr lang="pt-BR" sz="1400" dirty="0" smtClean="0"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Guia do Programa de Controle de Alergênicos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Perguntas e Respostas</a:t>
                      </a:r>
                      <a:endParaRPr lang="pt-B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001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Prestação de serviço de alimentação em eventos de massa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RDC nº 43, de 01/09/2015.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043608" y="1196752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9 Subtemas Concluídos: 33% da AR</a:t>
            </a:r>
            <a:endParaRPr lang="pt-BR" sz="2600" dirty="0">
              <a:latin typeface="+mj-lt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98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9512" y="1196752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Outros 7 Subtemas com previsão de conclusão neste ciclo: </a:t>
            </a:r>
          </a:p>
          <a:p>
            <a:pPr algn="ctr"/>
            <a:r>
              <a:rPr lang="pt-BR" sz="2600" dirty="0" smtClean="0">
                <a:latin typeface="+mj-lt"/>
              </a:rPr>
              <a:t>26% da AR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126627"/>
              </p:ext>
            </p:extLst>
          </p:nvPr>
        </p:nvGraphicFramePr>
        <p:xfrm>
          <a:off x="179512" y="2348880"/>
          <a:ext cx="8712968" cy="43924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5530"/>
                <a:gridCol w="3790934"/>
                <a:gridCol w="1982703"/>
                <a:gridCol w="2553801"/>
              </a:tblGrid>
              <a:tr h="31642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Subtema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Previsão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626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Aditivos alimentares e coadjuvantes de tecnologia para vinhos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Consolidação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Conclusão </a:t>
                      </a:r>
                      <a:r>
                        <a:rPr lang="en-US" sz="14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até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gosto de 2016</a:t>
                      </a:r>
                      <a:r>
                        <a:rPr lang="pt-BR" sz="1400" dirty="0" smtClean="0">
                          <a:effectLst/>
                          <a:latin typeface="+mn-lt"/>
                        </a:rPr>
                        <a:t>.</a:t>
                      </a:r>
                      <a:endParaRPr lang="pt-BR" sz="14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6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Aditivos aromatizantes de espécies botânicas regionais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Em Consulta Pública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dezembro de 2016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6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1.4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Aditivos para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nutrição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enteral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Consolidação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outubro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de2016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6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Boas Práticas de Fabricação para indústrias de embalagem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Consolidação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agosto de 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6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4.2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Boas Práticas de Fabricação para industrialização e comercialização de água adicionada de sais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Consolidação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setembro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de 2016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64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Fortificação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de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farinhas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Instrução e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dezembro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2660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+mn-lt"/>
                        </a:rPr>
                        <a:t>Limite de contaminantes inorgânicos em fórmulas infantis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Em Consulta Pública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Conclusão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até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  <a:latin typeface="+mn-lt"/>
                        </a:rPr>
                        <a:t>outubro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de 2016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86" marR="4286" marT="4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665867"/>
              </p:ext>
            </p:extLst>
          </p:nvPr>
        </p:nvGraphicFramePr>
        <p:xfrm>
          <a:off x="395536" y="1988840"/>
          <a:ext cx="8352928" cy="4584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454"/>
                <a:gridCol w="3430978"/>
                <a:gridCol w="2304256"/>
                <a:gridCol w="2160240"/>
              </a:tblGrid>
              <a:tr h="37373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</a:rPr>
                        <a:t>Subtema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Status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err="1">
                          <a:effectLst/>
                        </a:rPr>
                        <a:t>Previsão</a:t>
                      </a:r>
                      <a:r>
                        <a:rPr lang="en-US" sz="1400" b="1" u="none" strike="noStrike" dirty="0">
                          <a:effectLst/>
                        </a:rPr>
                        <a:t> </a:t>
                      </a:r>
                      <a:r>
                        <a:rPr lang="en-US" sz="1400" b="1" u="none" strike="noStrike" dirty="0" err="1" smtClean="0">
                          <a:effectLst/>
                        </a:rPr>
                        <a:t>até</a:t>
                      </a:r>
                      <a:r>
                        <a:rPr lang="en-US" sz="1400" b="1" u="none" strike="noStrike" dirty="0" smtClean="0">
                          <a:effectLst/>
                        </a:rPr>
                        <a:t> final de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Aditivos para produtos cárneos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(Mercosul)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</a:rPr>
                        <a:t>Instrução e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Publicação da CP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Aditivos para </a:t>
                      </a:r>
                      <a:r>
                        <a:rPr lang="en-US" sz="1400" u="none" strike="noStrike" dirty="0" err="1">
                          <a:effectLst/>
                        </a:rPr>
                        <a:t>pescados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Instrução e </a:t>
                      </a:r>
                      <a:r>
                        <a:rPr lang="en-US" sz="1400" u="none" strike="noStrike" dirty="0" err="1"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Publicação</a:t>
                      </a:r>
                      <a:r>
                        <a:rPr lang="en-US" sz="1400" u="none" strike="noStrike" dirty="0"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Aditivos para </a:t>
                      </a:r>
                      <a:r>
                        <a:rPr lang="en-US" sz="1400" u="none" strike="noStrike" dirty="0" err="1">
                          <a:effectLst/>
                        </a:rPr>
                        <a:t>suplementos</a:t>
                      </a:r>
                      <a:r>
                        <a:rPr lang="en-US" sz="1400" u="none" strike="noStrike" dirty="0">
                          <a:effectLst/>
                        </a:rPr>
                        <a:t> alimentares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Instrução e </a:t>
                      </a:r>
                      <a:r>
                        <a:rPr lang="en-US" sz="1400" u="none" strike="noStrike" dirty="0" err="1"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Publicação</a:t>
                      </a:r>
                      <a:r>
                        <a:rPr lang="en-US" sz="1400" u="none" strike="noStrike" dirty="0"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6034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Lista geral harmonizada de aditivos alimentares e suas classes funcionais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Não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iniciado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Instrução e </a:t>
                      </a:r>
                      <a:r>
                        <a:rPr lang="en-US" sz="1400" u="none" strike="noStrike" dirty="0" err="1"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2.1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Alimentos para fins </a:t>
                      </a:r>
                      <a:r>
                        <a:rPr lang="en-US" sz="1400" u="none" strike="noStrike" dirty="0" err="1">
                          <a:effectLst/>
                        </a:rPr>
                        <a:t>especiais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Produtos a base de cereais integrais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Publicação</a:t>
                      </a:r>
                      <a:r>
                        <a:rPr lang="en-US" sz="1400" u="none" strike="noStrike" dirty="0"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Suplementos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alimentares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solidFill>
                            <a:srgbClr val="FF0000"/>
                          </a:solidFill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Publicação</a:t>
                      </a:r>
                      <a:r>
                        <a:rPr lang="en-US" sz="1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3156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Padrões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microbiológicos</a:t>
                      </a:r>
                      <a:r>
                        <a:rPr lang="en-US" sz="1400" u="none" strike="noStrike" dirty="0">
                          <a:effectLst/>
                        </a:rPr>
                        <a:t> para alimentos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Publicação</a:t>
                      </a:r>
                      <a:r>
                        <a:rPr lang="en-US" sz="1400" u="none" strike="noStrike" dirty="0"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Registro sanitário e notificação de produtos isentos de registro na área de alimentos</a:t>
                      </a:r>
                      <a:endParaRPr lang="pt-BR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Instrução e </a:t>
                      </a:r>
                      <a:r>
                        <a:rPr lang="en-US" sz="14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Publicação</a:t>
                      </a:r>
                      <a:r>
                        <a:rPr lang="en-US" sz="14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 da CP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rgbClr val="FFFF99"/>
                    </a:solidFill>
                  </a:tcPr>
                </a:tc>
              </a:tr>
              <a:tr h="301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11.2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 err="1">
                          <a:effectLst/>
                        </a:rPr>
                        <a:t>Rotulagem</a:t>
                      </a:r>
                      <a:r>
                        <a:rPr lang="en-US" sz="1400" u="none" strike="noStrike" dirty="0">
                          <a:effectLst/>
                        </a:rPr>
                        <a:t> de alimentos </a:t>
                      </a:r>
                      <a:r>
                        <a:rPr lang="en-US" sz="1400" u="none" strike="noStrike" dirty="0" err="1">
                          <a:effectLst/>
                        </a:rPr>
                        <a:t>embalados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Instrução e Elaboração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Instrução e </a:t>
                      </a:r>
                      <a:r>
                        <a:rPr lang="en-US" sz="1400" u="none" strike="noStrike" dirty="0" err="1">
                          <a:effectLst/>
                        </a:rPr>
                        <a:t>Elaboração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52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</a:rPr>
                        <a:t>Categorização dos serviços de alimentação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err="1">
                          <a:effectLst/>
                        </a:rPr>
                        <a:t>Não</a:t>
                      </a:r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r>
                        <a:rPr lang="en-US" sz="1400" u="none" strike="noStrike" dirty="0" err="1">
                          <a:effectLst/>
                        </a:rPr>
                        <a:t>iniciado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pt-BR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definir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86" marR="6286" marT="6286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9512" y="119675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11 Subtemas com previsão de migração: </a:t>
            </a:r>
            <a:r>
              <a:rPr lang="pt-BR" sz="2600" dirty="0" smtClean="0">
                <a:solidFill>
                  <a:srgbClr val="FF0000"/>
                </a:solidFill>
                <a:latin typeface="+mj-lt"/>
              </a:rPr>
              <a:t>41%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1633766"/>
            <a:ext cx="8496944" cy="49244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Perspectiva de conclusão da AR 2015-2016 da GGALI: </a:t>
            </a:r>
            <a:r>
              <a:rPr lang="pt-BR" sz="2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59%</a:t>
            </a:r>
            <a:endParaRPr lang="en-US" sz="26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12" y="2420888"/>
            <a:ext cx="8273176" cy="41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2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9512" y="1196752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600" dirty="0" smtClean="0">
                <a:latin typeface="+mj-lt"/>
              </a:rPr>
              <a:t>Previsão de conclusão por tema da AR</a:t>
            </a:r>
            <a:endParaRPr lang="pt-BR" sz="2600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028952"/>
            <a:ext cx="8771540" cy="449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08867" y="402883"/>
            <a:ext cx="53262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Agenda Regulatória 2015-2016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0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8146" y="378589"/>
            <a:ext cx="88342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Outros processos de regulamentação fora da AR 2015-2016</a:t>
            </a: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200598"/>
              </p:ext>
            </p:extLst>
          </p:nvPr>
        </p:nvGraphicFramePr>
        <p:xfrm>
          <a:off x="683568" y="1628800"/>
          <a:ext cx="8136904" cy="1656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2976"/>
                <a:gridCol w="4027054"/>
                <a:gridCol w="2096874"/>
              </a:tblGrid>
              <a:tr h="4609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Tema</a:t>
                      </a:r>
                      <a:endParaRPr lang="pt-BR" sz="1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Subtema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Resultados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171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Aditivos Alimentares e Coadjuvantes de Tecnologia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Inclusão do silicato de magnésio como agente filtrante de óleos.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RDC nº 81, de 02/06/2016.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780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Alimentos Infantis</a:t>
                      </a:r>
                      <a:endParaRPr lang="pt-BR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Alimentos de transição para lactentes e crianças de primeira infância.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  <a:latin typeface="+mn-lt"/>
                        </a:rPr>
                        <a:t>RDC nº 68, de 23/03/2016.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427336" y="111918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 smtClean="0">
                <a:latin typeface="+mj-lt"/>
              </a:rPr>
              <a:t>2 subtemas concluídos.</a:t>
            </a:r>
            <a:endParaRPr lang="en-US" dirty="0">
              <a:latin typeface="+mj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9944" y="362636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pt-BR" dirty="0">
                <a:latin typeface="+mj-lt"/>
              </a:rPr>
              <a:t>2</a:t>
            </a:r>
            <a:r>
              <a:rPr lang="pt-BR" dirty="0" smtClean="0">
                <a:latin typeface="+mj-lt"/>
              </a:rPr>
              <a:t> subtemas a serem concluídos.</a:t>
            </a:r>
            <a:endParaRPr lang="en-US" dirty="0">
              <a:latin typeface="+mj-lt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717591"/>
              </p:ext>
            </p:extLst>
          </p:nvPr>
        </p:nvGraphicFramePr>
        <p:xfrm>
          <a:off x="683567" y="4149080"/>
          <a:ext cx="8208913" cy="16418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7364"/>
                <a:gridCol w="3669000"/>
                <a:gridCol w="2282549"/>
              </a:tblGrid>
              <a:tr h="5347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Tema</a:t>
                      </a: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Subtema</a:t>
                      </a:r>
                      <a:endParaRPr lang="pt-BR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Previsão</a:t>
                      </a: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775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Aditivos Alimentares e Coadjuvantes de Tecnologia</a:t>
                      </a:r>
                      <a:endParaRPr lang="pt-BR" sz="1400" b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Aditivos para diversas categorias de alimentos.</a:t>
                      </a:r>
                      <a:endParaRPr lang="pt-BR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Dezembro de 2016.</a:t>
                      </a: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959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Rotulagem</a:t>
                      </a:r>
                      <a:endParaRPr lang="pt-BR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02" marR="6160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Regulamentação da Lei nº 13.305, de 2016.</a:t>
                      </a:r>
                      <a:endParaRPr lang="pt-BR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602" marR="6160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Dezembro de 2016.</a:t>
                      </a:r>
                      <a:endParaRPr lang="pt-BR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602" marR="61602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7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15333" y="347640"/>
            <a:ext cx="46813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Tendências e Desafios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12776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Conclusão de processos regulatórios estratégicos: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Procedimentos de atualização periódica de atualização de listas;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Suplementos Alimentares;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Revisão da Resolução n. 23/2000.</a:t>
            </a:r>
          </a:p>
          <a:p>
            <a:pPr lvl="1"/>
            <a:endParaRPr lang="en-US" sz="2000" dirty="0" smtClean="0">
              <a:solidFill>
                <a:srgbClr val="254061"/>
              </a:solidFill>
              <a:latin typeface="Trebuchet MS"/>
              <a:cs typeface="Trebuchet MS"/>
            </a:endParaRPr>
          </a:p>
          <a:p>
            <a:pPr marL="285750" lvl="1" indent="-285750">
              <a:buFont typeface="Wingdings" charset="2"/>
              <a:buChar char="ü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Foco na avaliação de segurança e eficácia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>
                <a:solidFill>
                  <a:srgbClr val="254061"/>
                </a:solidFill>
                <a:latin typeface="Trebuchet MS"/>
                <a:cs typeface="Trebuchet MS"/>
              </a:rPr>
              <a:t>Listas positivas de ingredientes e substâncias permitidas e suas especificações.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4509120"/>
            <a:ext cx="65527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charset="2"/>
              <a:buChar char="ü"/>
            </a:pPr>
            <a:r>
              <a:rPr lang="en-US" sz="2800" dirty="0" smtClean="0">
                <a:solidFill>
                  <a:srgbClr val="254061"/>
                </a:solidFill>
                <a:latin typeface="Trebuchet MS"/>
                <a:cs typeface="Trebuchet MS"/>
              </a:rPr>
              <a:t>Celeridade, eficiência e transparência.</a:t>
            </a:r>
            <a:endParaRPr lang="en-US" sz="2800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7097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2770" y="2852936"/>
            <a:ext cx="171772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Diretoria de Gestão Institucional  - </a:t>
            </a:r>
          </a:p>
          <a:p>
            <a:pPr algn="ctr"/>
            <a:r>
              <a:rPr lang="pt-BR" sz="1300" b="1" dirty="0" smtClean="0">
                <a:solidFill>
                  <a:srgbClr val="000099"/>
                </a:solidFill>
                <a:latin typeface="Trebuchet MS" pitchFamily="34" charset="0"/>
              </a:rPr>
              <a:t>DIGES</a:t>
            </a:r>
          </a:p>
          <a:p>
            <a:pPr algn="ctr"/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Dr. Jarbas Barbosa da Silva Jr. 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51520" y="33605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Novo regimento interno da Anvisa – RDC n. 61, de 3/2/2016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19412" y="2857004"/>
            <a:ext cx="165618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Diretoria de Regulação Sanitária  </a:t>
            </a:r>
            <a:r>
              <a:rPr lang="pt-BR" sz="1300" b="1" dirty="0" smtClean="0">
                <a:solidFill>
                  <a:srgbClr val="000099"/>
                </a:solidFill>
                <a:latin typeface="Trebuchet MS" pitchFamily="34" charset="0"/>
              </a:rPr>
              <a:t>DIREG</a:t>
            </a:r>
          </a:p>
          <a:p>
            <a:pPr algn="ctr"/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Dr. Fernando Mendes Garcia Neto 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36020" y="2852936"/>
            <a:ext cx="166506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Diretoria de Coordenação e Articulação do SNVS – </a:t>
            </a:r>
          </a:p>
          <a:p>
            <a:pPr algn="ctr"/>
            <a:r>
              <a:rPr lang="pt-BR" sz="1300" b="1" dirty="0" smtClean="0">
                <a:solidFill>
                  <a:srgbClr val="000099"/>
                </a:solidFill>
                <a:latin typeface="Trebuchet MS" pitchFamily="34" charset="0"/>
              </a:rPr>
              <a:t>DSNVS</a:t>
            </a:r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</a:p>
          <a:p>
            <a:pPr algn="ctr"/>
            <a:r>
              <a:rPr lang="pt-BR" sz="1300" b="1" dirty="0">
                <a:solidFill>
                  <a:srgbClr val="006666"/>
                </a:solidFill>
                <a:latin typeface="Trebuchet MS" pitchFamily="34" charset="0"/>
              </a:rPr>
              <a:t>Dr. </a:t>
            </a:r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Jarbas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436096" y="2873772"/>
            <a:ext cx="165618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Diretoria de Autorização e Registro Sanitários </a:t>
            </a:r>
            <a:r>
              <a:rPr lang="pt-BR" sz="1300" b="1" dirty="0" smtClean="0">
                <a:solidFill>
                  <a:srgbClr val="000099"/>
                </a:solidFill>
                <a:latin typeface="Trebuchet MS" pitchFamily="34" charset="0"/>
              </a:rPr>
              <a:t>– DIARE</a:t>
            </a:r>
          </a:p>
          <a:p>
            <a:pPr algn="ctr"/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Dr</a:t>
            </a:r>
            <a:r>
              <a:rPr lang="pt-BR" sz="1300" b="1" dirty="0">
                <a:solidFill>
                  <a:srgbClr val="006666"/>
                </a:solidFill>
                <a:latin typeface="Trebuchet MS" pitchFamily="34" charset="0"/>
              </a:rPr>
              <a:t>. Fernando </a:t>
            </a:r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Neto 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  <a:p>
            <a:pPr algn="ctr"/>
            <a:endParaRPr lang="pt-BR" sz="1300" b="1" dirty="0" smtClean="0">
              <a:solidFill>
                <a:srgbClr val="000099"/>
              </a:solidFill>
              <a:latin typeface="Trebuchet MS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236296" y="2873772"/>
            <a:ext cx="1835696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Diretoria de Controle e Monitoramento Sanitário – </a:t>
            </a:r>
          </a:p>
          <a:p>
            <a:pPr algn="ctr"/>
            <a:r>
              <a:rPr lang="pt-BR" sz="1300" b="1" dirty="0" smtClean="0">
                <a:solidFill>
                  <a:srgbClr val="000099"/>
                </a:solidFill>
                <a:latin typeface="Trebuchet MS" pitchFamily="34" charset="0"/>
              </a:rPr>
              <a:t>DIMON</a:t>
            </a:r>
          </a:p>
          <a:p>
            <a:pPr algn="ctr"/>
            <a:r>
              <a:rPr lang="pt-BR" sz="1300" b="1" dirty="0" smtClean="0">
                <a:solidFill>
                  <a:srgbClr val="006666"/>
                </a:solidFill>
                <a:latin typeface="Trebuchet MS" pitchFamily="34" charset="0"/>
              </a:rPr>
              <a:t>Dr. José Carlos Magalhães Moutinho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73794" y="1268760"/>
            <a:ext cx="171772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Gabinete do Diretor-Presidente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1056408" y="4581128"/>
            <a:ext cx="734481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Trebuchet MS" pitchFamily="34" charset="0"/>
              </a:rPr>
              <a:t>Unidades Organizacionais ligadas diretamente às Diretorias: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>
                <a:latin typeface="Trebuchet MS" pitchFamily="34" charset="0"/>
              </a:rPr>
              <a:t>16 </a:t>
            </a:r>
            <a:r>
              <a:rPr lang="pt-BR" dirty="0" smtClean="0">
                <a:latin typeface="Trebuchet MS" pitchFamily="34" charset="0"/>
              </a:rPr>
              <a:t>Gerências-Gerais;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latin typeface="Trebuchet MS" pitchFamily="34" charset="0"/>
              </a:rPr>
              <a:t>3 Gerências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latin typeface="Trebuchet MS" pitchFamily="34" charset="0"/>
              </a:rPr>
              <a:t>6 Coordenações.</a:t>
            </a:r>
            <a:endParaRPr lang="en-US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58584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15333" y="347640"/>
            <a:ext cx="46813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Tendências e Desafios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373216"/>
            <a:ext cx="835292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sz="1900" dirty="0" smtClean="0">
                <a:solidFill>
                  <a:srgbClr val="254061"/>
                </a:solidFill>
                <a:latin typeface="Trebuchet MS"/>
                <a:cs typeface="Trebuchet MS"/>
              </a:rPr>
              <a:t>Busca dos consumidores por produtos mais saudáveis;</a:t>
            </a:r>
          </a:p>
          <a:p>
            <a:pPr marL="285750" indent="-285750">
              <a:buFont typeface="Wingdings" charset="2"/>
              <a:buChar char="ü"/>
            </a:pPr>
            <a:r>
              <a:rPr lang="en-US" sz="1900" dirty="0" smtClean="0">
                <a:solidFill>
                  <a:srgbClr val="254061"/>
                </a:solidFill>
                <a:latin typeface="Trebuchet MS"/>
                <a:cs typeface="Trebuchet MS"/>
              </a:rPr>
              <a:t>Iniciativas de redução dos teores de açucar, sódio e gorduras trans e saturadas dos alimentos.</a:t>
            </a:r>
          </a:p>
          <a:p>
            <a:pPr marL="285750" indent="-285750">
              <a:buFont typeface="Wingdings" charset="2"/>
              <a:buChar char="ü"/>
            </a:pPr>
            <a:endParaRPr lang="en-US" sz="1900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340768"/>
            <a:ext cx="835292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charset="2"/>
              <a:buChar char="ü"/>
            </a:pPr>
            <a:r>
              <a:rPr lang="en-US" sz="1900" dirty="0">
                <a:solidFill>
                  <a:srgbClr val="254061"/>
                </a:solidFill>
                <a:latin typeface="Trebuchet MS"/>
                <a:cs typeface="Trebuchet MS"/>
              </a:rPr>
              <a:t>Decisões baseadas nas evidências científicas disponíveis: 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1900" dirty="0">
                <a:solidFill>
                  <a:srgbClr val="254061"/>
                </a:solidFill>
                <a:latin typeface="Trebuchet MS"/>
                <a:cs typeface="Trebuchet MS"/>
              </a:rPr>
              <a:t>Importante participação do setor: na instrução dos processos, na construção da Agenda Regulatória e no aporte de dados para os processos regulatórios. </a:t>
            </a:r>
          </a:p>
          <a:p>
            <a:pPr algn="just"/>
            <a:endParaRPr lang="en-US" sz="1900" dirty="0">
              <a:solidFill>
                <a:srgbClr val="254061"/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Wingdings" charset="2"/>
              <a:buChar char="ü"/>
            </a:pPr>
            <a:r>
              <a:rPr lang="en-US" sz="1900" dirty="0" smtClean="0">
                <a:solidFill>
                  <a:srgbClr val="254061"/>
                </a:solidFill>
                <a:latin typeface="Trebuchet MS"/>
                <a:cs typeface="Trebuchet MS"/>
              </a:rPr>
              <a:t>Aprimoramento dos procedimentos de avaliação de aditivos, incluindo a avaliação da exposição.   </a:t>
            </a:r>
            <a:endParaRPr lang="en-US" sz="1900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3995936" y="3645024"/>
            <a:ext cx="648072" cy="7200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835696" y="4509120"/>
            <a:ext cx="568863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smtClean="0">
                <a:solidFill>
                  <a:srgbClr val="254061"/>
                </a:solidFill>
                <a:latin typeface="Trebuchet MS"/>
                <a:cs typeface="Trebuchet MS"/>
              </a:rPr>
              <a:t>Revisão de limites de aditivos e a coadjuvantes</a:t>
            </a:r>
            <a:endParaRPr lang="en-US" sz="1900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066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15333" y="347640"/>
            <a:ext cx="46813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6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Tendências e Desafios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2348880"/>
            <a:ext cx="76328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rgbClr val="254061"/>
                </a:solidFill>
                <a:latin typeface="Trebuchet MS"/>
                <a:cs typeface="Trebuchet MS"/>
              </a:rPr>
              <a:t>Anvisa, como agência reguladora, tem um importante papel no desenvolvimento econômico do país e seus processos de trabalho devem considerar essa premissa. </a:t>
            </a:r>
          </a:p>
        </p:txBody>
      </p:sp>
    </p:spTree>
    <p:extLst>
      <p:ext uri="{BB962C8B-B14F-4D97-AF65-F5344CB8AC3E}">
        <p14:creationId xmlns:p14="http://schemas.microsoft.com/office/powerpoint/2010/main" val="42083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Conteúdo 2"/>
          <p:cNvSpPr txBox="1">
            <a:spLocks/>
          </p:cNvSpPr>
          <p:nvPr/>
        </p:nvSpPr>
        <p:spPr bwMode="auto">
          <a:xfrm>
            <a:off x="684213" y="1484313"/>
            <a:ext cx="77755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4800" dirty="0" smtClean="0">
                <a:solidFill>
                  <a:srgbClr val="007474"/>
                </a:solidFill>
              </a:rPr>
              <a:t>Obrigada! </a:t>
            </a:r>
            <a:r>
              <a:rPr lang="pt-BR" dirty="0">
                <a:solidFill>
                  <a:srgbClr val="007474"/>
                </a:solidFill>
              </a:rPr>
              <a:t/>
            </a:r>
            <a:br>
              <a:rPr lang="pt-BR" dirty="0">
                <a:solidFill>
                  <a:srgbClr val="007474"/>
                </a:solidFill>
              </a:rPr>
            </a:br>
            <a:endParaRPr lang="pt-BR" dirty="0">
              <a:solidFill>
                <a:srgbClr val="007474"/>
              </a:solidFill>
            </a:endParaRP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 smtClean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 smtClean="0"/>
              <a:t>Agência </a:t>
            </a:r>
            <a:r>
              <a:rPr lang="pt-BR" baseline="30000" dirty="0"/>
              <a:t>Nacional de Vigilância Sanitária - Anvisa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SIA Trecho 5 - Área especial 57 - Lote 200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CEP: 71205-050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Brasília - DF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Telefone: 61 3462 6000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endParaRPr lang="pt-BR" baseline="30000" dirty="0"/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www.anvisa.gov.br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www.twitter.com/anvisa_oficial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Anvisa Atende: 0800-642-9782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baseline="30000" dirty="0"/>
              <a:t>ouvidoria@anvisa.gov.br</a:t>
            </a:r>
            <a:endParaRPr lang="pt-BR" dirty="0">
              <a:solidFill>
                <a:srgbClr val="007474"/>
              </a:solidFill>
            </a:endParaRPr>
          </a:p>
        </p:txBody>
      </p:sp>
      <p:pic>
        <p:nvPicPr>
          <p:cNvPr id="34819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788" y="5842000"/>
            <a:ext cx="45434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20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/>
          <p:cNvSpPr/>
          <p:nvPr/>
        </p:nvSpPr>
        <p:spPr>
          <a:xfrm>
            <a:off x="3457154" y="1124744"/>
            <a:ext cx="171772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300" b="1" dirty="0" smtClean="0">
                <a:solidFill>
                  <a:schemeClr val="tx1"/>
                </a:solidFill>
                <a:latin typeface="Trebuchet MS" pitchFamily="34" charset="0"/>
              </a:rPr>
              <a:t>Gabinete do Diretor-Presidente</a:t>
            </a:r>
            <a:endParaRPr lang="pt-BR" sz="1300" b="1" dirty="0">
              <a:solidFill>
                <a:srgbClr val="006666"/>
              </a:solidFill>
              <a:latin typeface="Trebuchet MS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643608" y="2924943"/>
            <a:ext cx="7344816" cy="32316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1700" b="1" dirty="0">
                <a:latin typeface="Trebuchet MS" pitchFamily="34" charset="0"/>
              </a:rPr>
              <a:t>I - Coordenação de Registro e Publicidade de </a:t>
            </a:r>
            <a:r>
              <a:rPr lang="pt-BR" sz="1700" b="1" dirty="0" smtClean="0">
                <a:latin typeface="Trebuchet MS" pitchFamily="34" charset="0"/>
              </a:rPr>
              <a:t>Atos (CORPA);</a:t>
            </a:r>
            <a:endParaRPr lang="pt-BR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II - Coordenação Administrativa da Comissão de Ética da </a:t>
            </a:r>
            <a:r>
              <a:rPr lang="pt-BR" sz="1700" b="1" dirty="0" smtClean="0">
                <a:latin typeface="Trebuchet MS" pitchFamily="34" charset="0"/>
              </a:rPr>
              <a:t>Anvisa (CORET);</a:t>
            </a:r>
            <a:endParaRPr lang="pt-BR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III - Coordenação de Apoio </a:t>
            </a:r>
            <a:r>
              <a:rPr lang="pt-BR" sz="1700" b="1" dirty="0" smtClean="0">
                <a:latin typeface="Trebuchet MS" pitchFamily="34" charset="0"/>
              </a:rPr>
              <a:t>Administrativo (COADI);</a:t>
            </a:r>
            <a:endParaRPr lang="pt-BR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IV – Coordenação de Eventos e </a:t>
            </a:r>
            <a:r>
              <a:rPr lang="pt-BR" sz="1700" b="1" dirty="0" smtClean="0">
                <a:latin typeface="Trebuchet MS" pitchFamily="34" charset="0"/>
              </a:rPr>
              <a:t>Cerimonial (CEVEC);</a:t>
            </a:r>
            <a:endParaRPr lang="pt-BR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V – Coordenação de Segurança </a:t>
            </a:r>
            <a:r>
              <a:rPr lang="pt-BR" sz="1700" b="1" dirty="0" smtClean="0">
                <a:latin typeface="Trebuchet MS" pitchFamily="34" charset="0"/>
              </a:rPr>
              <a:t>Institucional (CSEGI);</a:t>
            </a:r>
            <a:endParaRPr lang="pt-BR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VI - Secretaria Executiva da Câmara de Regulação do Mercado de </a:t>
            </a:r>
            <a:r>
              <a:rPr lang="pt-BR" sz="1700" b="1" dirty="0" smtClean="0">
                <a:latin typeface="Trebuchet MS" pitchFamily="34" charset="0"/>
              </a:rPr>
              <a:t>Medicamentos (SMED);</a:t>
            </a:r>
            <a:endParaRPr lang="pt-BR" sz="1700" b="1" dirty="0">
              <a:latin typeface="Trebuchet MS" pitchFamily="34" charset="0"/>
            </a:endParaRPr>
          </a:p>
          <a:p>
            <a:r>
              <a:rPr lang="en-US" sz="1700" b="1" dirty="0">
                <a:latin typeface="Trebuchet MS" pitchFamily="34" charset="0"/>
              </a:rPr>
              <a:t>VII - Assessoria de </a:t>
            </a:r>
            <a:r>
              <a:rPr lang="en-US" sz="1700" b="1" dirty="0" smtClean="0">
                <a:latin typeface="Trebuchet MS" pitchFamily="34" charset="0"/>
              </a:rPr>
              <a:t>Comunicação (ASCOM);</a:t>
            </a:r>
            <a:endParaRPr lang="en-US" sz="1700" b="1" dirty="0">
              <a:latin typeface="Trebuchet MS" pitchFamily="34" charset="0"/>
            </a:endParaRPr>
          </a:p>
          <a:p>
            <a:r>
              <a:rPr lang="en-US" sz="1700" b="1" dirty="0">
                <a:latin typeface="Trebuchet MS" pitchFamily="34" charset="0"/>
              </a:rPr>
              <a:t>VIII - Assessoria de </a:t>
            </a:r>
            <a:r>
              <a:rPr lang="en-US" sz="1700" b="1" dirty="0" smtClean="0">
                <a:latin typeface="Trebuchet MS" pitchFamily="34" charset="0"/>
              </a:rPr>
              <a:t>Planejamento (APLAN);</a:t>
            </a:r>
            <a:endParaRPr lang="en-US" sz="1700" b="1" dirty="0">
              <a:latin typeface="Trebuchet MS" pitchFamily="34" charset="0"/>
            </a:endParaRPr>
          </a:p>
          <a:p>
            <a:r>
              <a:rPr lang="pt-BR" sz="1700" b="1" dirty="0">
                <a:latin typeface="Trebuchet MS" pitchFamily="34" charset="0"/>
              </a:rPr>
              <a:t>IX - Assessoria de Assuntos </a:t>
            </a:r>
            <a:r>
              <a:rPr lang="pt-BR" sz="1700" b="1" dirty="0" smtClean="0">
                <a:latin typeface="Trebuchet MS" pitchFamily="34" charset="0"/>
              </a:rPr>
              <a:t>Internacionais (AINTE); </a:t>
            </a:r>
            <a:r>
              <a:rPr lang="pt-BR" sz="1700" b="1" dirty="0">
                <a:latin typeface="Trebuchet MS" pitchFamily="34" charset="0"/>
              </a:rPr>
              <a:t>e</a:t>
            </a:r>
          </a:p>
          <a:p>
            <a:r>
              <a:rPr lang="en-US" sz="1700" b="1" dirty="0">
                <a:latin typeface="Trebuchet MS" pitchFamily="34" charset="0"/>
              </a:rPr>
              <a:t>X - Assessoria </a:t>
            </a:r>
            <a:r>
              <a:rPr lang="en-US" sz="1700" b="1" dirty="0" smtClean="0">
                <a:latin typeface="Trebuchet MS" pitchFamily="34" charset="0"/>
              </a:rPr>
              <a:t>Parlamentar (ASPAR). </a:t>
            </a:r>
            <a:endParaRPr lang="en-US" sz="1700" b="1" dirty="0">
              <a:latin typeface="Trebuchet MS" pitchFamily="34" charset="0"/>
            </a:endParaRPr>
          </a:p>
        </p:txBody>
      </p:sp>
      <p:cxnSp>
        <p:nvCxnSpPr>
          <p:cNvPr id="12" name="Conector reto 11"/>
          <p:cNvCxnSpPr>
            <a:stCxn id="36" idx="2"/>
          </p:cNvCxnSpPr>
          <p:nvPr/>
        </p:nvCxnSpPr>
        <p:spPr>
          <a:xfrm>
            <a:off x="4316016" y="2385988"/>
            <a:ext cx="0" cy="538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251520" y="33605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Novo regimento interno da Anvisa – RDC n. 61, de 3/2/2016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0717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80728"/>
            <a:ext cx="171772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Diretoria de Gestão Institucional  - </a:t>
            </a:r>
          </a:p>
          <a:p>
            <a:pPr algn="ctr"/>
            <a:r>
              <a:rPr lang="pt-BR" sz="1500" b="1" dirty="0" smtClean="0">
                <a:solidFill>
                  <a:srgbClr val="000099"/>
                </a:solidFill>
              </a:rPr>
              <a:t>DIGES</a:t>
            </a:r>
          </a:p>
          <a:p>
            <a:pPr algn="ctr"/>
            <a:r>
              <a:rPr lang="pt-BR" sz="1400" b="1" dirty="0" smtClean="0">
                <a:solidFill>
                  <a:srgbClr val="006666"/>
                </a:solidFill>
              </a:rPr>
              <a:t>Dr. Jarbas Barbosa da Silva Jr. </a:t>
            </a:r>
            <a:endParaRPr lang="pt-BR" sz="1400" b="1" dirty="0">
              <a:solidFill>
                <a:srgbClr val="006666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905000" y="980728"/>
            <a:ext cx="165618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Diretoria de Regulação Sanitária  </a:t>
            </a:r>
            <a:r>
              <a:rPr lang="pt-BR" sz="1500" b="1" dirty="0" smtClean="0">
                <a:solidFill>
                  <a:srgbClr val="000099"/>
                </a:solidFill>
              </a:rPr>
              <a:t>DIREG</a:t>
            </a:r>
          </a:p>
          <a:p>
            <a:pPr algn="ctr"/>
            <a:r>
              <a:rPr lang="pt-BR" sz="1400" b="1" dirty="0" smtClean="0">
                <a:solidFill>
                  <a:srgbClr val="006666"/>
                </a:solidFill>
              </a:rPr>
              <a:t>Dr. Fernando Mendes Garcia Neto </a:t>
            </a:r>
            <a:endParaRPr lang="pt-BR" sz="1400" b="1" dirty="0">
              <a:solidFill>
                <a:srgbClr val="006666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686076" y="980728"/>
            <a:ext cx="166506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Diretoria de Coordenação e Articulação do SNVS – </a:t>
            </a:r>
          </a:p>
          <a:p>
            <a:pPr algn="ctr"/>
            <a:r>
              <a:rPr lang="pt-BR" sz="1500" b="1" dirty="0" smtClean="0">
                <a:solidFill>
                  <a:srgbClr val="000099"/>
                </a:solidFill>
              </a:rPr>
              <a:t>DSNVS</a:t>
            </a:r>
            <a:r>
              <a:rPr lang="pt-BR" sz="15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t-BR" sz="1400" b="1" dirty="0">
                <a:solidFill>
                  <a:srgbClr val="006666"/>
                </a:solidFill>
              </a:rPr>
              <a:t>Dr. Jarbas </a:t>
            </a:r>
            <a:r>
              <a:rPr lang="pt-BR" sz="1400" b="1" dirty="0" smtClean="0">
                <a:solidFill>
                  <a:srgbClr val="006666"/>
                </a:solidFill>
              </a:rPr>
              <a:t> Barbosa</a:t>
            </a:r>
            <a:endParaRPr lang="pt-BR" sz="1400" b="1" dirty="0">
              <a:solidFill>
                <a:srgbClr val="006666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502076" y="980728"/>
            <a:ext cx="1656184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Diretoria de Autorização e Registro Sanitários </a:t>
            </a:r>
            <a:r>
              <a:rPr lang="pt-BR" sz="1500" b="1" dirty="0" smtClean="0">
                <a:solidFill>
                  <a:srgbClr val="000099"/>
                </a:solidFill>
              </a:rPr>
              <a:t>– DIARE</a:t>
            </a:r>
          </a:p>
          <a:p>
            <a:pPr algn="ctr"/>
            <a:r>
              <a:rPr lang="pt-BR" sz="1400" b="1" dirty="0">
                <a:solidFill>
                  <a:srgbClr val="006666"/>
                </a:solidFill>
              </a:rPr>
              <a:t>Dr. Fernando </a:t>
            </a:r>
            <a:r>
              <a:rPr lang="pt-BR" sz="1400" b="1" dirty="0" smtClean="0">
                <a:solidFill>
                  <a:srgbClr val="006666"/>
                </a:solidFill>
              </a:rPr>
              <a:t>Mendes</a:t>
            </a:r>
            <a:endParaRPr lang="pt-BR" sz="1500" b="1" dirty="0" smtClean="0">
              <a:solidFill>
                <a:srgbClr val="000099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339632" y="1012280"/>
            <a:ext cx="1835696" cy="12612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Diretoria de Controle e Monitoramento Sanitário – </a:t>
            </a:r>
          </a:p>
          <a:p>
            <a:pPr algn="ctr"/>
            <a:r>
              <a:rPr lang="pt-BR" sz="1500" b="1" dirty="0" smtClean="0">
                <a:solidFill>
                  <a:srgbClr val="000099"/>
                </a:solidFill>
              </a:rPr>
              <a:t>DIMON</a:t>
            </a:r>
          </a:p>
          <a:p>
            <a:pPr algn="ctr"/>
            <a:r>
              <a:rPr lang="pt-BR" sz="1400" b="1" dirty="0" smtClean="0">
                <a:solidFill>
                  <a:srgbClr val="006666"/>
                </a:solidFill>
              </a:rPr>
              <a:t>Dr. José Carlos Magalhães Moutinho</a:t>
            </a:r>
            <a:endParaRPr lang="pt-BR" sz="1400" b="1" dirty="0">
              <a:solidFill>
                <a:srgbClr val="006666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-25400" y="2400581"/>
            <a:ext cx="1656184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Gerência-Geral de Gestão</a:t>
            </a:r>
          </a:p>
          <a:p>
            <a:r>
              <a:rPr lang="pt-BR" sz="1400" b="1" dirty="0">
                <a:latin typeface="+mj-lt"/>
              </a:rPr>
              <a:t>Administrativa e </a:t>
            </a:r>
            <a:r>
              <a:rPr lang="pt-BR" sz="1400" b="1" dirty="0" smtClean="0">
                <a:latin typeface="+mj-lt"/>
              </a:rPr>
              <a:t>Financeira (GGGAF)</a:t>
            </a:r>
            <a:endParaRPr lang="pt-BR" sz="1400" dirty="0">
              <a:latin typeface="+mj-lt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0" y="3472846"/>
            <a:ext cx="1656184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Gerência-Geral de Gestão</a:t>
            </a:r>
          </a:p>
          <a:p>
            <a:r>
              <a:rPr lang="pt-BR" sz="1400" b="1" dirty="0" smtClean="0">
                <a:latin typeface="+mj-lt"/>
              </a:rPr>
              <a:t>De Pessoas (GGPES)</a:t>
            </a:r>
            <a:endParaRPr lang="pt-BR" sz="1400" dirty="0">
              <a:latin typeface="+mj-lt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-24222" y="4247509"/>
            <a:ext cx="1680406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Gerência-Geral de </a:t>
            </a:r>
            <a:r>
              <a:rPr lang="pt-BR" sz="1400" b="1" dirty="0" smtClean="0">
                <a:latin typeface="+mj-lt"/>
              </a:rPr>
              <a:t>Conhecimento, Inovação e Pesquisa (GGCIP)</a:t>
            </a:r>
            <a:endParaRPr lang="pt-BR" sz="1400" dirty="0">
              <a:latin typeface="+mj-lt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85739" y="2299205"/>
            <a:ext cx="1786708" cy="116955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Coordenação de Instrução e Análise </a:t>
            </a:r>
            <a:r>
              <a:rPr lang="pt-BR" sz="1400" b="1" dirty="0" smtClean="0">
                <a:latin typeface="+mj-lt"/>
              </a:rPr>
              <a:t>de Recursos </a:t>
            </a:r>
            <a:r>
              <a:rPr lang="pt-BR" sz="1400" b="1" dirty="0">
                <a:latin typeface="+mj-lt"/>
              </a:rPr>
              <a:t>de Tabaco e Produtos para a </a:t>
            </a:r>
            <a:r>
              <a:rPr lang="pt-BR" sz="1400" b="1" dirty="0" smtClean="0">
                <a:latin typeface="+mj-lt"/>
              </a:rPr>
              <a:t>Saúde (CRTPS)</a:t>
            </a:r>
            <a:endParaRPr lang="pt-BR" sz="1400" b="1" dirty="0">
              <a:latin typeface="+mj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801267" y="3517282"/>
            <a:ext cx="1627808" cy="116955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Gerência-Geral de Regulamentação e Boas Práticas  Regulatórias (GGREG)</a:t>
            </a:r>
            <a:endParaRPr lang="pt-BR" sz="1400" b="1" dirty="0"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801267" y="4686833"/>
            <a:ext cx="1627808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+mj-lt"/>
              </a:rPr>
              <a:t>Gerência-Geral Tecnologia de Produtos para Saúde (GGTPS)</a:t>
            </a:r>
            <a:endParaRPr lang="pt-BR" sz="1400" b="1" dirty="0">
              <a:latin typeface="+mj-lt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801267" y="5640940"/>
            <a:ext cx="1627808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 smtClean="0">
                <a:latin typeface="+mj-lt"/>
              </a:rPr>
              <a:t>Gerência-Geral de Produtos Derivados do Tabaco (GGTAB)</a:t>
            </a:r>
            <a:endParaRPr lang="pt-BR" sz="1400" b="1" dirty="0"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686324" y="2273524"/>
            <a:ext cx="1656184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Coordenação e Fortalecimento do </a:t>
            </a:r>
            <a:r>
              <a:rPr lang="pt-BR" sz="1400" b="1" dirty="0" smtClean="0">
                <a:latin typeface="+mj-lt"/>
              </a:rPr>
              <a:t>SNVS (GGCOF)</a:t>
            </a:r>
            <a:endParaRPr lang="pt-BR" sz="1400" b="1" dirty="0">
              <a:latin typeface="+mj-lt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3536752" y="5440492"/>
            <a:ext cx="1947564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 de Laboratórios de Saúde Pública (GELAS)</a:t>
            </a:r>
            <a:endParaRPr lang="pt-BR" sz="1400" b="1" dirty="0">
              <a:latin typeface="+mj-lt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3572447" y="4269266"/>
            <a:ext cx="1730622" cy="1169551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Monitoramento de Mercado</a:t>
            </a:r>
          </a:p>
          <a:p>
            <a:r>
              <a:rPr lang="pt-BR" sz="1400" b="1" dirty="0">
                <a:latin typeface="+mj-lt"/>
              </a:rPr>
              <a:t>e Assessoramento </a:t>
            </a:r>
            <a:r>
              <a:rPr lang="pt-BR" sz="1400" b="1" dirty="0" smtClean="0">
                <a:latin typeface="+mj-lt"/>
              </a:rPr>
              <a:t>Econômico (GGMAE)</a:t>
            </a:r>
            <a:endParaRPr lang="pt-BR" sz="1400" b="1" dirty="0">
              <a:latin typeface="+mj-lt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650953" y="3286448"/>
            <a:ext cx="1665064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Tecnologia em Serviços de Saúde (GGTES)</a:t>
            </a:r>
            <a:endParaRPr lang="pt-BR" sz="1400" b="1" dirty="0">
              <a:latin typeface="+mj-lt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3616177" y="6225715"/>
            <a:ext cx="1669008" cy="30777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COPES</a:t>
            </a:r>
            <a:endParaRPr lang="pt-BR" sz="1400" b="1" dirty="0">
              <a:latin typeface="+mj-lt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3603254" y="6511839"/>
            <a:ext cx="1669008" cy="30777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E-VISA</a:t>
            </a:r>
            <a:endParaRPr lang="pt-BR" sz="1400" b="1" dirty="0">
              <a:latin typeface="+mj-lt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466308" y="2400581"/>
            <a:ext cx="165618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Alimentos (GGALI)</a:t>
            </a:r>
            <a:endParaRPr lang="pt-BR" sz="1400" b="1" dirty="0">
              <a:latin typeface="+mj-lt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5466308" y="3069467"/>
            <a:ext cx="1656184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Medicamentos e Produtos Biológicos (GGMED)</a:t>
            </a:r>
            <a:endParaRPr lang="pt-BR" sz="1400" b="1" dirty="0">
              <a:latin typeface="+mj-lt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5484316" y="4102058"/>
            <a:ext cx="1656184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Toxicologia (GGTOX)</a:t>
            </a:r>
            <a:endParaRPr lang="pt-BR" sz="1400" b="1" dirty="0">
              <a:latin typeface="+mj-lt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5466308" y="4940007"/>
            <a:ext cx="1656184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 de Cosméticos (GECOS)</a:t>
            </a:r>
            <a:endParaRPr lang="pt-BR" sz="1400" b="1" dirty="0">
              <a:latin typeface="+mj-lt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5484316" y="5771501"/>
            <a:ext cx="1656184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 de Saneantes (GESAN)</a:t>
            </a:r>
            <a:endParaRPr lang="pt-BR" sz="1400" b="1" dirty="0">
              <a:latin typeface="+mj-lt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7182916" y="2314688"/>
            <a:ext cx="1967012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n-lt"/>
              </a:rPr>
              <a:t>Coordenação de Análise e </a:t>
            </a:r>
            <a:r>
              <a:rPr lang="pt-BR" sz="1400" b="1" dirty="0" smtClean="0">
                <a:latin typeface="+mn-lt"/>
              </a:rPr>
              <a:t>Julgamento das Infrações Sanitárias</a:t>
            </a:r>
            <a:endParaRPr lang="pt-BR" sz="1400" b="1" dirty="0">
              <a:latin typeface="+mn-lt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7176988" y="3103514"/>
            <a:ext cx="1967012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n-lt"/>
              </a:rPr>
              <a:t>Coordenação de </a:t>
            </a:r>
            <a:r>
              <a:rPr lang="pt-BR" sz="1400" b="1" dirty="0" smtClean="0">
                <a:latin typeface="+mn-lt"/>
              </a:rPr>
              <a:t>Recursos da Inspeção e Fiscalização (COFIS)</a:t>
            </a:r>
            <a:endParaRPr lang="pt-BR" sz="1400" b="1" dirty="0">
              <a:latin typeface="+mn-lt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7140500" y="3842178"/>
            <a:ext cx="1967012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n-lt"/>
              </a:rPr>
              <a:t>Coordenação de Análise </a:t>
            </a:r>
            <a:r>
              <a:rPr lang="pt-BR" sz="1400" b="1" dirty="0" smtClean="0">
                <a:latin typeface="+mn-lt"/>
              </a:rPr>
              <a:t>de Recursos Administrativos (COARE)</a:t>
            </a:r>
            <a:endParaRPr lang="pt-BR" sz="1400" b="1" dirty="0">
              <a:latin typeface="+mn-lt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208335" y="4724563"/>
            <a:ext cx="1904318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Inspeção e Fiscalização Sanitária (GGFIS)</a:t>
            </a:r>
            <a:endParaRPr lang="pt-BR" sz="1400" b="1" dirty="0">
              <a:latin typeface="+mj-lt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7213314" y="5425497"/>
            <a:ext cx="1904318" cy="95410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>
                <a:latin typeface="+mj-lt"/>
              </a:rPr>
              <a:t>Gerência–Geral de </a:t>
            </a:r>
            <a:r>
              <a:rPr lang="pt-BR" sz="1400" b="1" dirty="0" smtClean="0">
                <a:latin typeface="+mj-lt"/>
              </a:rPr>
              <a:t>Monitoramento de Produtos Sujeitos à VISA (GGMON)</a:t>
            </a:r>
            <a:endParaRPr lang="pt-BR" sz="1400" b="1" dirty="0">
              <a:latin typeface="+mj-lt"/>
            </a:endParaRPr>
          </a:p>
        </p:txBody>
      </p:sp>
      <p:sp>
        <p:nvSpPr>
          <p:cNvPr id="34" name="CaixaDeTexto 33"/>
          <p:cNvSpPr txBox="1"/>
          <p:nvPr/>
        </p:nvSpPr>
        <p:spPr>
          <a:xfrm>
            <a:off x="7239663" y="6379604"/>
            <a:ext cx="1904318" cy="52322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Gerência-Geral de PAF (GGPAF)</a:t>
            </a:r>
            <a:endParaRPr lang="pt-BR" sz="1400" b="1" dirty="0">
              <a:latin typeface="+mj-lt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0" y="5309339"/>
            <a:ext cx="1680406" cy="73866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sz="1400" b="1" dirty="0" smtClean="0">
                <a:latin typeface="+mj-lt"/>
              </a:rPr>
              <a:t>Gerência-Geral de Tecnologia da Informação (GGTIN)</a:t>
            </a:r>
            <a:endParaRPr lang="pt-BR" sz="1400" dirty="0">
              <a:latin typeface="+mj-lt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51520" y="33605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Novo regimento interno da Anvisa – RDC n. 61, de 3/2/2016</a:t>
            </a:r>
            <a:endParaRPr lang="pt-BR" sz="24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54528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95536" y="1413670"/>
            <a:ext cx="8496944" cy="4789264"/>
            <a:chOff x="395536" y="1052736"/>
            <a:chExt cx="8496944" cy="4789264"/>
          </a:xfrm>
        </p:grpSpPr>
        <p:sp>
          <p:nvSpPr>
            <p:cNvPr id="3" name="Retângulo 2"/>
            <p:cNvSpPr/>
            <p:nvPr/>
          </p:nvSpPr>
          <p:spPr>
            <a:xfrm>
              <a:off x="395536" y="1052736"/>
              <a:ext cx="8496944" cy="4789264"/>
            </a:xfrm>
            <a:prstGeom prst="rect">
              <a:avLst/>
            </a:prstGeom>
            <a:noFill/>
          </p:spPr>
        </p:sp>
        <p:sp>
          <p:nvSpPr>
            <p:cNvPr id="4" name="Forma livre 3"/>
            <p:cNvSpPr/>
            <p:nvPr/>
          </p:nvSpPr>
          <p:spPr>
            <a:xfrm>
              <a:off x="4080854" y="2477660"/>
              <a:ext cx="348148" cy="82653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48148" y="0"/>
                  </a:moveTo>
                  <a:lnTo>
                    <a:pt x="348148" y="826531"/>
                  </a:lnTo>
                  <a:lnTo>
                    <a:pt x="0" y="826531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Forma livre 4"/>
            <p:cNvSpPr/>
            <p:nvPr/>
          </p:nvSpPr>
          <p:spPr>
            <a:xfrm>
              <a:off x="4429002" y="2477660"/>
              <a:ext cx="3011495" cy="172619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553034"/>
                  </a:lnTo>
                  <a:lnTo>
                    <a:pt x="3011495" y="1553034"/>
                  </a:lnTo>
                  <a:lnTo>
                    <a:pt x="3011495" y="1726199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orma livre 7"/>
            <p:cNvSpPr/>
            <p:nvPr/>
          </p:nvSpPr>
          <p:spPr>
            <a:xfrm>
              <a:off x="1549560" y="2477660"/>
              <a:ext cx="2879442" cy="1727119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879442" y="0"/>
                  </a:moveTo>
                  <a:lnTo>
                    <a:pt x="2879442" y="1553955"/>
                  </a:lnTo>
                  <a:lnTo>
                    <a:pt x="0" y="1553955"/>
                  </a:lnTo>
                  <a:lnTo>
                    <a:pt x="0" y="1727119"/>
                  </a:lnTo>
                </a:path>
              </a:pathLst>
            </a:custGeom>
            <a:no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orma livre 8"/>
            <p:cNvSpPr/>
            <p:nvPr/>
          </p:nvSpPr>
          <p:spPr>
            <a:xfrm>
              <a:off x="3467937" y="1413670"/>
              <a:ext cx="1922131" cy="1063990"/>
            </a:xfrm>
            <a:custGeom>
              <a:avLst/>
              <a:gdLst>
                <a:gd name="connsiteX0" fmla="*/ 0 w 1922131"/>
                <a:gd name="connsiteY0" fmla="*/ 0 h 1063990"/>
                <a:gd name="connsiteX1" fmla="*/ 1922131 w 1922131"/>
                <a:gd name="connsiteY1" fmla="*/ 0 h 1063990"/>
                <a:gd name="connsiteX2" fmla="*/ 1922131 w 1922131"/>
                <a:gd name="connsiteY2" fmla="*/ 1063990 h 1063990"/>
                <a:gd name="connsiteX3" fmla="*/ 0 w 1922131"/>
                <a:gd name="connsiteY3" fmla="*/ 1063990 h 1063990"/>
                <a:gd name="connsiteX4" fmla="*/ 0 w 1922131"/>
                <a:gd name="connsiteY4" fmla="*/ 0 h 1063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2131" h="1063990">
                  <a:moveTo>
                    <a:pt x="0" y="0"/>
                  </a:moveTo>
                  <a:lnTo>
                    <a:pt x="1922131" y="0"/>
                  </a:lnTo>
                  <a:lnTo>
                    <a:pt x="1922131" y="1063990"/>
                  </a:lnTo>
                  <a:lnTo>
                    <a:pt x="0" y="10639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04723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tx1"/>
                  </a:solidFill>
                </a:rPr>
                <a:t>Gerência-Geral de Alimentos (GGALI)</a:t>
              </a:r>
              <a:endParaRPr lang="pt-BR" sz="1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625139" y="4204780"/>
              <a:ext cx="1848843" cy="889381"/>
            </a:xfrm>
            <a:custGeom>
              <a:avLst/>
              <a:gdLst>
                <a:gd name="connsiteX0" fmla="*/ 0 w 1848843"/>
                <a:gd name="connsiteY0" fmla="*/ 0 h 889381"/>
                <a:gd name="connsiteX1" fmla="*/ 1848843 w 1848843"/>
                <a:gd name="connsiteY1" fmla="*/ 0 h 889381"/>
                <a:gd name="connsiteX2" fmla="*/ 1848843 w 1848843"/>
                <a:gd name="connsiteY2" fmla="*/ 889381 h 889381"/>
                <a:gd name="connsiteX3" fmla="*/ 0 w 1848843"/>
                <a:gd name="connsiteY3" fmla="*/ 889381 h 889381"/>
                <a:gd name="connsiteX4" fmla="*/ 0 w 1848843"/>
                <a:gd name="connsiteY4" fmla="*/ 0 h 889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843" h="889381">
                  <a:moveTo>
                    <a:pt x="0" y="0"/>
                  </a:moveTo>
                  <a:lnTo>
                    <a:pt x="1848843" y="0"/>
                  </a:lnTo>
                  <a:lnTo>
                    <a:pt x="1848843" y="889381"/>
                  </a:lnTo>
                  <a:lnTo>
                    <a:pt x="0" y="88938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472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dirty="0" smtClean="0">
                  <a:solidFill>
                    <a:schemeClr val="tx1"/>
                  </a:solidFill>
                </a:rPr>
                <a:t>Gerência de Avaliação de Risco e Eficácia (GEARE</a:t>
              </a:r>
              <a:r>
                <a:rPr lang="pt-BR" sz="1500" b="1" kern="1200" dirty="0" smtClean="0">
                  <a:solidFill>
                    <a:schemeClr val="tx1"/>
                  </a:solidFill>
                </a:rPr>
                <a:t>)</a:t>
              </a:r>
              <a:endParaRPr lang="pt-BR" sz="15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3617377" y="4218153"/>
              <a:ext cx="1848384" cy="931007"/>
            </a:xfrm>
            <a:custGeom>
              <a:avLst/>
              <a:gdLst>
                <a:gd name="connsiteX0" fmla="*/ 0 w 1848384"/>
                <a:gd name="connsiteY0" fmla="*/ 0 h 931007"/>
                <a:gd name="connsiteX1" fmla="*/ 1848384 w 1848384"/>
                <a:gd name="connsiteY1" fmla="*/ 0 h 931007"/>
                <a:gd name="connsiteX2" fmla="*/ 1848384 w 1848384"/>
                <a:gd name="connsiteY2" fmla="*/ 931007 h 931007"/>
                <a:gd name="connsiteX3" fmla="*/ 0 w 1848384"/>
                <a:gd name="connsiteY3" fmla="*/ 931007 h 931007"/>
                <a:gd name="connsiteX4" fmla="*/ 0 w 1848384"/>
                <a:gd name="connsiteY4" fmla="*/ 0 h 931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384" h="931007">
                  <a:moveTo>
                    <a:pt x="0" y="0"/>
                  </a:moveTo>
                  <a:lnTo>
                    <a:pt x="1848384" y="0"/>
                  </a:lnTo>
                  <a:lnTo>
                    <a:pt x="1848384" y="931007"/>
                  </a:lnTo>
                  <a:lnTo>
                    <a:pt x="0" y="93100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0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472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dirty="0" smtClean="0">
                  <a:solidFill>
                    <a:schemeClr val="tx1"/>
                  </a:solidFill>
                </a:rPr>
                <a:t>Gerência de Registro de Alimentos (GEREG)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Forma livre 14"/>
            <p:cNvSpPr/>
            <p:nvPr/>
          </p:nvSpPr>
          <p:spPr>
            <a:xfrm>
              <a:off x="6458333" y="4203860"/>
              <a:ext cx="1964329" cy="1027462"/>
            </a:xfrm>
            <a:custGeom>
              <a:avLst/>
              <a:gdLst>
                <a:gd name="connsiteX0" fmla="*/ 0 w 1964329"/>
                <a:gd name="connsiteY0" fmla="*/ 0 h 1027462"/>
                <a:gd name="connsiteX1" fmla="*/ 1964329 w 1964329"/>
                <a:gd name="connsiteY1" fmla="*/ 0 h 1027462"/>
                <a:gd name="connsiteX2" fmla="*/ 1964329 w 1964329"/>
                <a:gd name="connsiteY2" fmla="*/ 1027462 h 1027462"/>
                <a:gd name="connsiteX3" fmla="*/ 0 w 1964329"/>
                <a:gd name="connsiteY3" fmla="*/ 1027462 h 1027462"/>
                <a:gd name="connsiteX4" fmla="*/ 0 w 1964329"/>
                <a:gd name="connsiteY4" fmla="*/ 0 h 102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64329" h="1027462">
                  <a:moveTo>
                    <a:pt x="0" y="0"/>
                  </a:moveTo>
                  <a:lnTo>
                    <a:pt x="1964329" y="0"/>
                  </a:lnTo>
                  <a:lnTo>
                    <a:pt x="1964329" y="1027462"/>
                  </a:lnTo>
                  <a:lnTo>
                    <a:pt x="0" y="10274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472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dirty="0" smtClean="0">
                  <a:solidFill>
                    <a:schemeClr val="tx1"/>
                  </a:solidFill>
                </a:rPr>
                <a:t>Gerência de Pós Registro de Alimentos (GEPRA)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Forma livre 18"/>
            <p:cNvSpPr/>
            <p:nvPr/>
          </p:nvSpPr>
          <p:spPr>
            <a:xfrm>
              <a:off x="1965634" y="2794205"/>
              <a:ext cx="2115220" cy="1019974"/>
            </a:xfrm>
            <a:custGeom>
              <a:avLst/>
              <a:gdLst>
                <a:gd name="connsiteX0" fmla="*/ 0 w 2115220"/>
                <a:gd name="connsiteY0" fmla="*/ 0 h 1019974"/>
                <a:gd name="connsiteX1" fmla="*/ 2115220 w 2115220"/>
                <a:gd name="connsiteY1" fmla="*/ 0 h 1019974"/>
                <a:gd name="connsiteX2" fmla="*/ 2115220 w 2115220"/>
                <a:gd name="connsiteY2" fmla="*/ 1019974 h 1019974"/>
                <a:gd name="connsiteX3" fmla="*/ 0 w 2115220"/>
                <a:gd name="connsiteY3" fmla="*/ 1019974 h 1019974"/>
                <a:gd name="connsiteX4" fmla="*/ 0 w 2115220"/>
                <a:gd name="connsiteY4" fmla="*/ 0 h 101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5220" h="1019974">
                  <a:moveTo>
                    <a:pt x="0" y="0"/>
                  </a:moveTo>
                  <a:lnTo>
                    <a:pt x="2115220" y="0"/>
                  </a:lnTo>
                  <a:lnTo>
                    <a:pt x="2115220" y="1019974"/>
                  </a:lnTo>
                  <a:lnTo>
                    <a:pt x="0" y="101997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4723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600" b="1" kern="1200" dirty="0" smtClean="0">
                  <a:solidFill>
                    <a:schemeClr val="tx1"/>
                  </a:solidFill>
                </a:rPr>
                <a:t>Coordenação de Instrução e Análise de Recursos de Alimento (COREA)</a:t>
              </a:r>
              <a:endParaRPr lang="pt-BR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CaixaDeTexto 16"/>
          <p:cNvSpPr txBox="1"/>
          <p:nvPr/>
        </p:nvSpPr>
        <p:spPr>
          <a:xfrm>
            <a:off x="683568" y="332656"/>
            <a:ext cx="770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Estrutura da GGALI</a:t>
            </a:r>
            <a:endParaRPr lang="pt-BR" sz="3200" dirty="0">
              <a:solidFill>
                <a:schemeClr val="accent1">
                  <a:lumMod val="50000"/>
                </a:schemeClr>
              </a:solidFill>
              <a:latin typeface="Trebuchet MS" pitchFamily="34" charset="0"/>
            </a:endParaRPr>
          </a:p>
        </p:txBody>
      </p:sp>
      <p:cxnSp>
        <p:nvCxnSpPr>
          <p:cNvPr id="22" name="Conector reto 21"/>
          <p:cNvCxnSpPr/>
          <p:nvPr/>
        </p:nvCxnSpPr>
        <p:spPr>
          <a:xfrm>
            <a:off x="4429002" y="4365104"/>
            <a:ext cx="0" cy="199689"/>
          </a:xfrm>
          <a:prstGeom prst="line">
            <a:avLst/>
          </a:prstGeom>
          <a:ln w="158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03648" y="291424"/>
            <a:ext cx="66784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Trebuchet MS" pitchFamily="34" charset="0"/>
              </a:rPr>
              <a:t>Processos de trabalho por Gerência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313161"/>
              </p:ext>
            </p:extLst>
          </p:nvPr>
        </p:nvGraphicFramePr>
        <p:xfrm>
          <a:off x="251520" y="1124745"/>
          <a:ext cx="8496943" cy="5472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2760"/>
                <a:gridCol w="2691869"/>
                <a:gridCol w="1416157"/>
                <a:gridCol w="1416157"/>
              </a:tblGrid>
              <a:tr h="60497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GEARE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GEREG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b="1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rebuchet MS" pitchFamily="34" charset="0"/>
                        </a:rPr>
                        <a:t>GEPRA</a:t>
                      </a:r>
                      <a:endParaRPr lang="pt-BR" sz="1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200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Avaliação de inclusão e extensão de uso de </a:t>
                      </a:r>
                      <a:r>
                        <a:rPr lang="pt-BR" sz="1400" u="none" strike="noStrike" dirty="0" smtClean="0">
                          <a:effectLst/>
                          <a:latin typeface="Trebuchet MS" pitchFamily="34" charset="0"/>
                        </a:rPr>
                        <a:t>aditivos e coadjuvantes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Registro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Revalidação de registro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22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Avaliação de </a:t>
                      </a:r>
                      <a:r>
                        <a:rPr lang="pt-BR" sz="1400" u="none" strike="noStrike" dirty="0" smtClean="0">
                          <a:effectLst/>
                          <a:latin typeface="Trebuchet MS" pitchFamily="34" charset="0"/>
                        </a:rPr>
                        <a:t>alegação </a:t>
                      </a:r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de propriedade funcional e ou de saúde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Gestão do sistema de notificação de alimentos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7083" marR="7083" marT="7083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Alteração de </a:t>
                      </a:r>
                      <a:r>
                        <a:rPr lang="pt-BR" sz="1400" u="none" strike="noStrike" dirty="0" smtClean="0">
                          <a:effectLst/>
                          <a:latin typeface="Trebuchet MS" pitchFamily="34" charset="0"/>
                        </a:rPr>
                        <a:t>fórmula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373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Avaliação de novos alimentos e ingredientes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Outras petições secundárias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5710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Avaliação de novas </a:t>
                      </a:r>
                      <a:r>
                        <a:rPr lang="pt-BR" sz="1400" u="none" strike="noStrike" dirty="0" smtClean="0">
                          <a:effectLst/>
                          <a:latin typeface="Trebuchet MS" pitchFamily="34" charset="0"/>
                        </a:rPr>
                        <a:t>substâncias</a:t>
                      </a:r>
                      <a:r>
                        <a:rPr lang="pt-BR" sz="1400" u="none" strike="noStrike" baseline="0" dirty="0" smtClean="0">
                          <a:effectLst/>
                          <a:latin typeface="Trebuchet MS" pitchFamily="34" charset="0"/>
                        </a:rPr>
                        <a:t>/ </a:t>
                      </a:r>
                      <a:r>
                        <a:rPr lang="pt-BR" sz="1400" u="none" strike="noStrike" dirty="0" smtClean="0">
                          <a:effectLst/>
                          <a:latin typeface="Trebuchet MS" pitchFamily="34" charset="0"/>
                        </a:rPr>
                        <a:t>tecnologias </a:t>
                      </a:r>
                      <a:r>
                        <a:rPr lang="pt-BR" sz="1400" u="none" strike="noStrike" dirty="0">
                          <a:effectLst/>
                          <a:latin typeface="Trebuchet MS" pitchFamily="34" charset="0"/>
                        </a:rPr>
                        <a:t>aplicadas a embalagens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 de padrão de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identidade e qualidade de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produtos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37388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 de contaminantes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 de rotulagem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7323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 de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r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esíduos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de medicamentos veterinários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Auditorias</a:t>
                      </a:r>
                      <a:r>
                        <a:rPr lang="pt-BR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ea typeface="+mn-ea"/>
                          <a:cs typeface="+mn-cs"/>
                        </a:rPr>
                        <a:t> de Registro e de Pós-Registro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 marL="7083" marR="7083" marT="708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</a:tr>
              <a:tr h="6200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 de padrões microbiológicos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</a:tr>
              <a:tr h="6200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Regulamentação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de p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adrões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</a:rPr>
                        <a:t> macro e microscópicos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chemeClr val="bg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marL="7083" marR="7083" marT="7083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8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835696" y="404664"/>
            <a:ext cx="574067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Revisão de processos de trabalho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792" y="1032510"/>
            <a:ext cx="81981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pt-BR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Revisão das filas de petições no portal da Anvisa:</a:t>
            </a:r>
            <a:endParaRPr lang="pt-BR" sz="20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8" y="2492896"/>
            <a:ext cx="3124200" cy="20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956" y="1411417"/>
            <a:ext cx="54483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229" y="3164017"/>
            <a:ext cx="2219439" cy="65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05064"/>
            <a:ext cx="3424096" cy="148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231" y="5441513"/>
            <a:ext cx="62960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Elipse 2"/>
          <p:cNvSpPr/>
          <p:nvPr/>
        </p:nvSpPr>
        <p:spPr>
          <a:xfrm>
            <a:off x="3007684" y="1321991"/>
            <a:ext cx="5976664" cy="19314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21695" y="468403"/>
            <a:ext cx="59006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Processos de trabalho em revisão </a:t>
            </a:r>
            <a:endParaRPr kumimoji="0" lang="pt-B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340768"/>
            <a:ext cx="8640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4650" lvl="3" indent="-285750">
              <a:buFont typeface="Wingdings" charset="2"/>
              <a:buChar char="ü"/>
            </a:pP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Avaliação de segurança</a:t>
            </a:r>
          </a:p>
          <a:p>
            <a:pPr marL="88900" lvl="3"/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74650" lvl="3" indent="-28575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Nova dinâmica interna, com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e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laboração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de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formulários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para avaliação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de aditivos, coadjuvantes e novos alimentos/ingredientes.</a:t>
            </a:r>
          </a:p>
          <a:p>
            <a:pPr marL="88900" lvl="3"/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74650" lvl="3" indent="-285750">
              <a:buFont typeface="Arial" pitchFamily="34" charset="0"/>
              <a:buChar char="•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88900" lvl="3"/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88900" lvl="3"/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 </a:t>
            </a:r>
            <a:endParaRPr lang="pt-BR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74650" lvl="3" indent="-285750">
              <a:buFont typeface="Arial" pitchFamily="34" charset="0"/>
              <a:buChar char="•"/>
            </a:pPr>
            <a:endParaRPr lang="pt-BR" sz="2000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374650" lvl="3" indent="-285750">
              <a:buFont typeface="Arial" pitchFamily="34" charset="0"/>
              <a:buChar char="•"/>
            </a:pPr>
            <a:endParaRPr lang="pt-BR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88900" lvl="3"/>
            <a:endParaRPr lang="pt-BR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88900" lvl="3"/>
            <a:endParaRPr lang="pt-BR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88900" lvl="3"/>
            <a:endParaRPr lang="en-US" sz="2000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3851920" y="2780928"/>
            <a:ext cx="432048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39752" y="3573016"/>
            <a:ext cx="3816424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254061"/>
                </a:solidFill>
                <a:latin typeface="Trebuchet MS"/>
                <a:cs typeface="Trebuchet MS"/>
              </a:rPr>
              <a:t>HARMONIZAÇÃO E QUALIFICAÇÃO</a:t>
            </a:r>
            <a:endParaRPr lang="en-US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4653136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3" indent="-285750" algn="just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Avaliação de risco de aditivos considerando a avaliação da exposição da população brasileira. </a:t>
            </a:r>
          </a:p>
          <a:p>
            <a:pPr marL="285750" lvl="3" indent="-285750" algn="just">
              <a:buFont typeface="Arial"/>
              <a:buChar char="•"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Instrumentos para subsidiar a avaliação da exposição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(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categorias de alimentos e limites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aprovados para cada aditivo)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. </a:t>
            </a:r>
          </a:p>
          <a:p>
            <a:pPr marL="285750" lvl="3" indent="-285750" algn="just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Novos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procedimentos para divulgação dos pareceres de avaliação de risco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.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12074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21695" y="468403"/>
            <a:ext cx="590062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lang="pt-BR" sz="3000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Processos de trabalho em revisão </a:t>
            </a:r>
            <a:endParaRPr kumimoji="0" lang="pt-BR" sz="3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40768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Aditivos Alimentares e Coadjuvantes de Tecnologia</a:t>
            </a:r>
          </a:p>
          <a:p>
            <a:pPr algn="just"/>
            <a:endParaRPr lang="pt-BR" dirty="0" smtClean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  <a:p>
            <a:pPr marL="285750" indent="-285750" algn="just">
              <a:buFont typeface="Arial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Revisão </a:t>
            </a: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dos procedimentos regulatórios com atualização periódica das listas dos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Trebuchet MS"/>
                <a:cs typeface="Trebuchet MS"/>
              </a:rPr>
              <a:t>regulamentos</a:t>
            </a:r>
            <a:endParaRPr lang="pt-BR" dirty="0">
              <a:solidFill>
                <a:schemeClr val="accent1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3284984"/>
            <a:ext cx="3672408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solidFill>
                  <a:srgbClr val="254061"/>
                </a:solidFill>
                <a:latin typeface="Trebuchet MS"/>
                <a:cs typeface="Trebuchet MS"/>
              </a:rPr>
              <a:t>PREVISIBILIDADE E EFICIÊNCIA</a:t>
            </a:r>
            <a:endParaRPr lang="pt-BR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923928" y="2564904"/>
            <a:ext cx="360040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3876645"/>
            <a:ext cx="8964488" cy="2708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Lista Geral Harmonizada de Aditivos</a:t>
            </a:r>
          </a:p>
          <a:p>
            <a:pPr algn="just"/>
            <a:endParaRPr lang="pt-BR" sz="1700" dirty="0" smtClean="0">
              <a:solidFill>
                <a:srgbClr val="254061"/>
              </a:solidFill>
              <a:latin typeface="Trebuchet MS"/>
              <a:cs typeface="Trebuchet MS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Legislação brasileira: 96 normas, condições para o </a:t>
            </a:r>
            <a:r>
              <a:rPr lang="pt-BR" sz="1700" dirty="0">
                <a:solidFill>
                  <a:srgbClr val="254061"/>
                </a:solidFill>
                <a:latin typeface="Trebuchet MS"/>
                <a:cs typeface="Trebuchet MS"/>
              </a:rPr>
              <a:t>uso de 351 aditivos </a:t>
            </a: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diferentes </a:t>
            </a:r>
            <a:r>
              <a:rPr lang="pt-BR" sz="1700" dirty="0">
                <a:solidFill>
                  <a:srgbClr val="254061"/>
                </a:solidFill>
                <a:latin typeface="Trebuchet MS"/>
                <a:cs typeface="Trebuchet MS"/>
              </a:rPr>
              <a:t>em 301 categorias ou tipos de alimentos, representando mais de 26.400 </a:t>
            </a: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provisões.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Codex Alimentarius: GFSA, com 2.000 </a:t>
            </a:r>
            <a:r>
              <a:rPr lang="pt-BR" sz="1700" dirty="0">
                <a:solidFill>
                  <a:srgbClr val="254061"/>
                </a:solidFill>
                <a:latin typeface="Trebuchet MS"/>
                <a:cs typeface="Trebuchet MS"/>
              </a:rPr>
              <a:t>provisões </a:t>
            </a: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adotadas</a:t>
            </a:r>
            <a:r>
              <a:rPr lang="pt-BR" sz="1700" dirty="0">
                <a:solidFill>
                  <a:srgbClr val="254061"/>
                </a:solidFill>
                <a:latin typeface="Trebuchet MS"/>
                <a:cs typeface="Trebuchet MS"/>
              </a:rPr>
              <a:t> </a:t>
            </a: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e 3.800 </a:t>
            </a:r>
            <a:r>
              <a:rPr lang="pt-BR" sz="1700" dirty="0">
                <a:solidFill>
                  <a:srgbClr val="254061"/>
                </a:solidFill>
                <a:latin typeface="Trebuchet MS"/>
                <a:cs typeface="Trebuchet MS"/>
              </a:rPr>
              <a:t>em </a:t>
            </a: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discussão.</a:t>
            </a:r>
          </a:p>
          <a:p>
            <a:pPr lvl="1" algn="just"/>
            <a:endParaRPr lang="pt-BR" sz="1700" dirty="0">
              <a:solidFill>
                <a:srgbClr val="254061"/>
              </a:solidFill>
              <a:latin typeface="Trebuchet MS"/>
              <a:cs typeface="Trebuchet MS"/>
            </a:endParaRPr>
          </a:p>
          <a:p>
            <a:pPr marL="742950" lvl="1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Atualização do compêndio de aditivos alimentares, em cooperação com ABIAM;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Compatibilização das categorias de alimentos da legislação brasileira e do Codex Alimentarius;</a:t>
            </a:r>
          </a:p>
          <a:p>
            <a:pPr marL="742950" lvl="1" indent="-285750" algn="just">
              <a:buFont typeface="Arial"/>
              <a:buChar char="•"/>
            </a:pPr>
            <a:r>
              <a:rPr lang="pt-BR" sz="1700" dirty="0" smtClean="0">
                <a:solidFill>
                  <a:srgbClr val="254061"/>
                </a:solidFill>
                <a:latin typeface="Trebuchet MS"/>
                <a:cs typeface="Trebuchet MS"/>
              </a:rPr>
              <a:t>Definição de um modelo normativo mais simples, prático e moderno. </a:t>
            </a:r>
            <a:endParaRPr lang="pt-BR" sz="1700" dirty="0">
              <a:solidFill>
                <a:srgbClr val="25406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6539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9420</TotalTime>
  <Words>1712</Words>
  <Application>Microsoft Office PowerPoint</Application>
  <PresentationFormat>Apresentação na tela (4:3)</PresentationFormat>
  <Paragraphs>327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ANVISA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 TV CORREDOR</dc:title>
  <dc:creator>kobausk.felix</dc:creator>
  <cp:lastModifiedBy>Thalita.Lima</cp:lastModifiedBy>
  <cp:revision>612</cp:revision>
  <cp:lastPrinted>2014-09-23T19:46:08Z</cp:lastPrinted>
  <dcterms:created xsi:type="dcterms:W3CDTF">2011-11-23T19:30:01Z</dcterms:created>
  <dcterms:modified xsi:type="dcterms:W3CDTF">2016-08-22T13:56:08Z</dcterms:modified>
</cp:coreProperties>
</file>